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5">
  <p:sldMasterIdLst>
    <p:sldMasterId id="2147483648" r:id="rId4"/>
  </p:sldMasterIdLst>
  <p:notesMasterIdLst>
    <p:notesMasterId r:id="rId39"/>
  </p:notesMasterIdLst>
  <p:sldIdLst>
    <p:sldId id="330" r:id="rId5"/>
    <p:sldId id="306" r:id="rId6"/>
    <p:sldId id="290" r:id="rId7"/>
    <p:sldId id="277" r:id="rId8"/>
    <p:sldId id="338" r:id="rId9"/>
    <p:sldId id="272" r:id="rId10"/>
    <p:sldId id="307" r:id="rId11"/>
    <p:sldId id="326" r:id="rId12"/>
    <p:sldId id="261" r:id="rId13"/>
    <p:sldId id="335" r:id="rId14"/>
    <p:sldId id="314" r:id="rId15"/>
    <p:sldId id="287" r:id="rId16"/>
    <p:sldId id="271" r:id="rId17"/>
    <p:sldId id="295" r:id="rId18"/>
    <p:sldId id="316" r:id="rId19"/>
    <p:sldId id="323" r:id="rId20"/>
    <p:sldId id="292" r:id="rId21"/>
    <p:sldId id="317" r:id="rId22"/>
    <p:sldId id="303" r:id="rId23"/>
    <p:sldId id="321" r:id="rId24"/>
    <p:sldId id="309" r:id="rId25"/>
    <p:sldId id="310" r:id="rId26"/>
    <p:sldId id="322" r:id="rId27"/>
    <p:sldId id="324" r:id="rId28"/>
    <p:sldId id="325" r:id="rId29"/>
    <p:sldId id="333" r:id="rId30"/>
    <p:sldId id="327" r:id="rId31"/>
    <p:sldId id="328" r:id="rId32"/>
    <p:sldId id="329" r:id="rId33"/>
    <p:sldId id="291" r:id="rId34"/>
    <p:sldId id="320" r:id="rId35"/>
    <p:sldId id="332" r:id="rId36"/>
    <p:sldId id="339" r:id="rId37"/>
    <p:sldId id="331" r:id="rId38"/>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seguer Semitiel, Maria Dolores" initials="MSMD" lastIdx="1" clrIdx="0">
    <p:extLst>
      <p:ext uri="{19B8F6BF-5375-455C-9EA6-DF929625EA0E}">
        <p15:presenceInfo xmlns:p15="http://schemas.microsoft.com/office/powerpoint/2012/main" userId="S-1-5-21-289089441-1626540893-1256410061-119827" providerId="AD"/>
      </p:ext>
    </p:extLst>
  </p:cmAuthor>
  <p:cmAuthor id="2" name="Lefevre, Fanchon" initials="LF" lastIdx="2" clrIdx="1">
    <p:extLst>
      <p:ext uri="{19B8F6BF-5375-455C-9EA6-DF929625EA0E}">
        <p15:presenceInfo xmlns:p15="http://schemas.microsoft.com/office/powerpoint/2012/main" userId="S-1-5-21-289089441-1626540893-1256410061-11773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7E99"/>
    <a:srgbClr val="732A99"/>
    <a:srgbClr val="401B5B"/>
    <a:srgbClr val="01135F"/>
    <a:srgbClr val="E1DEF4"/>
    <a:srgbClr val="7769CD"/>
    <a:srgbClr val="B0A8E2"/>
    <a:srgbClr val="8934E0"/>
    <a:srgbClr val="E79702"/>
    <a:srgbClr val="512D8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14" autoAdjust="0"/>
    <p:restoredTop sz="81784" autoAdjust="0"/>
  </p:normalViewPr>
  <p:slideViewPr>
    <p:cSldViewPr snapToGrid="0">
      <p:cViewPr varScale="1">
        <p:scale>
          <a:sx n="94" d="100"/>
          <a:sy n="94" d="100"/>
        </p:scale>
        <p:origin x="1230"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9E5A9E-557A-42CA-A1A8-2BC4E30F2A17}" type="datetimeFigureOut">
              <a:rPr lang="en-GB" smtClean="0"/>
              <a:t>12/07/2023</a:t>
            </a:fld>
            <a:endParaRPr lang="en-GB"/>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26474D-275D-4E35-B2D4-C4A686FA8A5A}" type="slidenum">
              <a:rPr lang="en-GB" smtClean="0"/>
              <a:t>‹#›</a:t>
            </a:fld>
            <a:endParaRPr lang="en-GB"/>
          </a:p>
        </p:txBody>
      </p:sp>
    </p:spTree>
    <p:extLst>
      <p:ext uri="{BB962C8B-B14F-4D97-AF65-F5344CB8AC3E}">
        <p14:creationId xmlns:p14="http://schemas.microsoft.com/office/powerpoint/2010/main" val="5024671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B26474D-275D-4E35-B2D4-C4A686FA8A5A}" type="slidenum">
              <a:rPr lang="en-GB" smtClean="0"/>
              <a:t>1</a:t>
            </a:fld>
            <a:endParaRPr lang="en-GB"/>
          </a:p>
        </p:txBody>
      </p:sp>
    </p:spTree>
    <p:extLst>
      <p:ext uri="{BB962C8B-B14F-4D97-AF65-F5344CB8AC3E}">
        <p14:creationId xmlns:p14="http://schemas.microsoft.com/office/powerpoint/2010/main" val="15441106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Last objective is in line with the New European Bauhaus values and principles - more information about it are given in the call. </a:t>
            </a:r>
          </a:p>
          <a:p>
            <a:r>
              <a:rPr lang="en-GB" dirty="0"/>
              <a:t>Pg. 8</a:t>
            </a:r>
          </a:p>
        </p:txBody>
      </p:sp>
      <p:sp>
        <p:nvSpPr>
          <p:cNvPr id="4" name="Slide Number Placeholder 3"/>
          <p:cNvSpPr>
            <a:spLocks noGrp="1"/>
          </p:cNvSpPr>
          <p:nvPr>
            <p:ph type="sldNum" sz="quarter" idx="5"/>
          </p:nvPr>
        </p:nvSpPr>
        <p:spPr/>
        <p:txBody>
          <a:bodyPr/>
          <a:lstStyle/>
          <a:p>
            <a:fld id="{DB26474D-275D-4E35-B2D4-C4A686FA8A5A}" type="slidenum">
              <a:rPr lang="en-GB" smtClean="0"/>
              <a:t>12</a:t>
            </a:fld>
            <a:endParaRPr lang="en-GB"/>
          </a:p>
        </p:txBody>
      </p:sp>
    </p:spTree>
    <p:extLst>
      <p:ext uri="{BB962C8B-B14F-4D97-AF65-F5344CB8AC3E}">
        <p14:creationId xmlns:p14="http://schemas.microsoft.com/office/powerpoint/2010/main" val="418872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B26474D-275D-4E35-B2D4-C4A686FA8A5A}" type="slidenum">
              <a:rPr lang="en-GB" smtClean="0"/>
              <a:t>13</a:t>
            </a:fld>
            <a:endParaRPr lang="en-GB"/>
          </a:p>
        </p:txBody>
      </p:sp>
    </p:spTree>
    <p:extLst>
      <p:ext uri="{BB962C8B-B14F-4D97-AF65-F5344CB8AC3E}">
        <p14:creationId xmlns:p14="http://schemas.microsoft.com/office/powerpoint/2010/main" val="1101725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Administration – coordination </a:t>
            </a:r>
            <a:r>
              <a:rPr lang="en-GB" dirty="0">
                <a:sym typeface="Wingdings" panose="05000000000000000000" pitchFamily="2" charset="2"/>
              </a:rPr>
              <a:t> the one applying, and in contact with CME team –always the same to avoid confusion. </a:t>
            </a:r>
            <a:endParaRPr lang="en-GB" dirty="0"/>
          </a:p>
          <a:p>
            <a:endParaRPr lang="en-GB" dirty="0"/>
          </a:p>
          <a:p>
            <a:r>
              <a:rPr lang="en-GB" dirty="0"/>
              <a:t>Legal matters , signature and agreements</a:t>
            </a:r>
          </a:p>
          <a:p>
            <a:endParaRPr lang="en-GB" dirty="0"/>
          </a:p>
          <a:p>
            <a:r>
              <a:rPr lang="en-GB" dirty="0"/>
              <a:t>Mentor needs to have the professional background to support artistically the residents. </a:t>
            </a:r>
          </a:p>
          <a:p>
            <a:endParaRPr lang="en-GB" dirty="0"/>
          </a:p>
          <a:p>
            <a:r>
              <a:rPr lang="en-GB" dirty="0"/>
              <a:t>The same person can have 3 roles and responsibilities. </a:t>
            </a:r>
          </a:p>
        </p:txBody>
      </p:sp>
      <p:sp>
        <p:nvSpPr>
          <p:cNvPr id="4" name="Slide Number Placeholder 3"/>
          <p:cNvSpPr>
            <a:spLocks noGrp="1"/>
          </p:cNvSpPr>
          <p:nvPr>
            <p:ph type="sldNum" sz="quarter" idx="5"/>
          </p:nvPr>
        </p:nvSpPr>
        <p:spPr/>
        <p:txBody>
          <a:bodyPr/>
          <a:lstStyle/>
          <a:p>
            <a:fld id="{DB26474D-275D-4E35-B2D4-C4A686FA8A5A}" type="slidenum">
              <a:rPr lang="en-GB" smtClean="0"/>
              <a:t>14</a:t>
            </a:fld>
            <a:endParaRPr lang="en-GB"/>
          </a:p>
        </p:txBody>
      </p:sp>
    </p:spTree>
    <p:extLst>
      <p:ext uri="{BB962C8B-B14F-4D97-AF65-F5344CB8AC3E}">
        <p14:creationId xmlns:p14="http://schemas.microsoft.com/office/powerpoint/2010/main" val="30259047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GB" dirty="0"/>
              <a:t>Read for each one some questions from the call. Pg. 12-13</a:t>
            </a:r>
          </a:p>
          <a:p>
            <a:endParaRPr lang="en-GB" dirty="0"/>
          </a:p>
        </p:txBody>
      </p:sp>
      <p:sp>
        <p:nvSpPr>
          <p:cNvPr id="4" name="Slide Number Placeholder 3"/>
          <p:cNvSpPr>
            <a:spLocks noGrp="1"/>
          </p:cNvSpPr>
          <p:nvPr>
            <p:ph type="sldNum" sz="quarter" idx="5"/>
          </p:nvPr>
        </p:nvSpPr>
        <p:spPr/>
        <p:txBody>
          <a:bodyPr/>
          <a:lstStyle/>
          <a:p>
            <a:fld id="{DB26474D-275D-4E35-B2D4-C4A686FA8A5A}" type="slidenum">
              <a:rPr lang="en-GB" smtClean="0"/>
              <a:t>15</a:t>
            </a:fld>
            <a:endParaRPr lang="en-GB"/>
          </a:p>
        </p:txBody>
      </p:sp>
    </p:spTree>
    <p:extLst>
      <p:ext uri="{BB962C8B-B14F-4D97-AF65-F5344CB8AC3E}">
        <p14:creationId xmlns:p14="http://schemas.microsoft.com/office/powerpoint/2010/main" val="38887493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pPr marL="0" lvl="0" indent="0" algn="just">
              <a:spcAft>
                <a:spcPts val="1200"/>
              </a:spcAft>
              <a:buFont typeface="+mj-lt"/>
              <a:buNone/>
            </a:pPr>
            <a:r>
              <a:rPr lang="en-GB" sz="1100" b="1" dirty="0">
                <a:effectLst/>
                <a:latin typeface="Arial" panose="020B0604020202020204" pitchFamily="34" charset="0"/>
                <a:ea typeface="Times New Roman" panose="02020603050405020304" pitchFamily="18" charset="0"/>
                <a:cs typeface="Times New Roman" panose="02020603050405020304" pitchFamily="18" charset="0"/>
              </a:rPr>
              <a:t>Eligibility check:</a:t>
            </a:r>
            <a:r>
              <a:rPr lang="en-GB" sz="1100" dirty="0">
                <a:effectLst/>
                <a:latin typeface="Arial" panose="020B0604020202020204" pitchFamily="34" charset="0"/>
                <a:ea typeface="Times New Roman" panose="02020603050405020304" pitchFamily="18" charset="0"/>
                <a:cs typeface="Times New Roman" panose="02020603050405020304" pitchFamily="18" charset="0"/>
              </a:rPr>
              <a:t> Culture Moves Europe checks that the application is fully completed and complies with the eligibility criteria  (see figures 2 and 4), including the supporting documents (see 1.6).</a:t>
            </a:r>
          </a:p>
          <a:p>
            <a:pPr marL="228600" algn="just">
              <a:spcAft>
                <a:spcPts val="1200"/>
              </a:spcAft>
            </a:pPr>
            <a:r>
              <a:rPr lang="en-GB" sz="1100" dirty="0">
                <a:effectLst/>
                <a:latin typeface="Arial" panose="020B0604020202020204" pitchFamily="34" charset="0"/>
                <a:ea typeface="Times New Roman" panose="02020603050405020304" pitchFamily="18" charset="0"/>
                <a:cs typeface="Times New Roman" panose="02020603050405020304" pitchFamily="18" charset="0"/>
              </a:rPr>
              <a:t> </a:t>
            </a:r>
          </a:p>
          <a:p>
            <a:pPr marL="0" lvl="0" indent="0" algn="just">
              <a:spcAft>
                <a:spcPts val="1200"/>
              </a:spcAft>
              <a:buFont typeface="+mj-lt"/>
              <a:buNone/>
            </a:pPr>
            <a:r>
              <a:rPr lang="en-GB" sz="1100" b="1" dirty="0">
                <a:effectLst/>
                <a:latin typeface="Arial" panose="020B0604020202020204" pitchFamily="34" charset="0"/>
                <a:ea typeface="Times New Roman" panose="02020603050405020304" pitchFamily="18" charset="0"/>
                <a:cs typeface="Times New Roman" panose="02020603050405020304" pitchFamily="18" charset="0"/>
              </a:rPr>
              <a:t>Evaluation: </a:t>
            </a:r>
            <a:r>
              <a:rPr lang="en-GB" sz="1100" dirty="0">
                <a:effectLst/>
                <a:latin typeface="Arial" panose="020B0604020202020204" pitchFamily="34" charset="0"/>
                <a:ea typeface="Times New Roman" panose="02020603050405020304" pitchFamily="18" charset="0"/>
                <a:cs typeface="Times New Roman" panose="02020603050405020304" pitchFamily="18" charset="0"/>
              </a:rPr>
              <a:t>Each eligible application is evaluated by two external experts from the Culture Moves Europe evaluators’ pool. Evaluators work independently from one another. Evaluators follow a strict evaluation grid (see figure 5), and sign a declaration of non-conflict of interest. The evaluators are selected for their expertise in the different sectors and from the different countries covered by the scheme.</a:t>
            </a:r>
          </a:p>
          <a:p>
            <a:pPr algn="just">
              <a:spcAft>
                <a:spcPts val="1200"/>
              </a:spcAft>
            </a:pPr>
            <a:r>
              <a:rPr lang="en-GB" sz="1100" b="1" dirty="0">
                <a:effectLst/>
                <a:latin typeface="Arial" panose="020B0604020202020204" pitchFamily="34" charset="0"/>
                <a:ea typeface="Times New Roman" panose="02020603050405020304" pitchFamily="18" charset="0"/>
                <a:cs typeface="Times New Roman" panose="02020603050405020304" pitchFamily="18" charset="0"/>
              </a:rPr>
              <a:t> </a:t>
            </a:r>
            <a:endParaRPr lang="en-GB" sz="1100" dirty="0">
              <a:effectLst/>
              <a:latin typeface="Arial" panose="020B0604020202020204" pitchFamily="34" charset="0"/>
              <a:ea typeface="Times New Roman" panose="02020603050405020304" pitchFamily="18" charset="0"/>
              <a:cs typeface="Times New Roman" panose="02020603050405020304" pitchFamily="18" charset="0"/>
            </a:endParaRPr>
          </a:p>
          <a:p>
            <a:pPr marL="457200" algn="just">
              <a:spcAft>
                <a:spcPts val="1200"/>
              </a:spcAft>
            </a:pPr>
            <a:r>
              <a:rPr lang="en-GB" sz="1100" b="1" dirty="0">
                <a:effectLst/>
                <a:latin typeface="Arial" panose="020B0604020202020204" pitchFamily="34" charset="0"/>
                <a:ea typeface="Times New Roman" panose="02020603050405020304" pitchFamily="18" charset="0"/>
                <a:cs typeface="Times New Roman" panose="02020603050405020304" pitchFamily="18" charset="0"/>
              </a:rPr>
              <a:t>Please note:</a:t>
            </a:r>
            <a:r>
              <a:rPr lang="en-GB" sz="1100" dirty="0">
                <a:effectLst/>
                <a:latin typeface="Arial" panose="020B0604020202020204" pitchFamily="34" charset="0"/>
                <a:ea typeface="Times New Roman" panose="02020603050405020304" pitchFamily="18" charset="0"/>
                <a:cs typeface="Times New Roman" panose="02020603050405020304" pitchFamily="18" charset="0"/>
              </a:rPr>
              <a:t> Applications with a score of less than 10 points out of 20 (see 1.3.2) will be automatically excluded from further evaluation. </a:t>
            </a:r>
          </a:p>
          <a:p>
            <a:pPr algn="just">
              <a:spcAft>
                <a:spcPts val="1200"/>
              </a:spcAft>
            </a:pPr>
            <a:r>
              <a:rPr lang="en-GB" sz="1100" dirty="0">
                <a:effectLst/>
                <a:latin typeface="Arial" panose="020B0604020202020204" pitchFamily="34" charset="0"/>
                <a:ea typeface="Times New Roman" panose="02020603050405020304" pitchFamily="18" charset="0"/>
                <a:cs typeface="Times New Roman" panose="02020603050405020304" pitchFamily="18" charset="0"/>
              </a:rPr>
              <a:t> </a:t>
            </a:r>
          </a:p>
          <a:p>
            <a:pPr marL="0" lvl="0" indent="0" algn="just">
              <a:buFont typeface="+mj-lt"/>
              <a:buNone/>
            </a:pPr>
            <a:r>
              <a:rPr lang="en-GB" sz="1100" b="1" dirty="0">
                <a:effectLst/>
                <a:latin typeface="Arial" panose="020B0604020202020204" pitchFamily="34" charset="0"/>
                <a:ea typeface="Times New Roman" panose="02020603050405020304" pitchFamily="18" charset="0"/>
                <a:cs typeface="Times New Roman" panose="02020603050405020304" pitchFamily="18" charset="0"/>
              </a:rPr>
              <a:t>Jury:</a:t>
            </a:r>
            <a:r>
              <a:rPr lang="en-GB" sz="1100" dirty="0">
                <a:effectLst/>
                <a:latin typeface="Arial" panose="020B0604020202020204" pitchFamily="34" charset="0"/>
                <a:ea typeface="Times New Roman" panose="02020603050405020304" pitchFamily="18" charset="0"/>
                <a:cs typeface="Times New Roman" panose="02020603050405020304" pitchFamily="18" charset="0"/>
              </a:rPr>
              <a:t> A jury committee validates the final selection of hosts. The jury is composed of  representatives from the European Commission and the Goethe-</a:t>
            </a:r>
            <a:r>
              <a:rPr lang="en-GB" sz="1100" dirty="0" err="1">
                <a:effectLst/>
                <a:latin typeface="Arial" panose="020B0604020202020204" pitchFamily="34" charset="0"/>
                <a:ea typeface="Times New Roman" panose="02020603050405020304" pitchFamily="18" charset="0"/>
                <a:cs typeface="Times New Roman" panose="02020603050405020304" pitchFamily="18" charset="0"/>
              </a:rPr>
              <a:t>Institut</a:t>
            </a:r>
            <a:r>
              <a:rPr lang="en-GB" sz="1100" dirty="0">
                <a:effectLst/>
                <a:latin typeface="Arial" panose="020B0604020202020204" pitchFamily="34" charset="0"/>
                <a:ea typeface="Times New Roman" panose="02020603050405020304" pitchFamily="18" charset="0"/>
                <a:cs typeface="Times New Roman" panose="02020603050405020304" pitchFamily="18" charset="0"/>
              </a:rPr>
              <a:t> </a:t>
            </a:r>
            <a:r>
              <a:rPr lang="en-GB" sz="1100" dirty="0" err="1">
                <a:effectLst/>
                <a:latin typeface="Arial" panose="020B0604020202020204" pitchFamily="34" charset="0"/>
                <a:ea typeface="Times New Roman" panose="02020603050405020304" pitchFamily="18" charset="0"/>
                <a:cs typeface="Times New Roman" panose="02020603050405020304" pitchFamily="18" charset="0"/>
              </a:rPr>
              <a:t>e.V.</a:t>
            </a:r>
            <a:r>
              <a:rPr lang="en-GB" sz="1100" dirty="0">
                <a:effectLst/>
                <a:latin typeface="Arial" panose="020B0604020202020204" pitchFamily="34" charset="0"/>
                <a:ea typeface="Times New Roman" panose="02020603050405020304" pitchFamily="18" charset="0"/>
                <a:cs typeface="Times New Roman" panose="02020603050405020304" pitchFamily="18" charset="0"/>
              </a:rPr>
              <a:t>, and ensures the quality, impartiality and coherence of the selection process. The selected projects will reflect the quality of the application (based on evaluators’ score), as well as other criteria such as geographical and sectoral balance.</a:t>
            </a:r>
          </a:p>
          <a:p>
            <a:pPr marL="457200" algn="just"/>
            <a:r>
              <a:rPr lang="en-GB" sz="1100" dirty="0">
                <a:effectLst/>
                <a:latin typeface="Arial" panose="020B0604020202020204" pitchFamily="34" charset="0"/>
                <a:ea typeface="Times New Roman" panose="02020603050405020304" pitchFamily="18" charset="0"/>
                <a:cs typeface="Times New Roman" panose="02020603050405020304" pitchFamily="18" charset="0"/>
              </a:rPr>
              <a:t> </a:t>
            </a:r>
          </a:p>
          <a:p>
            <a:pPr marL="0" lvl="0" indent="0" algn="just">
              <a:buFont typeface="+mj-lt"/>
              <a:buNone/>
            </a:pPr>
            <a:r>
              <a:rPr lang="en-GB" sz="1100" b="1" dirty="0">
                <a:effectLst/>
                <a:latin typeface="Arial" panose="020B0604020202020204" pitchFamily="34" charset="0"/>
                <a:ea typeface="Times New Roman" panose="02020603050405020304" pitchFamily="18" charset="0"/>
                <a:cs typeface="Times New Roman" panose="02020603050405020304" pitchFamily="18" charset="0"/>
              </a:rPr>
              <a:t>Notification:</a:t>
            </a:r>
            <a:r>
              <a:rPr lang="en-GB" sz="1100" dirty="0">
                <a:effectLst/>
                <a:latin typeface="Arial" panose="020B0604020202020204" pitchFamily="34" charset="0"/>
                <a:ea typeface="Times New Roman" panose="02020603050405020304" pitchFamily="18" charset="0"/>
                <a:cs typeface="Times New Roman" panose="02020603050405020304" pitchFamily="18" charset="0"/>
              </a:rPr>
              <a:t> The results of the call are communicated individually to applicants via the Goethe-Application Portal:</a:t>
            </a:r>
          </a:p>
          <a:p>
            <a:pPr marL="742950" lvl="1" indent="-285750" algn="just">
              <a:buFont typeface="Courier New" panose="02070309020205020404" pitchFamily="49" charset="0"/>
              <a:buChar char="o"/>
            </a:pPr>
            <a:r>
              <a:rPr lang="en-GB" sz="1100" b="1" dirty="0">
                <a:effectLst/>
                <a:latin typeface="Arial" panose="020B0604020202020204" pitchFamily="34" charset="0"/>
                <a:ea typeface="Times New Roman" panose="02020603050405020304" pitchFamily="18" charset="0"/>
                <a:cs typeface="Times New Roman" panose="02020603050405020304" pitchFamily="18" charset="0"/>
              </a:rPr>
              <a:t>Positive</a:t>
            </a:r>
            <a:r>
              <a:rPr lang="en-GB" sz="1100" dirty="0">
                <a:effectLst/>
                <a:latin typeface="Arial" panose="020B0604020202020204" pitchFamily="34" charset="0"/>
                <a:ea typeface="Times New Roman" panose="02020603050405020304" pitchFamily="18" charset="0"/>
                <a:cs typeface="Times New Roman" panose="02020603050405020304" pitchFamily="18" charset="0"/>
              </a:rPr>
              <a:t>:</a:t>
            </a:r>
            <a:r>
              <a:rPr lang="en-GB" sz="1100" i="1" dirty="0">
                <a:effectLst/>
                <a:latin typeface="Arial" panose="020B0604020202020204" pitchFamily="34" charset="0"/>
                <a:ea typeface="Times New Roman" panose="02020603050405020304" pitchFamily="18" charset="0"/>
                <a:cs typeface="Times New Roman" panose="02020603050405020304" pitchFamily="18" charset="0"/>
              </a:rPr>
              <a:t> </a:t>
            </a:r>
            <a:r>
              <a:rPr lang="en-GB" sz="1100" dirty="0">
                <a:effectLst/>
                <a:latin typeface="Arial" panose="020B0604020202020204" pitchFamily="34" charset="0"/>
                <a:ea typeface="Times New Roman" panose="02020603050405020304" pitchFamily="18" charset="0"/>
                <a:cs typeface="Times New Roman" panose="02020603050405020304" pitchFamily="18" charset="0"/>
              </a:rPr>
              <a:t>successful applicants are</a:t>
            </a:r>
            <a:r>
              <a:rPr lang="en-GB" sz="1100" i="1" dirty="0">
                <a:effectLst/>
                <a:latin typeface="Arial" panose="020B0604020202020204" pitchFamily="34" charset="0"/>
                <a:ea typeface="Times New Roman" panose="02020603050405020304" pitchFamily="18" charset="0"/>
                <a:cs typeface="Times New Roman" panose="02020603050405020304" pitchFamily="18" charset="0"/>
              </a:rPr>
              <a:t> </a:t>
            </a:r>
            <a:r>
              <a:rPr lang="en-GB" sz="1100" dirty="0">
                <a:effectLst/>
                <a:latin typeface="Arial" panose="020B0604020202020204" pitchFamily="34" charset="0"/>
                <a:ea typeface="Times New Roman" panose="02020603050405020304" pitchFamily="18" charset="0"/>
                <a:cs typeface="Times New Roman" panose="02020603050405020304" pitchFamily="18" charset="0"/>
              </a:rPr>
              <a:t>invited to proceed to Phase 2, where they have to select the participating A&amp;CPs and confirm the details of the residency project.</a:t>
            </a:r>
          </a:p>
          <a:p>
            <a:pPr marL="742950" lvl="1" indent="-285750" algn="just">
              <a:buFont typeface="Courier New" panose="02070309020205020404" pitchFamily="49" charset="0"/>
              <a:buChar char="o"/>
            </a:pPr>
            <a:r>
              <a:rPr lang="en-GB" sz="1100" b="1" dirty="0">
                <a:effectLst/>
                <a:latin typeface="Arial" panose="020B0604020202020204" pitchFamily="34" charset="0"/>
                <a:ea typeface="Times New Roman" panose="02020603050405020304" pitchFamily="18" charset="0"/>
                <a:cs typeface="Times New Roman" panose="02020603050405020304" pitchFamily="18" charset="0"/>
              </a:rPr>
              <a:t>Negative:</a:t>
            </a:r>
            <a:r>
              <a:rPr lang="en-GB" sz="1100" dirty="0">
                <a:effectLst/>
                <a:latin typeface="Arial" panose="020B0604020202020204" pitchFamily="34" charset="0"/>
                <a:ea typeface="Times New Roman" panose="02020603050405020304" pitchFamily="18" charset="0"/>
                <a:cs typeface="Times New Roman" panose="02020603050405020304" pitchFamily="18" charset="0"/>
              </a:rPr>
              <a:t> ineligible applications, applicants below the selection threshold.</a:t>
            </a:r>
          </a:p>
          <a:p>
            <a:pPr marL="742950" lvl="1" indent="-285750" algn="just">
              <a:spcAft>
                <a:spcPts val="1200"/>
              </a:spcAft>
              <a:buFont typeface="Courier New" panose="02070309020205020404" pitchFamily="49" charset="0"/>
              <a:buChar char="o"/>
            </a:pPr>
            <a:r>
              <a:rPr lang="en-GB" sz="1100" b="1" dirty="0">
                <a:effectLst/>
                <a:latin typeface="Arial" panose="020B0604020202020204" pitchFamily="34" charset="0"/>
                <a:ea typeface="Times New Roman" panose="02020603050405020304" pitchFamily="18" charset="0"/>
                <a:cs typeface="Times New Roman" panose="02020603050405020304" pitchFamily="18" charset="0"/>
              </a:rPr>
              <a:t>Reserve list:</a:t>
            </a:r>
            <a:r>
              <a:rPr lang="en-GB" sz="1100" dirty="0">
                <a:effectLst/>
                <a:latin typeface="Arial" panose="020B0604020202020204" pitchFamily="34" charset="0"/>
                <a:ea typeface="Times New Roman" panose="02020603050405020304" pitchFamily="18" charset="0"/>
                <a:cs typeface="Times New Roman" panose="02020603050405020304" pitchFamily="18" charset="0"/>
              </a:rPr>
              <a:t> applicants on the reserve list can be offered to go through Phase 2 and select A&amp;CPs at a later stage, only if previously selected applicants drop out from the funding opportunity. In such cases, the deadline for selecting A&amp;CPs will be determined by Culture Moves Europe. Applicants on the reserve list may be contacted by Culture Moves Europe until 15 November 2023. After 15 November 2023, applicants on the reserve list will be automatically considered as rejected, without any further notification by Culture Moves Europe. Applicants will be entitled to re-apply to other Culture Moves Europe calls.  </a:t>
            </a:r>
          </a:p>
          <a:p>
            <a:pPr algn="just">
              <a:spcAft>
                <a:spcPts val="1200"/>
              </a:spcAft>
            </a:pPr>
            <a:r>
              <a:rPr lang="en-GB" sz="1100" dirty="0">
                <a:effectLst/>
                <a:latin typeface="Arial" panose="020B0604020202020204" pitchFamily="34" charset="0"/>
                <a:ea typeface="Times New Roman" panose="02020603050405020304" pitchFamily="18" charset="0"/>
                <a:cs typeface="Times New Roman" panose="02020603050405020304" pitchFamily="18" charset="0"/>
              </a:rPr>
              <a:t> </a:t>
            </a:r>
          </a:p>
          <a:p>
            <a:endParaRPr lang="en-GB" dirty="0"/>
          </a:p>
        </p:txBody>
      </p:sp>
      <p:sp>
        <p:nvSpPr>
          <p:cNvPr id="4" name="Slide Number Placeholder 3"/>
          <p:cNvSpPr>
            <a:spLocks noGrp="1"/>
          </p:cNvSpPr>
          <p:nvPr>
            <p:ph type="sldNum" sz="quarter" idx="5"/>
          </p:nvPr>
        </p:nvSpPr>
        <p:spPr/>
        <p:txBody>
          <a:bodyPr/>
          <a:lstStyle/>
          <a:p>
            <a:fld id="{DB26474D-275D-4E35-B2D4-C4A686FA8A5A}" type="slidenum">
              <a:rPr lang="en-GB" smtClean="0"/>
              <a:t>16</a:t>
            </a:fld>
            <a:endParaRPr lang="en-GB"/>
          </a:p>
        </p:txBody>
      </p:sp>
    </p:spTree>
    <p:extLst>
      <p:ext uri="{BB962C8B-B14F-4D97-AF65-F5344CB8AC3E}">
        <p14:creationId xmlns:p14="http://schemas.microsoft.com/office/powerpoint/2010/main" val="35597680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17780" algn="just">
              <a:spcAft>
                <a:spcPts val="1200"/>
              </a:spcAft>
            </a:pPr>
            <a:r>
              <a:rPr lang="en-GB" sz="1800" b="1" dirty="0">
                <a:effectLst/>
                <a:latin typeface="Arial" panose="020B0604020202020204" pitchFamily="34" charset="0"/>
                <a:ea typeface="Times New Roman" panose="02020603050405020304" pitchFamily="18" charset="0"/>
                <a:cs typeface="Times New Roman" panose="02020603050405020304" pitchFamily="18" charset="0"/>
              </a:rPr>
              <a:t>The residency grant is calculated based on the number of participating A&amp;CPs and the length of the residency project. </a:t>
            </a:r>
            <a:r>
              <a:rPr lang="en-GB" sz="1800" dirty="0">
                <a:effectLst/>
                <a:latin typeface="Arial" panose="020B0604020202020204" pitchFamily="34" charset="0"/>
                <a:ea typeface="Times New Roman" panose="02020603050405020304" pitchFamily="18" charset="0"/>
                <a:cs typeface="Times New Roman" panose="02020603050405020304" pitchFamily="18" charset="0"/>
              </a:rPr>
              <a:t>A budget will be </a:t>
            </a:r>
            <a:r>
              <a:rPr lang="en-GB" sz="1800" b="1" dirty="0">
                <a:effectLst/>
                <a:latin typeface="Arial" panose="020B0604020202020204" pitchFamily="34" charset="0"/>
                <a:ea typeface="Times New Roman" panose="02020603050405020304" pitchFamily="18" charset="0"/>
                <a:cs typeface="Times New Roman" panose="02020603050405020304" pitchFamily="18" charset="0"/>
              </a:rPr>
              <a:t>estimated</a:t>
            </a:r>
            <a:r>
              <a:rPr lang="en-GB" sz="1800" dirty="0">
                <a:effectLst/>
                <a:latin typeface="Arial" panose="020B0604020202020204" pitchFamily="34" charset="0"/>
                <a:ea typeface="Times New Roman" panose="02020603050405020304" pitchFamily="18" charset="0"/>
                <a:cs typeface="Times New Roman" panose="02020603050405020304" pitchFamily="18" charset="0"/>
              </a:rPr>
              <a:t> at Phase 1 based on the information provided in the application to the Call for Residency Hosts. </a:t>
            </a:r>
          </a:p>
          <a:p>
            <a:pPr marR="17780" algn="just">
              <a:spcAft>
                <a:spcPts val="1200"/>
              </a:spcAft>
            </a:pP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marR="17780" algn="just">
              <a:spcAft>
                <a:spcPts val="1200"/>
              </a:spcAft>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The </a:t>
            </a:r>
            <a:r>
              <a:rPr lang="en-GB" sz="1800" b="1" dirty="0">
                <a:effectLst/>
                <a:latin typeface="Arial" panose="020B0604020202020204" pitchFamily="34" charset="0"/>
                <a:ea typeface="Times New Roman" panose="02020603050405020304" pitchFamily="18" charset="0"/>
                <a:cs typeface="Times New Roman" panose="02020603050405020304" pitchFamily="18" charset="0"/>
              </a:rPr>
              <a:t>exact amount of the grant will be confirmed after the selection of the hosts, at Phase 2</a:t>
            </a:r>
            <a:r>
              <a:rPr lang="en-GB" sz="1800" dirty="0">
                <a:effectLst/>
                <a:latin typeface="Arial" panose="020B0604020202020204" pitchFamily="34" charset="0"/>
                <a:ea typeface="Times New Roman" panose="02020603050405020304" pitchFamily="18" charset="0"/>
                <a:cs typeface="Times New Roman" panose="02020603050405020304" pitchFamily="18" charset="0"/>
              </a:rPr>
              <a:t>, upon approval of the </a:t>
            </a:r>
            <a:r>
              <a:rPr lang="en-GB" sz="1800" i="1" dirty="0">
                <a:effectLst/>
                <a:latin typeface="Arial" panose="020B0604020202020204" pitchFamily="34" charset="0"/>
                <a:ea typeface="Times New Roman" panose="02020603050405020304" pitchFamily="18" charset="0"/>
                <a:cs typeface="Times New Roman" panose="02020603050405020304" pitchFamily="18" charset="0"/>
              </a:rPr>
              <a:t>residency info card </a:t>
            </a:r>
            <a:r>
              <a:rPr lang="en-GB" sz="1800" dirty="0">
                <a:effectLst/>
                <a:latin typeface="Arial" panose="020B0604020202020204" pitchFamily="34" charset="0"/>
                <a:ea typeface="Times New Roman" panose="02020603050405020304" pitchFamily="18" charset="0"/>
                <a:cs typeface="Times New Roman" panose="02020603050405020304" pitchFamily="18" charset="0"/>
              </a:rPr>
              <a:t>(see 2.3) and signature of the grant agreement. For more information on the calculation of the support, see Section 2.5.</a:t>
            </a:r>
          </a:p>
          <a:p>
            <a:pPr marR="17780" algn="just">
              <a:spcAft>
                <a:spcPts val="1200"/>
              </a:spcAft>
            </a:pP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marR="17780" algn="just">
              <a:spcAft>
                <a:spcPts val="1200"/>
              </a:spcAft>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Please note that Culture Moves Europe operates on a </a:t>
            </a:r>
            <a:r>
              <a:rPr lang="en-GB" sz="1800" b="1" dirty="0">
                <a:effectLst/>
                <a:latin typeface="Arial" panose="020B0604020202020204" pitchFamily="34" charset="0"/>
                <a:ea typeface="Times New Roman" panose="02020603050405020304" pitchFamily="18" charset="0"/>
                <a:cs typeface="Times New Roman" panose="02020603050405020304" pitchFamily="18" charset="0"/>
              </a:rPr>
              <a:t>lump sum approach = </a:t>
            </a:r>
            <a:r>
              <a:rPr lang="en-GB" sz="1800" dirty="0">
                <a:effectLst/>
                <a:latin typeface="Arial" panose="020B0604020202020204" pitchFamily="34" charset="0"/>
                <a:ea typeface="Times New Roman" panose="02020603050405020304" pitchFamily="18" charset="0"/>
                <a:cs typeface="Times New Roman" panose="02020603050405020304" pitchFamily="18" charset="0"/>
              </a:rPr>
              <a:t> amounts granted </a:t>
            </a:r>
            <a:r>
              <a:rPr lang="en-GB" sz="1800" b="1" dirty="0">
                <a:effectLst/>
                <a:latin typeface="Arial" panose="020B0604020202020204" pitchFamily="34" charset="0"/>
                <a:ea typeface="Times New Roman" panose="02020603050405020304" pitchFamily="18" charset="0"/>
                <a:cs typeface="Times New Roman" panose="02020603050405020304" pitchFamily="18" charset="0"/>
              </a:rPr>
              <a:t>regardless of the actual expenses</a:t>
            </a:r>
            <a:r>
              <a:rPr lang="en-GB" sz="1800" dirty="0">
                <a:effectLst/>
                <a:latin typeface="Arial" panose="020B0604020202020204" pitchFamily="34" charset="0"/>
                <a:ea typeface="Times New Roman" panose="02020603050405020304" pitchFamily="18" charset="0"/>
                <a:cs typeface="Times New Roman" panose="02020603050405020304" pitchFamily="18" charset="0"/>
              </a:rPr>
              <a:t>.</a:t>
            </a:r>
          </a:p>
          <a:p>
            <a:endParaRPr lang="en-GB" dirty="0"/>
          </a:p>
        </p:txBody>
      </p:sp>
      <p:sp>
        <p:nvSpPr>
          <p:cNvPr id="4" name="Slide Number Placeholder 3"/>
          <p:cNvSpPr>
            <a:spLocks noGrp="1"/>
          </p:cNvSpPr>
          <p:nvPr>
            <p:ph type="sldNum" sz="quarter" idx="5"/>
          </p:nvPr>
        </p:nvSpPr>
        <p:spPr/>
        <p:txBody>
          <a:bodyPr/>
          <a:lstStyle/>
          <a:p>
            <a:fld id="{DB26474D-275D-4E35-B2D4-C4A686FA8A5A}" type="slidenum">
              <a:rPr lang="en-GB" smtClean="0"/>
              <a:t>17</a:t>
            </a:fld>
            <a:endParaRPr lang="en-GB"/>
          </a:p>
        </p:txBody>
      </p:sp>
    </p:spTree>
    <p:extLst>
      <p:ext uri="{BB962C8B-B14F-4D97-AF65-F5344CB8AC3E}">
        <p14:creationId xmlns:p14="http://schemas.microsoft.com/office/powerpoint/2010/main" val="24412660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B26474D-275D-4E35-B2D4-C4A686FA8A5A}" type="slidenum">
              <a:rPr lang="en-GB" smtClean="0"/>
              <a:t>18</a:t>
            </a:fld>
            <a:endParaRPr lang="en-GB"/>
          </a:p>
        </p:txBody>
      </p:sp>
    </p:spTree>
    <p:extLst>
      <p:ext uri="{BB962C8B-B14F-4D97-AF65-F5344CB8AC3E}">
        <p14:creationId xmlns:p14="http://schemas.microsoft.com/office/powerpoint/2010/main" val="2430510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Top-ups are given only if applicable – if there is a need and is proven. </a:t>
            </a:r>
          </a:p>
          <a:p>
            <a:endParaRPr lang="en-GB" dirty="0"/>
          </a:p>
          <a:p>
            <a:r>
              <a:rPr lang="en-GB" dirty="0"/>
              <a:t>Proofs later in application and residency info card slides. </a:t>
            </a:r>
          </a:p>
          <a:p>
            <a:endParaRPr lang="en-GB" dirty="0"/>
          </a:p>
          <a:p>
            <a:pPr marL="342900" marR="17780" lvl="0" indent="-342900" algn="just">
              <a:spcAft>
                <a:spcPts val="1200"/>
              </a:spcAft>
              <a:buFont typeface="Symbol" panose="05050102010706020507" pitchFamily="18" charset="2"/>
              <a:buChar char=""/>
            </a:pPr>
            <a:r>
              <a:rPr lang="en-GB" sz="1800" b="1" dirty="0">
                <a:effectLst/>
                <a:latin typeface="Arial" panose="020B0604020202020204" pitchFamily="34" charset="0"/>
                <a:ea typeface="Times New Roman" panose="02020603050405020304" pitchFamily="18" charset="0"/>
                <a:cs typeface="Times New Roman" panose="02020603050405020304" pitchFamily="18" charset="0"/>
              </a:rPr>
              <a:t>Green top-up</a:t>
            </a:r>
            <a:r>
              <a:rPr lang="en-GB" sz="1800" dirty="0">
                <a:effectLst/>
                <a:latin typeface="Arial" panose="020B0604020202020204" pitchFamily="34" charset="0"/>
                <a:ea typeface="Times New Roman" panose="02020603050405020304" pitchFamily="18" charset="0"/>
                <a:cs typeface="Times New Roman" panose="02020603050405020304" pitchFamily="18" charset="0"/>
              </a:rPr>
              <a:t>: fixed amount of </a:t>
            </a:r>
            <a:r>
              <a:rPr lang="en-GB" sz="1800" b="1" dirty="0">
                <a:effectLst/>
                <a:latin typeface="Arial" panose="020B0604020202020204" pitchFamily="34" charset="0"/>
                <a:ea typeface="Times New Roman" panose="02020603050405020304" pitchFamily="18" charset="0"/>
                <a:cs typeface="Times New Roman" panose="02020603050405020304" pitchFamily="18" charset="0"/>
              </a:rPr>
              <a:t>€350</a:t>
            </a:r>
            <a:r>
              <a:rPr lang="en-GB" sz="1800" dirty="0">
                <a:effectLst/>
                <a:latin typeface="Arial" panose="020B0604020202020204" pitchFamily="34" charset="0"/>
                <a:ea typeface="Times New Roman" panose="02020603050405020304" pitchFamily="18" charset="0"/>
                <a:cs typeface="Times New Roman" panose="02020603050405020304" pitchFamily="18" charset="0"/>
              </a:rPr>
              <a:t> per participant</a:t>
            </a:r>
            <a:r>
              <a:rPr lang="en-GB" sz="1800" b="1" dirty="0">
                <a:effectLst/>
                <a:latin typeface="Arial" panose="020B0604020202020204" pitchFamily="34" charset="0"/>
                <a:ea typeface="Times New Roman" panose="02020603050405020304" pitchFamily="18" charset="0"/>
                <a:cs typeface="Times New Roman" panose="02020603050405020304" pitchFamily="18" charset="0"/>
              </a:rPr>
              <a:t> travelling more than 600km </a:t>
            </a:r>
            <a:r>
              <a:rPr lang="en-GB" sz="1800" dirty="0">
                <a:effectLst/>
                <a:latin typeface="Arial" panose="020B0604020202020204" pitchFamily="34" charset="0"/>
                <a:ea typeface="Times New Roman" panose="02020603050405020304" pitchFamily="18" charset="0"/>
                <a:cs typeface="Times New Roman" panose="02020603050405020304" pitchFamily="18" charset="0"/>
              </a:rPr>
              <a:t>(distance calculated one-way) who choose to take any form of transport other than airplane, from the place of residence to the place of destination, and back to the place of residence. </a:t>
            </a:r>
          </a:p>
          <a:p>
            <a:pPr marL="342900" marR="17780" lvl="0" indent="-342900" algn="just">
              <a:spcAft>
                <a:spcPts val="1200"/>
              </a:spcAft>
              <a:buFont typeface="Symbol" panose="05050102010706020507" pitchFamily="18" charset="2"/>
              <a:buChar char=""/>
            </a:pPr>
            <a:r>
              <a:rPr lang="en-GB" sz="1800" b="1" dirty="0">
                <a:effectLst/>
                <a:latin typeface="Arial" panose="020B0604020202020204" pitchFamily="34" charset="0"/>
                <a:ea typeface="Times New Roman" panose="02020603050405020304" pitchFamily="18" charset="0"/>
                <a:cs typeface="Times New Roman" panose="02020603050405020304" pitchFamily="18" charset="0"/>
              </a:rPr>
              <a:t>Visa expenses</a:t>
            </a:r>
            <a:r>
              <a:rPr lang="en-GB" sz="1800" dirty="0">
                <a:effectLst/>
                <a:latin typeface="Arial" panose="020B0604020202020204" pitchFamily="34" charset="0"/>
                <a:ea typeface="Times New Roman" panose="02020603050405020304" pitchFamily="18" charset="0"/>
                <a:cs typeface="Times New Roman" panose="02020603050405020304" pitchFamily="18" charset="0"/>
              </a:rPr>
              <a:t>: fixed amount of </a:t>
            </a:r>
            <a:r>
              <a:rPr lang="en-GB" sz="1800" b="1" dirty="0">
                <a:effectLst/>
                <a:latin typeface="Arial" panose="020B0604020202020204" pitchFamily="34" charset="0"/>
                <a:ea typeface="Times New Roman" panose="02020603050405020304" pitchFamily="18" charset="0"/>
                <a:cs typeface="Times New Roman" panose="02020603050405020304" pitchFamily="18" charset="0"/>
              </a:rPr>
              <a:t>€80 </a:t>
            </a:r>
            <a:r>
              <a:rPr lang="en-GB" sz="1800" dirty="0">
                <a:effectLst/>
                <a:latin typeface="Arial" panose="020B0604020202020204" pitchFamily="34" charset="0"/>
                <a:ea typeface="Times New Roman" panose="02020603050405020304" pitchFamily="18" charset="0"/>
                <a:cs typeface="Times New Roman" panose="02020603050405020304" pitchFamily="18" charset="0"/>
              </a:rPr>
              <a:t>for expenses connected to visa applications.</a:t>
            </a:r>
          </a:p>
          <a:p>
            <a:pPr marL="342900" marR="17780" lvl="0" indent="-342900" algn="just">
              <a:spcAft>
                <a:spcPts val="1200"/>
              </a:spcAft>
              <a:buFont typeface="Symbol" panose="05050102010706020507" pitchFamily="18" charset="2"/>
              <a:buChar char=""/>
            </a:pPr>
            <a:r>
              <a:rPr lang="en-GB" sz="1800" b="1" dirty="0">
                <a:effectLst/>
                <a:latin typeface="Arial" panose="020B0604020202020204" pitchFamily="34" charset="0"/>
                <a:ea typeface="Times New Roman" panose="02020603050405020304" pitchFamily="18" charset="0"/>
                <a:cs typeface="Times New Roman" panose="02020603050405020304" pitchFamily="18" charset="0"/>
              </a:rPr>
              <a:t>OCTs/ORs top up: </a:t>
            </a:r>
            <a:r>
              <a:rPr lang="en-GB" sz="1800" dirty="0">
                <a:effectLst/>
                <a:latin typeface="Arial" panose="020B0604020202020204" pitchFamily="34" charset="0"/>
                <a:ea typeface="Times New Roman" panose="02020603050405020304" pitchFamily="18" charset="0"/>
                <a:cs typeface="Times New Roman" panose="02020603050405020304" pitchFamily="18" charset="0"/>
              </a:rPr>
              <a:t>fixed amount of </a:t>
            </a:r>
            <a:r>
              <a:rPr lang="en-GB" sz="1800" b="1" dirty="0">
                <a:effectLst/>
                <a:latin typeface="Arial" panose="020B0604020202020204" pitchFamily="34" charset="0"/>
                <a:ea typeface="Times New Roman" panose="02020603050405020304" pitchFamily="18" charset="0"/>
                <a:cs typeface="Times New Roman" panose="02020603050405020304" pitchFamily="18" charset="0"/>
              </a:rPr>
              <a:t>€150 </a:t>
            </a:r>
            <a:r>
              <a:rPr lang="en-GB" sz="1800" dirty="0">
                <a:effectLst/>
                <a:latin typeface="Arial" panose="020B0604020202020204" pitchFamily="34" charset="0"/>
                <a:ea typeface="Times New Roman" panose="02020603050405020304" pitchFamily="18" charset="0"/>
                <a:cs typeface="Times New Roman" panose="02020603050405020304" pitchFamily="18" charset="0"/>
              </a:rPr>
              <a:t>for participants</a:t>
            </a:r>
            <a:r>
              <a:rPr lang="en-GB" sz="1800" b="1" dirty="0">
                <a:effectLst/>
                <a:latin typeface="Arial" panose="020B0604020202020204" pitchFamily="34" charset="0"/>
                <a:ea typeface="Times New Roman" panose="02020603050405020304" pitchFamily="18" charset="0"/>
                <a:cs typeface="Times New Roman" panose="02020603050405020304" pitchFamily="18" charset="0"/>
              </a:rPr>
              <a:t> </a:t>
            </a:r>
            <a:r>
              <a:rPr lang="en-GB" sz="1800" dirty="0">
                <a:effectLst/>
                <a:latin typeface="Arial" panose="020B0604020202020204" pitchFamily="34" charset="0"/>
                <a:ea typeface="Times New Roman" panose="02020603050405020304" pitchFamily="18" charset="0"/>
                <a:cs typeface="Times New Roman" panose="02020603050405020304" pitchFamily="18" charset="0"/>
              </a:rPr>
              <a:t>whose place of residence and/or place of destination is an Outermost Region (OR) or Overseas Country and Territory (OCT) (see section 1.1). It covers travel from the place of residence to the place of destination, and back to the place of residence.  </a:t>
            </a:r>
          </a:p>
          <a:p>
            <a:pPr marL="342900" marR="17780" lvl="0" indent="-342900" algn="just">
              <a:spcAft>
                <a:spcPts val="1200"/>
              </a:spcAft>
              <a:buFont typeface="Symbol" panose="05050102010706020507" pitchFamily="18" charset="2"/>
              <a:buChar char=""/>
            </a:pPr>
            <a:r>
              <a:rPr lang="en-GB" sz="1800" b="1" dirty="0">
                <a:effectLst/>
                <a:latin typeface="Arial" panose="020B0604020202020204" pitchFamily="34" charset="0"/>
                <a:ea typeface="Times New Roman" panose="02020603050405020304" pitchFamily="18" charset="0"/>
                <a:cs typeface="Times New Roman" panose="02020603050405020304" pitchFamily="18" charset="0"/>
              </a:rPr>
              <a:t>Family top-up</a:t>
            </a:r>
            <a:r>
              <a:rPr lang="en-GB" sz="1800" dirty="0">
                <a:effectLst/>
                <a:latin typeface="Arial" panose="020B0604020202020204" pitchFamily="34" charset="0"/>
                <a:ea typeface="Times New Roman" panose="02020603050405020304" pitchFamily="18" charset="0"/>
                <a:cs typeface="Times New Roman" panose="02020603050405020304" pitchFamily="18" charset="0"/>
              </a:rPr>
              <a:t>: fixed amount of </a:t>
            </a:r>
            <a:r>
              <a:rPr lang="en-GB" sz="1800" b="1" dirty="0">
                <a:effectLst/>
                <a:latin typeface="Arial" panose="020B0604020202020204" pitchFamily="34" charset="0"/>
                <a:ea typeface="Times New Roman" panose="02020603050405020304" pitchFamily="18" charset="0"/>
                <a:cs typeface="Times New Roman" panose="02020603050405020304" pitchFamily="18" charset="0"/>
              </a:rPr>
              <a:t>€100, </a:t>
            </a:r>
            <a:r>
              <a:rPr lang="en-GB" sz="1800" dirty="0">
                <a:effectLst/>
                <a:latin typeface="Arial" panose="020B0604020202020204" pitchFamily="34" charset="0"/>
                <a:ea typeface="Times New Roman" panose="02020603050405020304" pitchFamily="18" charset="0"/>
                <a:cs typeface="Times New Roman" panose="02020603050405020304" pitchFamily="18" charset="0"/>
              </a:rPr>
              <a:t>for participants who have at least one child below the age of 10, regardless of the number of children and of the child/children joining the residency project.</a:t>
            </a:r>
          </a:p>
          <a:p>
            <a:pPr marL="342900" marR="17780" lvl="0" indent="-342900" algn="just">
              <a:spcAft>
                <a:spcPts val="1200"/>
              </a:spcAft>
              <a:buFont typeface="Symbol" panose="05050102010706020507" pitchFamily="18" charset="2"/>
              <a:buChar char=""/>
            </a:pPr>
            <a:r>
              <a:rPr lang="en-GB" sz="1800" b="1" dirty="0">
                <a:effectLst/>
                <a:latin typeface="Arial" panose="020B0604020202020204" pitchFamily="34" charset="0"/>
                <a:ea typeface="Times New Roman" panose="02020603050405020304" pitchFamily="18" charset="0"/>
                <a:cs typeface="Times New Roman" panose="02020603050405020304" pitchFamily="18" charset="0"/>
              </a:rPr>
              <a:t>Disability support: up to €75 per day </a:t>
            </a:r>
            <a:r>
              <a:rPr lang="en-GB" sz="1800" dirty="0">
                <a:effectLst/>
                <a:latin typeface="Arial" panose="020B0604020202020204" pitchFamily="34" charset="0"/>
                <a:ea typeface="Times New Roman" panose="02020603050405020304" pitchFamily="18" charset="0"/>
                <a:cs typeface="Times New Roman" panose="02020603050405020304" pitchFamily="18" charset="0"/>
              </a:rPr>
              <a:t>for participants whose disability affects their ability to carry out their mobility project. Exceptional cases to be communicated with the Culture Moves Europe team.</a:t>
            </a:r>
          </a:p>
          <a:p>
            <a:pPr algn="l">
              <a:spcAft>
                <a:spcPts val="1200"/>
              </a:spcAft>
            </a:pPr>
            <a:r>
              <a:rPr lang="en-GB" sz="1800" b="1" dirty="0">
                <a:solidFill>
                  <a:srgbClr val="325BAA"/>
                </a:solidFill>
                <a:effectLst/>
                <a:latin typeface="Arial" panose="020B0604020202020204" pitchFamily="34" charset="0"/>
                <a:ea typeface="Times New Roman" panose="02020603050405020304" pitchFamily="18" charset="0"/>
                <a:cs typeface="Arial" panose="020B0604020202020204" pitchFamily="34" charset="0"/>
              </a:rPr>
              <a:t> </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DB26474D-275D-4E35-B2D4-C4A686FA8A5A}" type="slidenum">
              <a:rPr lang="en-GB" smtClean="0"/>
              <a:t>19</a:t>
            </a:fld>
            <a:endParaRPr lang="en-GB"/>
          </a:p>
        </p:txBody>
      </p:sp>
    </p:spTree>
    <p:extLst>
      <p:ext uri="{BB962C8B-B14F-4D97-AF65-F5344CB8AC3E}">
        <p14:creationId xmlns:p14="http://schemas.microsoft.com/office/powerpoint/2010/main" val="33536009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To Gloria: if they already have an account for IM , they should create a new one as an organisation…right ?</a:t>
            </a:r>
          </a:p>
          <a:p>
            <a:endParaRPr lang="en-GB" dirty="0"/>
          </a:p>
          <a:p>
            <a:r>
              <a:rPr lang="en-GB" dirty="0"/>
              <a:t>Add </a:t>
            </a:r>
            <a:r>
              <a:rPr lang="en-GB" b="1" dirty="0"/>
              <a:t>GAP link in the chat </a:t>
            </a:r>
            <a:r>
              <a:rPr lang="en-GB" dirty="0"/>
              <a:t>that moment. </a:t>
            </a:r>
          </a:p>
          <a:p>
            <a:endParaRPr lang="en-GB" dirty="0"/>
          </a:p>
          <a:p>
            <a:pPr marR="17780" algn="just">
              <a:spcAft>
                <a:spcPts val="1200"/>
              </a:spcAft>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The application must be submitted in English, but the supporting documents are accepted in any of the officially acknowledged languages of the Creative Europe countries. Participants may however be requested to submit English translations (unofficial, using online tools) to facilitate the validation process.</a:t>
            </a:r>
          </a:p>
          <a:p>
            <a:pPr marR="17780" algn="just">
              <a:spcAft>
                <a:spcPts val="1200"/>
              </a:spcAft>
            </a:pPr>
            <a:r>
              <a:rPr lang="en-GB" sz="1800" b="1" dirty="0">
                <a:effectLst/>
                <a:latin typeface="Arial" panose="020B0604020202020204" pitchFamily="34" charset="0"/>
                <a:ea typeface="Times New Roman" panose="02020603050405020304" pitchFamily="18" charset="0"/>
                <a:cs typeface="Times New Roman" panose="02020603050405020304" pitchFamily="18" charset="0"/>
              </a:rPr>
              <a:t>Please note:</a:t>
            </a:r>
            <a:r>
              <a:rPr lang="en-GB" sz="1800" dirty="0">
                <a:effectLst/>
                <a:latin typeface="Arial" panose="020B0604020202020204" pitchFamily="34" charset="0"/>
                <a:ea typeface="Times New Roman" panose="02020603050405020304" pitchFamily="18" charset="0"/>
                <a:cs typeface="Times New Roman" panose="02020603050405020304" pitchFamily="18" charset="0"/>
              </a:rPr>
              <a:t> Documents are considered as official when they are delivered by official national authorities. Supporting official documents cannot be replaced by self-declarations or by sworn or solemn statements before judicial or administrative authorities, notaries or public officers.</a:t>
            </a:r>
          </a:p>
          <a:p>
            <a:endParaRPr lang="en-GB" dirty="0"/>
          </a:p>
          <a:p>
            <a:endParaRPr lang="en-GB" dirty="0"/>
          </a:p>
        </p:txBody>
      </p:sp>
      <p:sp>
        <p:nvSpPr>
          <p:cNvPr id="4" name="Slide Number Placeholder 3"/>
          <p:cNvSpPr>
            <a:spLocks noGrp="1"/>
          </p:cNvSpPr>
          <p:nvPr>
            <p:ph type="sldNum" sz="quarter" idx="5"/>
          </p:nvPr>
        </p:nvSpPr>
        <p:spPr/>
        <p:txBody>
          <a:bodyPr/>
          <a:lstStyle/>
          <a:p>
            <a:fld id="{DB26474D-275D-4E35-B2D4-C4A686FA8A5A}" type="slidenum">
              <a:rPr lang="en-GB" smtClean="0"/>
              <a:t>20</a:t>
            </a:fld>
            <a:endParaRPr lang="en-GB"/>
          </a:p>
        </p:txBody>
      </p:sp>
    </p:spTree>
    <p:extLst>
      <p:ext uri="{BB962C8B-B14F-4D97-AF65-F5344CB8AC3E}">
        <p14:creationId xmlns:p14="http://schemas.microsoft.com/office/powerpoint/2010/main" val="10778963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Each section to provide information about your organisation, the project etc. – characters limit – we prefer to have detailed replies and not just 2 sentences </a:t>
            </a:r>
          </a:p>
          <a:p>
            <a:endParaRPr lang="en-GB" dirty="0"/>
          </a:p>
          <a:p>
            <a:r>
              <a:rPr lang="en-GB" dirty="0"/>
              <a:t>It makes the application more valid – more chances to be awarded having more information. </a:t>
            </a:r>
          </a:p>
          <a:p>
            <a:endParaRPr lang="en-GB" dirty="0"/>
          </a:p>
          <a:p>
            <a:endParaRPr lang="en-GB" dirty="0"/>
          </a:p>
        </p:txBody>
      </p:sp>
      <p:sp>
        <p:nvSpPr>
          <p:cNvPr id="4" name="Slide Number Placeholder 3"/>
          <p:cNvSpPr>
            <a:spLocks noGrp="1"/>
          </p:cNvSpPr>
          <p:nvPr>
            <p:ph type="sldNum" sz="quarter" idx="5"/>
          </p:nvPr>
        </p:nvSpPr>
        <p:spPr/>
        <p:txBody>
          <a:bodyPr/>
          <a:lstStyle/>
          <a:p>
            <a:fld id="{DB26474D-275D-4E35-B2D4-C4A686FA8A5A}" type="slidenum">
              <a:rPr lang="en-GB" smtClean="0"/>
              <a:t>21</a:t>
            </a:fld>
            <a:endParaRPr lang="en-GB"/>
          </a:p>
        </p:txBody>
      </p:sp>
    </p:spTree>
    <p:extLst>
      <p:ext uri="{BB962C8B-B14F-4D97-AF65-F5344CB8AC3E}">
        <p14:creationId xmlns:p14="http://schemas.microsoft.com/office/powerpoint/2010/main" val="35432822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B26474D-275D-4E35-B2D4-C4A686FA8A5A}" type="slidenum">
              <a:rPr lang="en-GB" smtClean="0"/>
              <a:t>2</a:t>
            </a:fld>
            <a:endParaRPr lang="en-GB"/>
          </a:p>
        </p:txBody>
      </p:sp>
    </p:spTree>
    <p:extLst>
      <p:ext uri="{BB962C8B-B14F-4D97-AF65-F5344CB8AC3E}">
        <p14:creationId xmlns:p14="http://schemas.microsoft.com/office/powerpoint/2010/main" val="18230208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Open and close questions </a:t>
            </a:r>
          </a:p>
          <a:p>
            <a:r>
              <a:rPr lang="en-GB" dirty="0"/>
              <a:t>Drop down boxes</a:t>
            </a:r>
          </a:p>
          <a:p>
            <a:pPr marL="0" indent="0">
              <a:buFont typeface="Arial" panose="020B0604020202020204" pitchFamily="34" charset="0"/>
              <a:buNone/>
            </a:pPr>
            <a:r>
              <a:rPr lang="en-GB" dirty="0"/>
              <a:t>**Question needs to be replied</a:t>
            </a:r>
          </a:p>
          <a:p>
            <a:pPr marL="171450" indent="-171450">
              <a:buFont typeface="Arial" panose="020B0604020202020204" pitchFamily="34" charset="0"/>
              <a:buChar char="•"/>
            </a:pPr>
            <a:endParaRPr lang="en-GB" dirty="0"/>
          </a:p>
          <a:p>
            <a:pPr marL="0" indent="0">
              <a:buFont typeface="Arial" panose="020B0604020202020204" pitchFamily="34" charset="0"/>
              <a:buNone/>
            </a:pPr>
            <a:r>
              <a:rPr lang="en-GB" dirty="0"/>
              <a:t>Schedule: briefly for each day or week if it’s a longer period. Maybe describe here the phases o the project and the main activities related to it. Ex. Research /experiment 3 weeks and final exhibition last 2 weeks, etc,</a:t>
            </a:r>
          </a:p>
        </p:txBody>
      </p:sp>
      <p:sp>
        <p:nvSpPr>
          <p:cNvPr id="4" name="Slide Number Placeholder 3"/>
          <p:cNvSpPr>
            <a:spLocks noGrp="1"/>
          </p:cNvSpPr>
          <p:nvPr>
            <p:ph type="sldNum" sz="quarter" idx="5"/>
          </p:nvPr>
        </p:nvSpPr>
        <p:spPr/>
        <p:txBody>
          <a:bodyPr/>
          <a:lstStyle/>
          <a:p>
            <a:fld id="{DB26474D-275D-4E35-B2D4-C4A686FA8A5A}" type="slidenum">
              <a:rPr lang="en-GB" smtClean="0"/>
              <a:t>22</a:t>
            </a:fld>
            <a:endParaRPr lang="en-GB"/>
          </a:p>
        </p:txBody>
      </p:sp>
    </p:spTree>
    <p:extLst>
      <p:ext uri="{BB962C8B-B14F-4D97-AF65-F5344CB8AC3E}">
        <p14:creationId xmlns:p14="http://schemas.microsoft.com/office/powerpoint/2010/main" val="21747597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GB" dirty="0"/>
              <a:t>Most cases will be </a:t>
            </a:r>
            <a:r>
              <a:rPr lang="en-GB" dirty="0">
                <a:sym typeface="Wingdings" panose="05000000000000000000" pitchFamily="2" charset="2"/>
              </a:rPr>
              <a:t> a </a:t>
            </a:r>
            <a:r>
              <a:rPr lang="en-GB" dirty="0"/>
              <a:t>Registration extract document: Registered as a business – paying TAX in this country, etc.  - no need to have it translated in English </a:t>
            </a:r>
          </a:p>
          <a:p>
            <a:endParaRPr lang="en-GB" dirty="0"/>
          </a:p>
          <a:p>
            <a:r>
              <a:rPr lang="en-GB" dirty="0"/>
              <a:t>Public bodies cannot have a registration extract – proof of the status is enough.</a:t>
            </a:r>
          </a:p>
          <a:p>
            <a:endParaRPr lang="en-GB" dirty="0"/>
          </a:p>
          <a:p>
            <a:r>
              <a:rPr lang="en-GB" dirty="0"/>
              <a:t>3</a:t>
            </a:r>
            <a:r>
              <a:rPr lang="en-GB" baseline="30000" dirty="0"/>
              <a:t>rd</a:t>
            </a:r>
            <a:r>
              <a:rPr lang="en-GB" dirty="0"/>
              <a:t> document more flexible – open cases </a:t>
            </a:r>
          </a:p>
          <a:p>
            <a:endParaRPr lang="en-GB" dirty="0"/>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DB26474D-275D-4E35-B2D4-C4A686FA8A5A}" type="slidenum">
              <a:rPr lang="en-GB" smtClean="0"/>
              <a:t>23</a:t>
            </a:fld>
            <a:endParaRPr lang="en-GB"/>
          </a:p>
        </p:txBody>
      </p:sp>
    </p:spTree>
    <p:extLst>
      <p:ext uri="{BB962C8B-B14F-4D97-AF65-F5344CB8AC3E}">
        <p14:creationId xmlns:p14="http://schemas.microsoft.com/office/powerpoint/2010/main" val="35465116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p:txBody>
      </p:sp>
      <p:sp>
        <p:nvSpPr>
          <p:cNvPr id="4" name="Slide Number Placeholder 3"/>
          <p:cNvSpPr>
            <a:spLocks noGrp="1"/>
          </p:cNvSpPr>
          <p:nvPr>
            <p:ph type="sldNum" sz="quarter" idx="5"/>
          </p:nvPr>
        </p:nvSpPr>
        <p:spPr/>
        <p:txBody>
          <a:bodyPr/>
          <a:lstStyle/>
          <a:p>
            <a:fld id="{DB26474D-275D-4E35-B2D4-C4A686FA8A5A}" type="slidenum">
              <a:rPr lang="en-GB" smtClean="0"/>
              <a:t>24</a:t>
            </a:fld>
            <a:endParaRPr lang="en-GB"/>
          </a:p>
        </p:txBody>
      </p:sp>
    </p:spTree>
    <p:extLst>
      <p:ext uri="{BB962C8B-B14F-4D97-AF65-F5344CB8AC3E}">
        <p14:creationId xmlns:p14="http://schemas.microsoft.com/office/powerpoint/2010/main" val="34213981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Selection process: </a:t>
            </a:r>
          </a:p>
          <a:p>
            <a:endParaRPr lang="en-GB" dirty="0"/>
          </a:p>
          <a:p>
            <a:pPr marL="285750" lvl="0" indent="-285750" algn="just">
              <a:spcAft>
                <a:spcPts val="0"/>
              </a:spcAft>
              <a:buFont typeface="Arial" panose="020B0604020202020204" pitchFamily="34" charset="0"/>
              <a:buChar char="•"/>
            </a:pPr>
            <a:r>
              <a:rPr lang="en-GB" b="1" dirty="0">
                <a:solidFill>
                  <a:srgbClr val="01135F"/>
                </a:solidFill>
                <a:latin typeface="Arial" panose="020B0604020202020204" pitchFamily="34" charset="0"/>
                <a:ea typeface="Roboto Light" panose="02000000000000000000" pitchFamily="2" charset="0"/>
                <a:cs typeface="Arial" panose="020B0604020202020204" pitchFamily="34" charset="0"/>
              </a:rPr>
              <a:t>Standard call of your organisation </a:t>
            </a:r>
            <a:r>
              <a:rPr lang="en-GB" dirty="0">
                <a:solidFill>
                  <a:srgbClr val="01135F"/>
                </a:solidFill>
                <a:latin typeface="Arial" panose="020B0604020202020204" pitchFamily="34" charset="0"/>
                <a:ea typeface="Roboto Light" panose="02000000000000000000" pitchFamily="2" charset="0"/>
                <a:cs typeface="Arial" panose="020B0604020202020204" pitchFamily="34" charset="0"/>
              </a:rPr>
              <a:t>– as long as the objectives match your evaluated residency project.</a:t>
            </a:r>
          </a:p>
          <a:p>
            <a:pPr marL="285750" lvl="0" indent="-285750" algn="just">
              <a:spcAft>
                <a:spcPts val="0"/>
              </a:spcAft>
              <a:buFont typeface="Arial" panose="020B0604020202020204" pitchFamily="34" charset="0"/>
              <a:buChar char="•"/>
            </a:pPr>
            <a:endParaRPr lang="en-GB" dirty="0">
              <a:solidFill>
                <a:srgbClr val="01135F"/>
              </a:solidFill>
              <a:latin typeface="Arial" panose="020B0604020202020204" pitchFamily="34" charset="0"/>
              <a:ea typeface="Roboto Light" panose="02000000000000000000" pitchFamily="2" charset="0"/>
              <a:cs typeface="Arial" panose="020B0604020202020204" pitchFamily="34" charset="0"/>
            </a:endParaRPr>
          </a:p>
          <a:p>
            <a:pPr marL="285750" lvl="0" indent="-285750" algn="just">
              <a:spcAft>
                <a:spcPts val="0"/>
              </a:spcAft>
              <a:buFont typeface="Arial" panose="020B0604020202020204" pitchFamily="34" charset="0"/>
              <a:buChar char="•"/>
            </a:pPr>
            <a:r>
              <a:rPr lang="en-GB" b="1" dirty="0">
                <a:solidFill>
                  <a:srgbClr val="01135F"/>
                </a:solidFill>
                <a:latin typeface="Arial" panose="020B0604020202020204" pitchFamily="34" charset="0"/>
                <a:ea typeface="Roboto Light" panose="02000000000000000000" pitchFamily="2" charset="0"/>
                <a:cs typeface="Arial" panose="020B0604020202020204" pitchFamily="34" charset="0"/>
              </a:rPr>
              <a:t>Specific open call </a:t>
            </a:r>
            <a:r>
              <a:rPr lang="en-GB" dirty="0">
                <a:solidFill>
                  <a:srgbClr val="01135F"/>
                </a:solidFill>
                <a:latin typeface="Arial" panose="020B0604020202020204" pitchFamily="34" charset="0"/>
                <a:ea typeface="Roboto Light" panose="02000000000000000000" pitchFamily="2" charset="0"/>
                <a:cs typeface="Arial" panose="020B0604020202020204" pitchFamily="34" charset="0"/>
              </a:rPr>
              <a:t>for the residency project, with specific information – shorter period maybe more manageable. </a:t>
            </a:r>
          </a:p>
          <a:p>
            <a:pPr marL="285750" lvl="0" indent="-285750" algn="just">
              <a:spcAft>
                <a:spcPts val="0"/>
              </a:spcAft>
              <a:buFont typeface="Arial" panose="020B0604020202020204" pitchFamily="34" charset="0"/>
              <a:buChar char="•"/>
            </a:pPr>
            <a:endParaRPr lang="en-GB" dirty="0">
              <a:solidFill>
                <a:srgbClr val="01135F"/>
              </a:solidFill>
              <a:latin typeface="Arial" panose="020B0604020202020204" pitchFamily="34" charset="0"/>
              <a:ea typeface="Roboto Light" panose="02000000000000000000" pitchFamily="2" charset="0"/>
              <a:cs typeface="Arial" panose="020B0604020202020204" pitchFamily="34" charset="0"/>
            </a:endParaRPr>
          </a:p>
          <a:p>
            <a:pPr marL="285750" lvl="0" indent="-285750" algn="just">
              <a:spcAft>
                <a:spcPts val="0"/>
              </a:spcAft>
              <a:buFont typeface="Arial" panose="020B0604020202020204" pitchFamily="34" charset="0"/>
              <a:buChar char="•"/>
            </a:pPr>
            <a:r>
              <a:rPr lang="en-GB" b="1" dirty="0">
                <a:solidFill>
                  <a:srgbClr val="01135F"/>
                </a:solidFill>
                <a:latin typeface="Arial" panose="020B0604020202020204" pitchFamily="34" charset="0"/>
                <a:ea typeface="Roboto Light" panose="02000000000000000000" pitchFamily="2" charset="0"/>
                <a:cs typeface="Arial" panose="020B0604020202020204" pitchFamily="34" charset="0"/>
              </a:rPr>
              <a:t>Nomination/Direct invitation </a:t>
            </a:r>
            <a:r>
              <a:rPr lang="en-GB" dirty="0">
                <a:solidFill>
                  <a:srgbClr val="01135F"/>
                </a:solidFill>
                <a:latin typeface="Arial" panose="020B0604020202020204" pitchFamily="34" charset="0"/>
                <a:ea typeface="Roboto Light" panose="02000000000000000000" pitchFamily="2" charset="0"/>
                <a:cs typeface="Arial" panose="020B0604020202020204" pitchFamily="34" charset="0"/>
              </a:rPr>
              <a:t>– need to justify in the application why this person, (added value or already a built collaboration, etc.)</a:t>
            </a:r>
          </a:p>
          <a:p>
            <a:endParaRPr lang="en-GB" dirty="0"/>
          </a:p>
          <a:p>
            <a:endParaRPr lang="en-GB" dirty="0"/>
          </a:p>
          <a:p>
            <a:r>
              <a:rPr lang="en-GB" dirty="0"/>
              <a:t>Mixed way , ex. you nominate an artist you know and fits and open a call for 2 others. </a:t>
            </a:r>
          </a:p>
          <a:p>
            <a:endParaRPr lang="en-GB" dirty="0"/>
          </a:p>
          <a:p>
            <a:r>
              <a:rPr lang="en-GB" dirty="0"/>
              <a:t>In any case it should be explained and well justified in the application. </a:t>
            </a:r>
          </a:p>
          <a:p>
            <a:endParaRPr lang="en-GB" dirty="0"/>
          </a:p>
          <a:p>
            <a:r>
              <a:rPr lang="en-GB" dirty="0"/>
              <a:t>Mention here that if they already know who their participants will be it is totally fine. The residency info card will open from 1</a:t>
            </a:r>
            <a:r>
              <a:rPr lang="en-GB" baseline="30000" dirty="0"/>
              <a:t>st</a:t>
            </a:r>
            <a:r>
              <a:rPr lang="en-GB" dirty="0"/>
              <a:t> august and they can already be collecting the needed documents to be ready to submit. </a:t>
            </a:r>
          </a:p>
        </p:txBody>
      </p:sp>
      <p:sp>
        <p:nvSpPr>
          <p:cNvPr id="4" name="Slide Number Placeholder 3"/>
          <p:cNvSpPr>
            <a:spLocks noGrp="1"/>
          </p:cNvSpPr>
          <p:nvPr>
            <p:ph type="sldNum" sz="quarter" idx="5"/>
          </p:nvPr>
        </p:nvSpPr>
        <p:spPr/>
        <p:txBody>
          <a:bodyPr/>
          <a:lstStyle/>
          <a:p>
            <a:fld id="{DB26474D-275D-4E35-B2D4-C4A686FA8A5A}" type="slidenum">
              <a:rPr lang="en-GB" smtClean="0"/>
              <a:t>25</a:t>
            </a:fld>
            <a:endParaRPr lang="en-GB"/>
          </a:p>
        </p:txBody>
      </p:sp>
    </p:spTree>
    <p:extLst>
      <p:ext uri="{BB962C8B-B14F-4D97-AF65-F5344CB8AC3E}">
        <p14:creationId xmlns:p14="http://schemas.microsoft.com/office/powerpoint/2010/main" val="37841332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Who can participate ..?</a:t>
            </a:r>
          </a:p>
          <a:p>
            <a:endParaRPr lang="en-GB" dirty="0"/>
          </a:p>
          <a:p>
            <a:r>
              <a:rPr lang="en-GB" dirty="0"/>
              <a:t>Mixed way , ex. you nominate an artist you know and fits and open a call for 2 others. </a:t>
            </a:r>
          </a:p>
          <a:p>
            <a:endParaRPr lang="en-GB" dirty="0"/>
          </a:p>
          <a:p>
            <a:r>
              <a:rPr lang="en-GB" dirty="0"/>
              <a:t>In any case it should be explained and well justified in the application. </a:t>
            </a:r>
          </a:p>
          <a:p>
            <a:endParaRPr lang="en-GB" dirty="0"/>
          </a:p>
          <a:p>
            <a:r>
              <a:rPr lang="en-GB" dirty="0"/>
              <a:t>Mention here that if they already know who their participants will be it is totally fine. The residency info card will open from 1</a:t>
            </a:r>
            <a:r>
              <a:rPr lang="en-GB" baseline="30000" dirty="0"/>
              <a:t>st</a:t>
            </a:r>
            <a:r>
              <a:rPr lang="en-GB" dirty="0"/>
              <a:t> august and they can already be collecting the needed documents to be ready to submit. </a:t>
            </a:r>
          </a:p>
        </p:txBody>
      </p:sp>
      <p:sp>
        <p:nvSpPr>
          <p:cNvPr id="4" name="Slide Number Placeholder 3"/>
          <p:cNvSpPr>
            <a:spLocks noGrp="1"/>
          </p:cNvSpPr>
          <p:nvPr>
            <p:ph type="sldNum" sz="quarter" idx="5"/>
          </p:nvPr>
        </p:nvSpPr>
        <p:spPr/>
        <p:txBody>
          <a:bodyPr/>
          <a:lstStyle/>
          <a:p>
            <a:fld id="{DB26474D-275D-4E35-B2D4-C4A686FA8A5A}" type="slidenum">
              <a:rPr lang="en-GB" smtClean="0"/>
              <a:t>26</a:t>
            </a:fld>
            <a:endParaRPr lang="en-GB"/>
          </a:p>
        </p:txBody>
      </p:sp>
    </p:spTree>
    <p:extLst>
      <p:ext uri="{BB962C8B-B14F-4D97-AF65-F5344CB8AC3E}">
        <p14:creationId xmlns:p14="http://schemas.microsoft.com/office/powerpoint/2010/main" val="34378920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Who can participate ..?</a:t>
            </a:r>
          </a:p>
          <a:p>
            <a:endParaRPr lang="en-GB" dirty="0"/>
          </a:p>
          <a:p>
            <a:r>
              <a:rPr lang="en-GB" dirty="0"/>
              <a:t>In the case of a group ex. a band, or circus ensemble probably the selection is through a </a:t>
            </a:r>
            <a:r>
              <a:rPr lang="en-GB" b="1" dirty="0"/>
              <a:t>direct invitation.</a:t>
            </a:r>
          </a:p>
        </p:txBody>
      </p:sp>
      <p:sp>
        <p:nvSpPr>
          <p:cNvPr id="4" name="Slide Number Placeholder 3"/>
          <p:cNvSpPr>
            <a:spLocks noGrp="1"/>
          </p:cNvSpPr>
          <p:nvPr>
            <p:ph type="sldNum" sz="quarter" idx="5"/>
          </p:nvPr>
        </p:nvSpPr>
        <p:spPr/>
        <p:txBody>
          <a:bodyPr/>
          <a:lstStyle/>
          <a:p>
            <a:fld id="{DB26474D-275D-4E35-B2D4-C4A686FA8A5A}" type="slidenum">
              <a:rPr lang="en-GB" smtClean="0"/>
              <a:t>27</a:t>
            </a:fld>
            <a:endParaRPr lang="en-GB"/>
          </a:p>
        </p:txBody>
      </p:sp>
    </p:spTree>
    <p:extLst>
      <p:ext uri="{BB962C8B-B14F-4D97-AF65-F5344CB8AC3E}">
        <p14:creationId xmlns:p14="http://schemas.microsoft.com/office/powerpoint/2010/main" val="3884719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Mention that the grant as presented in phase 1 </a:t>
            </a:r>
            <a:r>
              <a:rPr lang="en-GB" b="1" dirty="0"/>
              <a:t>does not cover insurance or taxation.</a:t>
            </a:r>
            <a:r>
              <a:rPr lang="en-GB" dirty="0"/>
              <a:t> This is the responsibility of each host and/or participant depending the duration of the mobility and the rules of the country.</a:t>
            </a:r>
          </a:p>
          <a:p>
            <a:endParaRPr lang="en-GB" dirty="0"/>
          </a:p>
          <a:p>
            <a:r>
              <a:rPr lang="en-GB" dirty="0"/>
              <a:t>Briefly mention the changes – but do not give focus to avoid discussions </a:t>
            </a:r>
          </a:p>
          <a:p>
            <a:endParaRPr lang="en-GB" dirty="0"/>
          </a:p>
          <a:p>
            <a:pPr marL="342900" lvl="0" indent="-342900" algn="just">
              <a:lnSpc>
                <a:spcPct val="106000"/>
              </a:lnSpc>
              <a:spcAft>
                <a:spcPts val="600"/>
              </a:spcAft>
              <a:buFont typeface="+mj-lt"/>
              <a:buAutoNum type="alphaUcParenR"/>
            </a:pPr>
            <a:r>
              <a:rPr lang="en-GB" sz="1800" b="1" u="sng" dirty="0">
                <a:effectLst/>
                <a:latin typeface="Arial" panose="020B0604020202020204" pitchFamily="34" charset="0"/>
                <a:ea typeface="Times New Roman" panose="02020603050405020304" pitchFamily="18" charset="0"/>
                <a:cs typeface="Arial" panose="020B0604020202020204" pitchFamily="34" charset="0"/>
              </a:rPr>
              <a:t>Changes with budgetary implications:</a:t>
            </a:r>
            <a:r>
              <a:rPr lang="en-GB" sz="1800" dirty="0">
                <a:effectLst/>
                <a:latin typeface="Arial" panose="020B0604020202020204" pitchFamily="34" charset="0"/>
                <a:ea typeface="Times New Roman" panose="02020603050405020304" pitchFamily="18" charset="0"/>
                <a:cs typeface="Arial" panose="020B0604020202020204" pitchFamily="34" charset="0"/>
              </a:rPr>
              <a:t> If some of the below changes take place, the estimated amount of the residency grant will be recalculated.</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457200" algn="just">
              <a:lnSpc>
                <a:spcPct val="106000"/>
              </a:lnSpc>
              <a:spcAft>
                <a:spcPts val="600"/>
              </a:spcAft>
            </a:pPr>
            <a:r>
              <a:rPr lang="en-GB" sz="1800" dirty="0">
                <a:effectLst/>
                <a:latin typeface="Arial" panose="020B0604020202020204" pitchFamily="34" charset="0"/>
                <a:ea typeface="Times New Roman" panose="02020603050405020304" pitchFamily="18" charset="0"/>
                <a:cs typeface="Arial" panose="020B0604020202020204" pitchFamily="34" charset="0"/>
              </a:rPr>
              <a:t> </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just">
              <a:lnSpc>
                <a:spcPct val="106000"/>
              </a:lnSpc>
              <a:spcAft>
                <a:spcPts val="600"/>
              </a:spcAft>
              <a:buFont typeface="Symbol" panose="05050102010706020507" pitchFamily="18" charset="2"/>
              <a:buChar char=""/>
            </a:pPr>
            <a:r>
              <a:rPr lang="en-GB" sz="1800" dirty="0">
                <a:effectLst/>
                <a:latin typeface="Arial" panose="020B0604020202020204" pitchFamily="34" charset="0"/>
                <a:ea typeface="Times New Roman" panose="02020603050405020304" pitchFamily="18" charset="0"/>
                <a:cs typeface="Arial" panose="020B0604020202020204" pitchFamily="34" charset="0"/>
              </a:rPr>
              <a:t>Duration of the residency project:</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just">
              <a:lnSpc>
                <a:spcPct val="106000"/>
              </a:lnSpc>
              <a:spcAft>
                <a:spcPts val="600"/>
              </a:spcAft>
              <a:buFont typeface="Courier New" panose="02070309020205020404" pitchFamily="49" charset="0"/>
              <a:buChar char="o"/>
            </a:pPr>
            <a:r>
              <a:rPr lang="en-GB" sz="1800" dirty="0">
                <a:effectLst/>
                <a:latin typeface="Arial" panose="020B0604020202020204" pitchFamily="34" charset="0"/>
                <a:ea typeface="Times New Roman" panose="02020603050405020304" pitchFamily="18" charset="0"/>
                <a:cs typeface="Arial" panose="020B0604020202020204" pitchFamily="34" charset="0"/>
              </a:rPr>
              <a:t>It cannot be longer than initially stated in the application form.</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just">
              <a:lnSpc>
                <a:spcPct val="106000"/>
              </a:lnSpc>
              <a:spcAft>
                <a:spcPts val="600"/>
              </a:spcAft>
              <a:buFont typeface="Courier New" panose="02070309020205020404" pitchFamily="49" charset="0"/>
              <a:buChar char="o"/>
            </a:pPr>
            <a:r>
              <a:rPr lang="en-GB" sz="1800" dirty="0">
                <a:effectLst/>
                <a:latin typeface="Arial" panose="020B0604020202020204" pitchFamily="34" charset="0"/>
                <a:ea typeface="Times New Roman" panose="02020603050405020304" pitchFamily="18" charset="0"/>
                <a:cs typeface="Arial" panose="020B0604020202020204" pitchFamily="34" charset="0"/>
              </a:rPr>
              <a:t>It must be the same duration for all participating A&amp;CPs.</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just">
              <a:lnSpc>
                <a:spcPct val="106000"/>
              </a:lnSpc>
              <a:spcAft>
                <a:spcPts val="600"/>
              </a:spcAft>
              <a:buFont typeface="Courier New" panose="02070309020205020404" pitchFamily="49" charset="0"/>
              <a:buChar char="o"/>
            </a:pPr>
            <a:r>
              <a:rPr lang="en-GB" sz="1800" dirty="0">
                <a:effectLst/>
                <a:latin typeface="Arial" panose="020B0604020202020204" pitchFamily="34" charset="0"/>
                <a:ea typeface="Times New Roman" panose="02020603050405020304" pitchFamily="18" charset="0"/>
                <a:cs typeface="Arial" panose="020B0604020202020204" pitchFamily="34" charset="0"/>
              </a:rPr>
              <a:t>If the hosts want to decrease the duration, it must remain in the same residency type as stated in the application: </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just">
              <a:lnSpc>
                <a:spcPct val="106000"/>
              </a:lnSpc>
              <a:spcAft>
                <a:spcPts val="600"/>
              </a:spcAft>
              <a:buFont typeface="Arial" panose="020B0604020202020204" pitchFamily="34" charset="0"/>
              <a:buChar char="-"/>
            </a:pPr>
            <a:r>
              <a:rPr lang="en-GB" sz="1800" dirty="0">
                <a:effectLst/>
                <a:latin typeface="Arial" panose="020B0604020202020204" pitchFamily="34" charset="0"/>
                <a:ea typeface="Calibri" panose="020F0502020204030204" pitchFamily="34" charset="0"/>
                <a:cs typeface="Arial" panose="020B0604020202020204" pitchFamily="34" charset="0"/>
              </a:rPr>
              <a:t>Short-term residency project: lasting from 22 days up to 66 days.</a:t>
            </a: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gn="just">
              <a:lnSpc>
                <a:spcPct val="106000"/>
              </a:lnSpc>
              <a:spcAft>
                <a:spcPts val="600"/>
              </a:spcAft>
              <a:buFont typeface="Arial" panose="020B0604020202020204" pitchFamily="34" charset="0"/>
              <a:buChar char="-"/>
            </a:pPr>
            <a:r>
              <a:rPr lang="en-GB" sz="1800" dirty="0">
                <a:effectLst/>
                <a:latin typeface="Arial" panose="020B0604020202020204" pitchFamily="34" charset="0"/>
                <a:ea typeface="Calibri" panose="020F0502020204030204" pitchFamily="34" charset="0"/>
                <a:cs typeface="Arial" panose="020B0604020202020204" pitchFamily="34" charset="0"/>
              </a:rPr>
              <a:t>Medium-term residency project: lasting from 61 days up to 120 days.</a:t>
            </a: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gn="just">
              <a:lnSpc>
                <a:spcPct val="106000"/>
              </a:lnSpc>
              <a:spcAft>
                <a:spcPts val="600"/>
              </a:spcAft>
              <a:buFont typeface="Arial" panose="020B0604020202020204" pitchFamily="34" charset="0"/>
              <a:buChar char="-"/>
            </a:pPr>
            <a:r>
              <a:rPr lang="en-GB" sz="1800" dirty="0">
                <a:effectLst/>
                <a:latin typeface="Arial" panose="020B0604020202020204" pitchFamily="34" charset="0"/>
                <a:ea typeface="Calibri" panose="020F0502020204030204" pitchFamily="34" charset="0"/>
                <a:cs typeface="Arial" panose="020B0604020202020204" pitchFamily="34" charset="0"/>
              </a:rPr>
              <a:t>Long-term residency project: lasting from 121 days up to 300 days.</a:t>
            </a: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p>
            <a:pPr marL="1143000" algn="just">
              <a:lnSpc>
                <a:spcPct val="106000"/>
              </a:lnSpc>
              <a:spcAft>
                <a:spcPts val="600"/>
              </a:spcAft>
            </a:pPr>
            <a:r>
              <a:rPr lang="en-GB" sz="1800" dirty="0">
                <a:effectLst/>
                <a:latin typeface="Arial" panose="020B0604020202020204" pitchFamily="34" charset="0"/>
                <a:ea typeface="Times New Roman" panose="02020603050405020304" pitchFamily="18" charset="0"/>
                <a:cs typeface="Arial" panose="020B0604020202020204" pitchFamily="34" charset="0"/>
              </a:rPr>
              <a:t> </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just" fontAlgn="base">
              <a:lnSpc>
                <a:spcPct val="106000"/>
              </a:lnSpc>
              <a:spcAft>
                <a:spcPts val="600"/>
              </a:spcAft>
              <a:buSzPts val="1000"/>
              <a:buFont typeface="Symbol" panose="05050102010706020507" pitchFamily="18" charset="2"/>
              <a:buChar char=""/>
            </a:pPr>
            <a:r>
              <a:rPr lang="en-GB" sz="1800" u="none" strike="noStrike" dirty="0">
                <a:effectLst/>
                <a:uFill>
                  <a:solidFill>
                    <a:srgbClr val="000000"/>
                  </a:solidFill>
                </a:uFill>
                <a:latin typeface="Arial" panose="020B0604020202020204" pitchFamily="34" charset="0"/>
                <a:ea typeface="Times New Roman" panose="02020603050405020304" pitchFamily="18" charset="0"/>
                <a:cs typeface="Arial" panose="020B0604020202020204" pitchFamily="34" charset="0"/>
              </a:rPr>
              <a:t>Number of participating A&amp;CPs</a:t>
            </a:r>
            <a:r>
              <a:rPr lang="en-GB" sz="1800" b="1" u="none" strike="noStrike" dirty="0">
                <a:effectLst/>
                <a:uFill>
                  <a:solidFill>
                    <a:srgbClr val="000000"/>
                  </a:solidFill>
                </a:uFill>
                <a:latin typeface="Arial" panose="020B0604020202020204" pitchFamily="34" charset="0"/>
                <a:ea typeface="Times New Roman" panose="02020603050405020304" pitchFamily="18" charset="0"/>
                <a:cs typeface="Arial" panose="020B0604020202020204" pitchFamily="34" charset="0"/>
              </a:rPr>
              <a:t> </a:t>
            </a:r>
            <a:r>
              <a:rPr lang="en-GB" sz="1800" u="none" strike="noStrike" dirty="0">
                <a:effectLst/>
                <a:uFill>
                  <a:solidFill>
                    <a:srgbClr val="000000"/>
                  </a:solidFill>
                </a:uFill>
                <a:latin typeface="Arial" panose="020B0604020202020204" pitchFamily="34" charset="0"/>
                <a:ea typeface="Times New Roman" panose="02020603050405020304" pitchFamily="18" charset="0"/>
                <a:cs typeface="Arial" panose="020B0604020202020204" pitchFamily="34" charset="0"/>
              </a:rPr>
              <a:t>must be confirmed depending on the results of the A&amp;CP selection process organised by the host:</a:t>
            </a:r>
            <a:endParaRPr lang="en-GB" sz="1800" u="none" strike="noStrike" dirty="0">
              <a:effectLst/>
              <a:uFill>
                <a:solidFill>
                  <a:srgbClr val="000000"/>
                </a:solidFill>
              </a:uFill>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just">
              <a:lnSpc>
                <a:spcPct val="106000"/>
              </a:lnSpc>
              <a:spcAft>
                <a:spcPts val="600"/>
              </a:spcAft>
              <a:buFont typeface="Courier New" panose="02070309020205020404" pitchFamily="49" charset="0"/>
              <a:buChar char="o"/>
            </a:pPr>
            <a:r>
              <a:rPr lang="en-GB" sz="1800" dirty="0">
                <a:effectLst/>
                <a:latin typeface="Arial" panose="020B0604020202020204" pitchFamily="34" charset="0"/>
                <a:ea typeface="Times New Roman" panose="02020603050405020304" pitchFamily="18" charset="0"/>
                <a:cs typeface="Arial" panose="020B0604020202020204" pitchFamily="34" charset="0"/>
              </a:rPr>
              <a:t>Hosts cannot select more A&amp;CPs than initially indicated in the application. </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just">
              <a:lnSpc>
                <a:spcPct val="106000"/>
              </a:lnSpc>
              <a:spcAft>
                <a:spcPts val="600"/>
              </a:spcAft>
              <a:buFont typeface="Courier New" panose="02070309020205020404" pitchFamily="49" charset="0"/>
              <a:buChar char="o"/>
            </a:pPr>
            <a:r>
              <a:rPr lang="en-GB" sz="1800" dirty="0">
                <a:effectLst/>
                <a:latin typeface="Arial" panose="020B0604020202020204" pitchFamily="34" charset="0"/>
                <a:ea typeface="Times New Roman" panose="02020603050405020304" pitchFamily="18" charset="0"/>
                <a:cs typeface="Arial" panose="020B0604020202020204" pitchFamily="34" charset="0"/>
              </a:rPr>
              <a:t>With residency projects consisting of more than one A&amp;CP, hosts are allowed to remove only one A&amp;CP.</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algn="l">
              <a:spcAft>
                <a:spcPts val="1200"/>
              </a:spcAft>
            </a:pPr>
            <a:r>
              <a:rPr lang="en-GB" sz="1800" b="1" u="none" strike="noStrike"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just">
              <a:lnSpc>
                <a:spcPct val="106000"/>
              </a:lnSpc>
              <a:spcAft>
                <a:spcPts val="600"/>
              </a:spcAft>
              <a:buFont typeface="+mj-lt"/>
              <a:buAutoNum type="alphaUcParenR"/>
            </a:pPr>
            <a:r>
              <a:rPr lang="en-GB" sz="1800" b="1" u="sng" dirty="0">
                <a:effectLst/>
                <a:latin typeface="Arial" panose="020B0604020202020204" pitchFamily="34" charset="0"/>
                <a:ea typeface="Times New Roman" panose="02020603050405020304" pitchFamily="18" charset="0"/>
                <a:cs typeface="Arial" panose="020B0604020202020204" pitchFamily="34" charset="0"/>
              </a:rPr>
              <a:t>Changes without budgetary implications:</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457200" algn="just">
              <a:lnSpc>
                <a:spcPct val="106000"/>
              </a:lnSpc>
              <a:spcAft>
                <a:spcPts val="600"/>
              </a:spcAft>
            </a:pPr>
            <a:r>
              <a:rPr lang="en-GB" sz="1800" b="1" u="none" strike="noStrike" dirty="0">
                <a:effectLst/>
                <a:latin typeface="Arial" panose="020B0604020202020204" pitchFamily="34" charset="0"/>
                <a:ea typeface="Times New Roman" panose="02020603050405020304" pitchFamily="18" charset="0"/>
                <a:cs typeface="Arial" panose="020B0604020202020204" pitchFamily="34" charset="0"/>
              </a:rPr>
              <a:t> </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just">
              <a:lnSpc>
                <a:spcPct val="106000"/>
              </a:lnSpc>
              <a:spcAft>
                <a:spcPts val="600"/>
              </a:spcAft>
              <a:buFont typeface="Symbol" panose="05050102010706020507" pitchFamily="18" charset="2"/>
              <a:buChar char=""/>
            </a:pPr>
            <a:r>
              <a:rPr lang="en-GB" sz="1800" dirty="0">
                <a:effectLst/>
                <a:latin typeface="Arial" panose="020B0604020202020204" pitchFamily="34" charset="0"/>
                <a:ea typeface="Times New Roman" panose="02020603050405020304" pitchFamily="18" charset="0"/>
                <a:cs typeface="Arial" panose="020B0604020202020204" pitchFamily="34" charset="0"/>
              </a:rPr>
              <a:t>Human resources and mentorship:</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just">
              <a:lnSpc>
                <a:spcPct val="106000"/>
              </a:lnSpc>
              <a:spcAft>
                <a:spcPts val="600"/>
              </a:spcAft>
              <a:buFont typeface="Courier New" panose="02070309020205020404" pitchFamily="49" charset="0"/>
              <a:buChar char="o"/>
            </a:pPr>
            <a:r>
              <a:rPr lang="en-GB" sz="1800" dirty="0">
                <a:effectLst/>
                <a:latin typeface="Arial" panose="020B0604020202020204" pitchFamily="34" charset="0"/>
                <a:ea typeface="Times New Roman" panose="02020603050405020304" pitchFamily="18" charset="0"/>
                <a:cs typeface="Arial" panose="020B0604020202020204" pitchFamily="34" charset="0"/>
              </a:rPr>
              <a:t>Hosts are allowed to replace the mentor, hosting coordinator and legal representative. More information must be provided in the residency info card. </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just">
              <a:lnSpc>
                <a:spcPct val="106000"/>
              </a:lnSpc>
              <a:spcAft>
                <a:spcPts val="600"/>
              </a:spcAft>
              <a:buFont typeface="Symbol" panose="05050102010706020507" pitchFamily="18" charset="2"/>
              <a:buChar char=""/>
            </a:pPr>
            <a:r>
              <a:rPr lang="en-GB" sz="1800" dirty="0">
                <a:effectLst/>
                <a:latin typeface="Arial" panose="020B0604020202020204" pitchFamily="34" charset="0"/>
                <a:ea typeface="Times New Roman" panose="02020603050405020304" pitchFamily="18" charset="0"/>
                <a:cs typeface="Arial" panose="020B0604020202020204" pitchFamily="34" charset="0"/>
              </a:rPr>
              <a:t>Location of the residency project:</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just">
              <a:lnSpc>
                <a:spcPct val="106000"/>
              </a:lnSpc>
              <a:spcAft>
                <a:spcPts val="600"/>
              </a:spcAft>
              <a:buFont typeface="Courier New" panose="02070309020205020404" pitchFamily="49" charset="0"/>
              <a:buChar char="o"/>
            </a:pPr>
            <a:r>
              <a:rPr lang="en-GB" sz="1800" dirty="0">
                <a:effectLst/>
                <a:latin typeface="Arial" panose="020B0604020202020204" pitchFamily="34" charset="0"/>
                <a:ea typeface="Times New Roman" panose="02020603050405020304" pitchFamily="18" charset="0"/>
                <a:cs typeface="Arial" panose="020B0604020202020204" pitchFamily="34" charset="0"/>
              </a:rPr>
              <a:t>The location of the implementation of the residency (both residency work premises and accommodation) cannot be changed.</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marR="17780" algn="just">
              <a:spcAft>
                <a:spcPts val="1200"/>
              </a:spcAft>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Changes that may arise after signature of the grant agreement are limited and may require an </a:t>
            </a:r>
            <a:r>
              <a:rPr lang="en-GB" sz="1800" dirty="0" err="1">
                <a:effectLst/>
                <a:latin typeface="Arial" panose="020B0604020202020204" pitchFamily="34" charset="0"/>
                <a:ea typeface="Times New Roman" panose="02020603050405020304" pitchFamily="18" charset="0"/>
                <a:cs typeface="Times New Roman" panose="02020603050405020304" pitchFamily="18" charset="0"/>
              </a:rPr>
              <a:t>amendement</a:t>
            </a:r>
            <a:r>
              <a:rPr lang="en-GB" sz="1800" dirty="0">
                <a:effectLst/>
                <a:latin typeface="Arial" panose="020B0604020202020204" pitchFamily="34" charset="0"/>
                <a:ea typeface="Times New Roman" panose="02020603050405020304" pitchFamily="18" charset="0"/>
                <a:cs typeface="Times New Roman" panose="02020603050405020304" pitchFamily="18" charset="0"/>
              </a:rPr>
              <a:t> to the grant agreement. Possible changes must be discussed with the Culture Moves Europe team.</a:t>
            </a:r>
          </a:p>
          <a:p>
            <a:pPr marR="17780" algn="just">
              <a:spcAft>
                <a:spcPts val="1200"/>
              </a:spcAft>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 </a:t>
            </a:r>
          </a:p>
          <a:p>
            <a:endParaRPr lang="en-GB" dirty="0"/>
          </a:p>
        </p:txBody>
      </p:sp>
      <p:sp>
        <p:nvSpPr>
          <p:cNvPr id="4" name="Slide Number Placeholder 3"/>
          <p:cNvSpPr>
            <a:spLocks noGrp="1"/>
          </p:cNvSpPr>
          <p:nvPr>
            <p:ph type="sldNum" sz="quarter" idx="5"/>
          </p:nvPr>
        </p:nvSpPr>
        <p:spPr/>
        <p:txBody>
          <a:bodyPr/>
          <a:lstStyle/>
          <a:p>
            <a:fld id="{DB26474D-275D-4E35-B2D4-C4A686FA8A5A}" type="slidenum">
              <a:rPr lang="en-GB" smtClean="0"/>
              <a:t>28</a:t>
            </a:fld>
            <a:endParaRPr lang="en-GB"/>
          </a:p>
        </p:txBody>
      </p:sp>
    </p:spTree>
    <p:extLst>
      <p:ext uri="{BB962C8B-B14F-4D97-AF65-F5344CB8AC3E}">
        <p14:creationId xmlns:p14="http://schemas.microsoft.com/office/powerpoint/2010/main" val="16481598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p:txBody>
      </p:sp>
      <p:sp>
        <p:nvSpPr>
          <p:cNvPr id="4" name="Slide Number Placeholder 3"/>
          <p:cNvSpPr>
            <a:spLocks noGrp="1"/>
          </p:cNvSpPr>
          <p:nvPr>
            <p:ph type="sldNum" sz="quarter" idx="5"/>
          </p:nvPr>
        </p:nvSpPr>
        <p:spPr/>
        <p:txBody>
          <a:bodyPr/>
          <a:lstStyle/>
          <a:p>
            <a:fld id="{DB26474D-275D-4E35-B2D4-C4A686FA8A5A}" type="slidenum">
              <a:rPr lang="en-GB" smtClean="0"/>
              <a:t>29</a:t>
            </a:fld>
            <a:endParaRPr lang="en-GB"/>
          </a:p>
        </p:txBody>
      </p:sp>
    </p:spTree>
    <p:extLst>
      <p:ext uri="{BB962C8B-B14F-4D97-AF65-F5344CB8AC3E}">
        <p14:creationId xmlns:p14="http://schemas.microsoft.com/office/powerpoint/2010/main" val="39630828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B26474D-275D-4E35-B2D4-C4A686FA8A5A}" type="slidenum">
              <a:rPr lang="en-GB" smtClean="0"/>
              <a:t>30</a:t>
            </a:fld>
            <a:endParaRPr lang="en-GB"/>
          </a:p>
        </p:txBody>
      </p:sp>
    </p:spTree>
    <p:extLst>
      <p:ext uri="{BB962C8B-B14F-4D97-AF65-F5344CB8AC3E}">
        <p14:creationId xmlns:p14="http://schemas.microsoft.com/office/powerpoint/2010/main" val="340203149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GB" dirty="0"/>
              <a:t>This is useful to the selected hosts – in phase 2. </a:t>
            </a:r>
          </a:p>
          <a:p>
            <a:endParaRPr lang="en-GB" dirty="0"/>
          </a:p>
          <a:p>
            <a:r>
              <a:rPr lang="en-GB" dirty="0"/>
              <a:t>Provide further clarifications. The guide will be included in the grant agreement as an annex..??</a:t>
            </a:r>
          </a:p>
        </p:txBody>
      </p:sp>
      <p:sp>
        <p:nvSpPr>
          <p:cNvPr id="4" name="Slide Number Placeholder 3"/>
          <p:cNvSpPr>
            <a:spLocks noGrp="1"/>
          </p:cNvSpPr>
          <p:nvPr>
            <p:ph type="sldNum" sz="quarter" idx="5"/>
          </p:nvPr>
        </p:nvSpPr>
        <p:spPr/>
        <p:txBody>
          <a:bodyPr/>
          <a:lstStyle/>
          <a:p>
            <a:fld id="{DB26474D-275D-4E35-B2D4-C4A686FA8A5A}" type="slidenum">
              <a:rPr lang="en-GB" smtClean="0"/>
              <a:t>32</a:t>
            </a:fld>
            <a:endParaRPr lang="en-GB"/>
          </a:p>
        </p:txBody>
      </p:sp>
    </p:spTree>
    <p:extLst>
      <p:ext uri="{BB962C8B-B14F-4D97-AF65-F5344CB8AC3E}">
        <p14:creationId xmlns:p14="http://schemas.microsoft.com/office/powerpoint/2010/main" val="36407690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2 main actions with different target groups and rules. </a:t>
            </a:r>
          </a:p>
          <a:p>
            <a:endParaRPr lang="en-GB" dirty="0"/>
          </a:p>
          <a:p>
            <a:r>
              <a:rPr lang="en-GB" dirty="0"/>
              <a:t>2 calls documents </a:t>
            </a:r>
          </a:p>
          <a:p>
            <a:endParaRPr lang="en-GB" dirty="0"/>
          </a:p>
          <a:p>
            <a:r>
              <a:rPr lang="en-GB" dirty="0"/>
              <a:t>Different aims but </a:t>
            </a:r>
            <a:r>
              <a:rPr lang="en-GB" dirty="0" err="1"/>
              <a:t>inerlinked</a:t>
            </a:r>
            <a:r>
              <a:rPr lang="en-GB" dirty="0"/>
              <a:t>. </a:t>
            </a:r>
          </a:p>
        </p:txBody>
      </p:sp>
      <p:sp>
        <p:nvSpPr>
          <p:cNvPr id="4" name="Slide Number Placeholder 3"/>
          <p:cNvSpPr>
            <a:spLocks noGrp="1"/>
          </p:cNvSpPr>
          <p:nvPr>
            <p:ph type="sldNum" sz="quarter" idx="5"/>
          </p:nvPr>
        </p:nvSpPr>
        <p:spPr/>
        <p:txBody>
          <a:bodyPr/>
          <a:lstStyle/>
          <a:p>
            <a:fld id="{DB26474D-275D-4E35-B2D4-C4A686FA8A5A}" type="slidenum">
              <a:rPr lang="en-GB" smtClean="0"/>
              <a:t>3</a:t>
            </a:fld>
            <a:endParaRPr lang="en-GB"/>
          </a:p>
        </p:txBody>
      </p:sp>
    </p:spTree>
    <p:extLst>
      <p:ext uri="{BB962C8B-B14F-4D97-AF65-F5344CB8AC3E}">
        <p14:creationId xmlns:p14="http://schemas.microsoft.com/office/powerpoint/2010/main" val="42320269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GB" dirty="0"/>
              <a:t>Call timeline</a:t>
            </a:r>
          </a:p>
          <a:p>
            <a:r>
              <a:rPr lang="en-GB" dirty="0"/>
              <a:t>Briefly mention the next calls, </a:t>
            </a:r>
            <a:r>
              <a:rPr lang="en-GB" b="1" dirty="0"/>
              <a:t>autumn and year 2024. in total 4 calls</a:t>
            </a:r>
            <a:r>
              <a:rPr lang="en-GB" dirty="0"/>
              <a:t>. </a:t>
            </a:r>
            <a:r>
              <a:rPr lang="en-GB" b="1" dirty="0"/>
              <a:t>Possible to reapply.</a:t>
            </a:r>
          </a:p>
          <a:p>
            <a:endParaRPr lang="en-GB" dirty="0"/>
          </a:p>
        </p:txBody>
      </p:sp>
      <p:sp>
        <p:nvSpPr>
          <p:cNvPr id="4" name="Slide Number Placeholder 3"/>
          <p:cNvSpPr>
            <a:spLocks noGrp="1"/>
          </p:cNvSpPr>
          <p:nvPr>
            <p:ph type="sldNum" sz="quarter" idx="5"/>
          </p:nvPr>
        </p:nvSpPr>
        <p:spPr/>
        <p:txBody>
          <a:bodyPr/>
          <a:lstStyle/>
          <a:p>
            <a:fld id="{DB26474D-275D-4E35-B2D4-C4A686FA8A5A}" type="slidenum">
              <a:rPr lang="en-GB" smtClean="0"/>
              <a:t>6</a:t>
            </a:fld>
            <a:endParaRPr lang="en-GB"/>
          </a:p>
        </p:txBody>
      </p:sp>
    </p:spTree>
    <p:extLst>
      <p:ext uri="{BB962C8B-B14F-4D97-AF65-F5344CB8AC3E}">
        <p14:creationId xmlns:p14="http://schemas.microsoft.com/office/powerpoint/2010/main" val="1615604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2 phase procedure – mainly because we wanted to give flexibility and select the artists once you know you are awarded. </a:t>
            </a:r>
          </a:p>
          <a:p>
            <a:endParaRPr lang="en-GB" dirty="0"/>
          </a:p>
          <a:p>
            <a:r>
              <a:rPr lang="en-GB" dirty="0"/>
              <a:t>But all information needed to conclude and sign the grant agreement are in phase 2-residency info card.</a:t>
            </a:r>
          </a:p>
          <a:p>
            <a:endParaRPr lang="en-GB" dirty="0"/>
          </a:p>
          <a:p>
            <a:r>
              <a:rPr lang="en-GB" dirty="0"/>
              <a:t>Explain the 2 phases – actions and overall timeline </a:t>
            </a:r>
          </a:p>
          <a:p>
            <a:endParaRPr lang="en-GB" dirty="0"/>
          </a:p>
        </p:txBody>
      </p:sp>
      <p:sp>
        <p:nvSpPr>
          <p:cNvPr id="4" name="Slide Number Placeholder 3"/>
          <p:cNvSpPr>
            <a:spLocks noGrp="1"/>
          </p:cNvSpPr>
          <p:nvPr>
            <p:ph type="sldNum" sz="quarter" idx="5"/>
          </p:nvPr>
        </p:nvSpPr>
        <p:spPr/>
        <p:txBody>
          <a:bodyPr/>
          <a:lstStyle/>
          <a:p>
            <a:fld id="{DB26474D-275D-4E35-B2D4-C4A686FA8A5A}" type="slidenum">
              <a:rPr lang="en-GB" smtClean="0"/>
              <a:t>7</a:t>
            </a:fld>
            <a:endParaRPr lang="en-GB"/>
          </a:p>
        </p:txBody>
      </p:sp>
    </p:spTree>
    <p:extLst>
      <p:ext uri="{BB962C8B-B14F-4D97-AF65-F5344CB8AC3E}">
        <p14:creationId xmlns:p14="http://schemas.microsoft.com/office/powerpoint/2010/main" val="7472961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2 phase procedure – mainly because we wanted to give flexibility and select the artists once you know you are awarded. </a:t>
            </a:r>
          </a:p>
          <a:p>
            <a:endParaRPr lang="en-GB" dirty="0"/>
          </a:p>
          <a:p>
            <a:r>
              <a:rPr lang="en-GB" dirty="0"/>
              <a:t>But all information needed to conclude and sign the grant agreement are in phase 2-residency info card.</a:t>
            </a:r>
          </a:p>
          <a:p>
            <a:endParaRPr lang="en-GB" dirty="0"/>
          </a:p>
          <a:p>
            <a:r>
              <a:rPr lang="en-GB" dirty="0"/>
              <a:t>Explain the 2 phases – actions and overall timeline </a:t>
            </a:r>
          </a:p>
          <a:p>
            <a:endParaRPr lang="en-GB" dirty="0"/>
          </a:p>
        </p:txBody>
      </p:sp>
      <p:sp>
        <p:nvSpPr>
          <p:cNvPr id="4" name="Slide Number Placeholder 3"/>
          <p:cNvSpPr>
            <a:spLocks noGrp="1"/>
          </p:cNvSpPr>
          <p:nvPr>
            <p:ph type="sldNum" sz="quarter" idx="5"/>
          </p:nvPr>
        </p:nvSpPr>
        <p:spPr/>
        <p:txBody>
          <a:bodyPr/>
          <a:lstStyle/>
          <a:p>
            <a:fld id="{DB26474D-275D-4E35-B2D4-C4A686FA8A5A}" type="slidenum">
              <a:rPr lang="en-GB" smtClean="0"/>
              <a:t>8</a:t>
            </a:fld>
            <a:endParaRPr lang="en-GB"/>
          </a:p>
        </p:txBody>
      </p:sp>
    </p:spTree>
    <p:extLst>
      <p:ext uri="{BB962C8B-B14F-4D97-AF65-F5344CB8AC3E}">
        <p14:creationId xmlns:p14="http://schemas.microsoft.com/office/powerpoint/2010/main" val="17259253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Who can apply ?</a:t>
            </a:r>
          </a:p>
          <a:p>
            <a:endParaRPr lang="en-GB" dirty="0"/>
          </a:p>
          <a:p>
            <a:r>
              <a:rPr lang="en-GB" dirty="0"/>
              <a:t>If legal entity has 2 characteristics the chose to register with only 1 – needed for data analysis from our side, t know who we are reaching.  </a:t>
            </a:r>
          </a:p>
          <a:p>
            <a:endParaRPr lang="en-GB" dirty="0"/>
          </a:p>
          <a:p>
            <a:r>
              <a:rPr lang="en-GB" dirty="0"/>
              <a:t>Application criteria </a:t>
            </a:r>
          </a:p>
        </p:txBody>
      </p:sp>
      <p:sp>
        <p:nvSpPr>
          <p:cNvPr id="4" name="Slide Number Placeholder 3"/>
          <p:cNvSpPr>
            <a:spLocks noGrp="1"/>
          </p:cNvSpPr>
          <p:nvPr>
            <p:ph type="sldNum" sz="quarter" idx="5"/>
          </p:nvPr>
        </p:nvSpPr>
        <p:spPr/>
        <p:txBody>
          <a:bodyPr/>
          <a:lstStyle/>
          <a:p>
            <a:fld id="{DB26474D-275D-4E35-B2D4-C4A686FA8A5A}" type="slidenum">
              <a:rPr lang="en-GB" smtClean="0"/>
              <a:t>9</a:t>
            </a:fld>
            <a:endParaRPr lang="en-GB"/>
          </a:p>
        </p:txBody>
      </p:sp>
    </p:spTree>
    <p:extLst>
      <p:ext uri="{BB962C8B-B14F-4D97-AF65-F5344CB8AC3E}">
        <p14:creationId xmlns:p14="http://schemas.microsoft.com/office/powerpoint/2010/main" val="13777057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Who can apply ?</a:t>
            </a:r>
          </a:p>
          <a:p>
            <a:endParaRPr lang="en-GB" dirty="0"/>
          </a:p>
          <a:p>
            <a:r>
              <a:rPr lang="en-GB" dirty="0"/>
              <a:t>If legal entity has 2 characteristics the chose to register with only 1 – needed for data analysis from our side, t know who we are reaching.  </a:t>
            </a:r>
          </a:p>
          <a:p>
            <a:endParaRPr lang="en-GB" dirty="0"/>
          </a:p>
          <a:p>
            <a:r>
              <a:rPr lang="en-GB" dirty="0"/>
              <a:t>Application criteria </a:t>
            </a:r>
          </a:p>
        </p:txBody>
      </p:sp>
      <p:sp>
        <p:nvSpPr>
          <p:cNvPr id="4" name="Slide Number Placeholder 3"/>
          <p:cNvSpPr>
            <a:spLocks noGrp="1"/>
          </p:cNvSpPr>
          <p:nvPr>
            <p:ph type="sldNum" sz="quarter" idx="5"/>
          </p:nvPr>
        </p:nvSpPr>
        <p:spPr/>
        <p:txBody>
          <a:bodyPr/>
          <a:lstStyle/>
          <a:p>
            <a:fld id="{DB26474D-275D-4E35-B2D4-C4A686FA8A5A}" type="slidenum">
              <a:rPr lang="en-GB" smtClean="0"/>
              <a:t>10</a:t>
            </a:fld>
            <a:endParaRPr lang="en-GB"/>
          </a:p>
        </p:txBody>
      </p:sp>
    </p:spTree>
    <p:extLst>
      <p:ext uri="{BB962C8B-B14F-4D97-AF65-F5344CB8AC3E}">
        <p14:creationId xmlns:p14="http://schemas.microsoft.com/office/powerpoint/2010/main" val="14975932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Difference between the residency project and the work of each artist. </a:t>
            </a:r>
          </a:p>
          <a:p>
            <a:endParaRPr lang="en-GB" dirty="0"/>
          </a:p>
          <a:p>
            <a:r>
              <a:rPr lang="en-GB" dirty="0"/>
              <a:t>Artists can be from different sectors/professions . Ex. 2 dancers and 1 visual arts. </a:t>
            </a:r>
          </a:p>
          <a:p>
            <a:r>
              <a:rPr lang="en-GB" dirty="0"/>
              <a:t>More about artists in phase 2 slides, in a while. </a:t>
            </a:r>
            <a:r>
              <a:rPr lang="en-GB" dirty="0">
                <a:sym typeface="Wingdings" panose="05000000000000000000" pitchFamily="2" charset="2"/>
              </a:rPr>
              <a:t></a:t>
            </a:r>
            <a:endParaRPr lang="en-GB" dirty="0"/>
          </a:p>
        </p:txBody>
      </p:sp>
      <p:sp>
        <p:nvSpPr>
          <p:cNvPr id="4" name="Slide Number Placeholder 3"/>
          <p:cNvSpPr>
            <a:spLocks noGrp="1"/>
          </p:cNvSpPr>
          <p:nvPr>
            <p:ph type="sldNum" sz="quarter" idx="5"/>
          </p:nvPr>
        </p:nvSpPr>
        <p:spPr/>
        <p:txBody>
          <a:bodyPr/>
          <a:lstStyle/>
          <a:p>
            <a:fld id="{DB26474D-275D-4E35-B2D4-C4A686FA8A5A}" type="slidenum">
              <a:rPr lang="en-GB" smtClean="0"/>
              <a:t>11</a:t>
            </a:fld>
            <a:endParaRPr lang="en-GB"/>
          </a:p>
        </p:txBody>
      </p:sp>
    </p:spTree>
    <p:extLst>
      <p:ext uri="{BB962C8B-B14F-4D97-AF65-F5344CB8AC3E}">
        <p14:creationId xmlns:p14="http://schemas.microsoft.com/office/powerpoint/2010/main" val="6379032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e-DE"/>
              <a:t>Titelmasterformat durch Klicken bearbeiten</a:t>
            </a:r>
          </a:p>
        </p:txBody>
      </p:sp>
      <p:sp>
        <p:nvSpPr>
          <p:cNvPr id="3" name="Unt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p>
            <a:fld id="{256A316B-BF40-4FA9-9A99-14038FA9CE7F}" type="datetimeFigureOut">
              <a:rPr lang="de-DE" smtClean="0"/>
              <a:t>12.07.2023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A9A7C968-9A1F-40C7-9C18-2934B08DC6DF}" type="slidenum">
              <a:rPr lang="de-DE" smtClean="0"/>
              <a:t>‹#›</a:t>
            </a:fld>
            <a:endParaRPr lang="de-DE"/>
          </a:p>
        </p:txBody>
      </p:sp>
    </p:spTree>
    <p:extLst>
      <p:ext uri="{BB962C8B-B14F-4D97-AF65-F5344CB8AC3E}">
        <p14:creationId xmlns:p14="http://schemas.microsoft.com/office/powerpoint/2010/main" val="10618560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256A316B-BF40-4FA9-9A99-14038FA9CE7F}" type="datetimeFigureOut">
              <a:rPr lang="de-DE" smtClean="0"/>
              <a:t>12.07.2023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A9A7C968-9A1F-40C7-9C18-2934B08DC6DF}" type="slidenum">
              <a:rPr lang="de-DE" smtClean="0"/>
              <a:t>‹#›</a:t>
            </a:fld>
            <a:endParaRPr lang="de-DE"/>
          </a:p>
        </p:txBody>
      </p:sp>
    </p:spTree>
    <p:extLst>
      <p:ext uri="{BB962C8B-B14F-4D97-AF65-F5344CB8AC3E}">
        <p14:creationId xmlns:p14="http://schemas.microsoft.com/office/powerpoint/2010/main" val="41753699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724900" y="365125"/>
            <a:ext cx="2628900" cy="5811838"/>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838200" y="365125"/>
            <a:ext cx="7734300" cy="5811838"/>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256A316B-BF40-4FA9-9A99-14038FA9CE7F}" type="datetimeFigureOut">
              <a:rPr lang="de-DE" smtClean="0"/>
              <a:t>12.07.2023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A9A7C968-9A1F-40C7-9C18-2934B08DC6DF}" type="slidenum">
              <a:rPr lang="de-DE" smtClean="0"/>
              <a:t>‹#›</a:t>
            </a:fld>
            <a:endParaRPr lang="de-DE"/>
          </a:p>
        </p:txBody>
      </p:sp>
    </p:spTree>
    <p:extLst>
      <p:ext uri="{BB962C8B-B14F-4D97-AF65-F5344CB8AC3E}">
        <p14:creationId xmlns:p14="http://schemas.microsoft.com/office/powerpoint/2010/main" val="18174231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256A316B-BF40-4FA9-9A99-14038FA9CE7F}" type="datetimeFigureOut">
              <a:rPr lang="de-DE" smtClean="0"/>
              <a:t>12.07.2023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A9A7C968-9A1F-40C7-9C18-2934B08DC6DF}" type="slidenum">
              <a:rPr lang="de-DE" smtClean="0"/>
              <a:t>‹#›</a:t>
            </a:fld>
            <a:endParaRPr lang="de-DE"/>
          </a:p>
        </p:txBody>
      </p:sp>
    </p:spTree>
    <p:extLst>
      <p:ext uri="{BB962C8B-B14F-4D97-AF65-F5344CB8AC3E}">
        <p14:creationId xmlns:p14="http://schemas.microsoft.com/office/powerpoint/2010/main" val="32058924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e-DE"/>
              <a:t>Titelmasterformat durch Klicken bearbeiten</a:t>
            </a:r>
          </a:p>
        </p:txBody>
      </p:sp>
      <p:sp>
        <p:nvSpPr>
          <p:cNvPr id="3" name="Textplatzhalt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Textmasterformat bearbeiten</a:t>
            </a:r>
          </a:p>
        </p:txBody>
      </p:sp>
      <p:sp>
        <p:nvSpPr>
          <p:cNvPr id="4" name="Datumsplatzhalter 3"/>
          <p:cNvSpPr>
            <a:spLocks noGrp="1"/>
          </p:cNvSpPr>
          <p:nvPr>
            <p:ph type="dt" sz="half" idx="10"/>
          </p:nvPr>
        </p:nvSpPr>
        <p:spPr/>
        <p:txBody>
          <a:bodyPr/>
          <a:lstStyle/>
          <a:p>
            <a:fld id="{256A316B-BF40-4FA9-9A99-14038FA9CE7F}" type="datetimeFigureOut">
              <a:rPr lang="de-DE" smtClean="0"/>
              <a:t>12.07.2023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A9A7C968-9A1F-40C7-9C18-2934B08DC6DF}" type="slidenum">
              <a:rPr lang="de-DE" smtClean="0"/>
              <a:t>‹#›</a:t>
            </a:fld>
            <a:endParaRPr lang="de-DE"/>
          </a:p>
        </p:txBody>
      </p:sp>
    </p:spTree>
    <p:extLst>
      <p:ext uri="{BB962C8B-B14F-4D97-AF65-F5344CB8AC3E}">
        <p14:creationId xmlns:p14="http://schemas.microsoft.com/office/powerpoint/2010/main" val="39772433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838200" y="1825625"/>
            <a:ext cx="5181600" cy="435133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6172200" y="1825625"/>
            <a:ext cx="5181600" cy="435133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fld id="{256A316B-BF40-4FA9-9A99-14038FA9CE7F}" type="datetimeFigureOut">
              <a:rPr lang="de-DE" smtClean="0"/>
              <a:t>12.07.2023</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A9A7C968-9A1F-40C7-9C18-2934B08DC6DF}" type="slidenum">
              <a:rPr lang="de-DE" smtClean="0"/>
              <a:t>‹#›</a:t>
            </a:fld>
            <a:endParaRPr lang="de-DE"/>
          </a:p>
        </p:txBody>
      </p:sp>
    </p:spTree>
    <p:extLst>
      <p:ext uri="{BB962C8B-B14F-4D97-AF65-F5344CB8AC3E}">
        <p14:creationId xmlns:p14="http://schemas.microsoft.com/office/powerpoint/2010/main" val="22905871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e-DE"/>
              <a:t>Titelmasterformat durch Klicken bearbeiten</a:t>
            </a:r>
          </a:p>
        </p:txBody>
      </p:sp>
      <p:sp>
        <p:nvSpPr>
          <p:cNvPr id="3" name="Textplatzhalt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839788" y="2505075"/>
            <a:ext cx="5157787" cy="36845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6172200" y="2505075"/>
            <a:ext cx="5183188" cy="36845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p>
            <a:fld id="{256A316B-BF40-4FA9-9A99-14038FA9CE7F}" type="datetimeFigureOut">
              <a:rPr lang="de-DE" smtClean="0"/>
              <a:t>12.07.2023</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A9A7C968-9A1F-40C7-9C18-2934B08DC6DF}" type="slidenum">
              <a:rPr lang="de-DE" smtClean="0"/>
              <a:t>‹#›</a:t>
            </a:fld>
            <a:endParaRPr lang="de-DE"/>
          </a:p>
        </p:txBody>
      </p:sp>
    </p:spTree>
    <p:extLst>
      <p:ext uri="{BB962C8B-B14F-4D97-AF65-F5344CB8AC3E}">
        <p14:creationId xmlns:p14="http://schemas.microsoft.com/office/powerpoint/2010/main" val="23779049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p>
            <a:fld id="{256A316B-BF40-4FA9-9A99-14038FA9CE7F}" type="datetimeFigureOut">
              <a:rPr lang="de-DE" smtClean="0"/>
              <a:t>12.07.2023</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A9A7C968-9A1F-40C7-9C18-2934B08DC6DF}" type="slidenum">
              <a:rPr lang="de-DE" smtClean="0"/>
              <a:t>‹#›</a:t>
            </a:fld>
            <a:endParaRPr lang="de-DE"/>
          </a:p>
        </p:txBody>
      </p:sp>
    </p:spTree>
    <p:extLst>
      <p:ext uri="{BB962C8B-B14F-4D97-AF65-F5344CB8AC3E}">
        <p14:creationId xmlns:p14="http://schemas.microsoft.com/office/powerpoint/2010/main" val="1734608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256A316B-BF40-4FA9-9A99-14038FA9CE7F}" type="datetimeFigureOut">
              <a:rPr lang="de-DE" smtClean="0"/>
              <a:t>12.07.2023</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A9A7C968-9A1F-40C7-9C18-2934B08DC6DF}" type="slidenum">
              <a:rPr lang="de-DE" smtClean="0"/>
              <a:t>‹#›</a:t>
            </a:fld>
            <a:endParaRPr lang="de-DE"/>
          </a:p>
        </p:txBody>
      </p:sp>
    </p:spTree>
    <p:extLst>
      <p:ext uri="{BB962C8B-B14F-4D97-AF65-F5344CB8AC3E}">
        <p14:creationId xmlns:p14="http://schemas.microsoft.com/office/powerpoint/2010/main" val="11934719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p>
        </p:txBody>
      </p:sp>
      <p:sp>
        <p:nvSpPr>
          <p:cNvPr id="3" name="Inhaltsplatzhalt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Textmasterformat bearbeiten</a:t>
            </a:r>
          </a:p>
        </p:txBody>
      </p:sp>
      <p:sp>
        <p:nvSpPr>
          <p:cNvPr id="5" name="Datumsplatzhalter 4"/>
          <p:cNvSpPr>
            <a:spLocks noGrp="1"/>
          </p:cNvSpPr>
          <p:nvPr>
            <p:ph type="dt" sz="half" idx="10"/>
          </p:nvPr>
        </p:nvSpPr>
        <p:spPr/>
        <p:txBody>
          <a:bodyPr/>
          <a:lstStyle/>
          <a:p>
            <a:fld id="{256A316B-BF40-4FA9-9A99-14038FA9CE7F}" type="datetimeFigureOut">
              <a:rPr lang="de-DE" smtClean="0"/>
              <a:t>12.07.2023</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A9A7C968-9A1F-40C7-9C18-2934B08DC6DF}" type="slidenum">
              <a:rPr lang="de-DE" smtClean="0"/>
              <a:t>‹#›</a:t>
            </a:fld>
            <a:endParaRPr lang="de-DE"/>
          </a:p>
        </p:txBody>
      </p:sp>
    </p:spTree>
    <p:extLst>
      <p:ext uri="{BB962C8B-B14F-4D97-AF65-F5344CB8AC3E}">
        <p14:creationId xmlns:p14="http://schemas.microsoft.com/office/powerpoint/2010/main" val="30510899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p>
        </p:txBody>
      </p:sp>
      <p:sp>
        <p:nvSpPr>
          <p:cNvPr id="3" name="Bildplatzhalt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Textmasterformat bearbeiten</a:t>
            </a:r>
          </a:p>
        </p:txBody>
      </p:sp>
      <p:sp>
        <p:nvSpPr>
          <p:cNvPr id="5" name="Datumsplatzhalter 4"/>
          <p:cNvSpPr>
            <a:spLocks noGrp="1"/>
          </p:cNvSpPr>
          <p:nvPr>
            <p:ph type="dt" sz="half" idx="10"/>
          </p:nvPr>
        </p:nvSpPr>
        <p:spPr/>
        <p:txBody>
          <a:bodyPr/>
          <a:lstStyle/>
          <a:p>
            <a:fld id="{256A316B-BF40-4FA9-9A99-14038FA9CE7F}" type="datetimeFigureOut">
              <a:rPr lang="de-DE" smtClean="0"/>
              <a:t>12.07.2023</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A9A7C968-9A1F-40C7-9C18-2934B08DC6DF}" type="slidenum">
              <a:rPr lang="de-DE" smtClean="0"/>
              <a:t>‹#›</a:t>
            </a:fld>
            <a:endParaRPr lang="de-DE"/>
          </a:p>
        </p:txBody>
      </p:sp>
    </p:spTree>
    <p:extLst>
      <p:ext uri="{BB962C8B-B14F-4D97-AF65-F5344CB8AC3E}">
        <p14:creationId xmlns:p14="http://schemas.microsoft.com/office/powerpoint/2010/main" val="15167265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6A316B-BF40-4FA9-9A99-14038FA9CE7F}" type="datetimeFigureOut">
              <a:rPr lang="de-DE" smtClean="0"/>
              <a:t>12.07.2023</a:t>
            </a:fld>
            <a:endParaRPr lang="de-DE"/>
          </a:p>
        </p:txBody>
      </p:sp>
      <p:sp>
        <p:nvSpPr>
          <p:cNvPr id="5" name="Fußzeilenplatzhalt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A7C968-9A1F-40C7-9C18-2934B08DC6DF}" type="slidenum">
              <a:rPr lang="de-DE" smtClean="0"/>
              <a:t>‹#›</a:t>
            </a:fld>
            <a:endParaRPr lang="de-DE"/>
          </a:p>
        </p:txBody>
      </p:sp>
    </p:spTree>
    <p:extLst>
      <p:ext uri="{BB962C8B-B14F-4D97-AF65-F5344CB8AC3E}">
        <p14:creationId xmlns:p14="http://schemas.microsoft.com/office/powerpoint/2010/main" val="7335039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hyperlink" Target="#_ftnref1"/><Relationship Id="rId7"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hyperlink" Target="http://www.atmosfair.de/" TargetMode="External"/><Relationship Id="rId5" Type="http://schemas.openxmlformats.org/officeDocument/2006/relationships/hyperlink" Target="#_ftnref3"/><Relationship Id="rId4" Type="http://schemas.openxmlformats.org/officeDocument/2006/relationships/hyperlink" Target="#_ftnref2"/><Relationship Id="rId9" Type="http://schemas.openxmlformats.org/officeDocument/2006/relationships/image" Target="../media/image15.png"/></Relationships>
</file>

<file path=ppt/slides/_rels/slide1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_ftnref1"/><Relationship Id="rId7"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hyperlink" Target="http://www.atmosfair.de/" TargetMode="External"/><Relationship Id="rId5" Type="http://schemas.openxmlformats.org/officeDocument/2006/relationships/hyperlink" Target="#_ftnref3"/><Relationship Id="rId10" Type="http://schemas.openxmlformats.org/officeDocument/2006/relationships/image" Target="../media/image15.png"/><Relationship Id="rId4" Type="http://schemas.openxmlformats.org/officeDocument/2006/relationships/hyperlink" Target="#_ftnref2"/><Relationship Id="rId9" Type="http://schemas.openxmlformats.org/officeDocument/2006/relationships/image" Target="../media/image21.png"/></Relationships>
</file>

<file path=ppt/slides/_rels/slide1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hyperlink" Target="#_ftnref1"/><Relationship Id="rId7"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hyperlink" Target="http://www.atmosfair.de/" TargetMode="External"/><Relationship Id="rId5" Type="http://schemas.openxmlformats.org/officeDocument/2006/relationships/hyperlink" Target="#_ftnref3"/><Relationship Id="rId4" Type="http://schemas.openxmlformats.org/officeDocument/2006/relationships/hyperlink" Target="#_ftnref2"/><Relationship Id="rId9"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15.png"/><Relationship Id="rId4" Type="http://schemas.openxmlformats.org/officeDocument/2006/relationships/hyperlink" Target="https://gap-online.goethe.de/en-US/"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3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hyperlink" Target="https://culture.ec.europa.eu/culture-moves-europe" TargetMode="External"/></Relationships>
</file>

<file path=ppt/slides/_rels/slide33.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31.png"/><Relationship Id="rId7" Type="http://schemas.openxmlformats.org/officeDocument/2006/relationships/image" Target="../media/image32.png"/><Relationship Id="rId2" Type="http://schemas.openxmlformats.org/officeDocument/2006/relationships/hyperlink" Target="https://www.instagram.com/culturemoveseurope/" TargetMode="External"/><Relationship Id="rId1" Type="http://schemas.openxmlformats.org/officeDocument/2006/relationships/slideLayout" Target="../slideLayouts/slideLayout2.xml"/><Relationship Id="rId6" Type="http://schemas.openxmlformats.org/officeDocument/2006/relationships/hyperlink" Target="https://www.linkedin.com/company/culture-moves-europe" TargetMode="External"/><Relationship Id="rId11" Type="http://schemas.openxmlformats.org/officeDocument/2006/relationships/hyperlink" Target="linktr.ee/CultureMovesEurope" TargetMode="External"/><Relationship Id="rId5" Type="http://schemas.openxmlformats.org/officeDocument/2006/relationships/hyperlink" Target="https://twitter.com/CulturemovesEU" TargetMode="External"/><Relationship Id="rId10" Type="http://schemas.openxmlformats.org/officeDocument/2006/relationships/image" Target="../media/image34.png"/><Relationship Id="rId4" Type="http://schemas.openxmlformats.org/officeDocument/2006/relationships/hyperlink" Target="https://www.facebook.com/CultureMovesEurope" TargetMode="External"/><Relationship Id="rId9" Type="http://schemas.microsoft.com/office/2007/relationships/hdphoto" Target="../media/hdphoto1.wdp"/></Relationships>
</file>

<file path=ppt/slides/_rels/slide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Text&#10;&#10;Description automatically generated">
            <a:extLst>
              <a:ext uri="{FF2B5EF4-FFF2-40B4-BE49-F238E27FC236}">
                <a16:creationId xmlns:a16="http://schemas.microsoft.com/office/drawing/2014/main" id="{9FFAAFD8-8471-C1BC-B923-DDA2BA94E17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TextBox 10">
            <a:extLst>
              <a:ext uri="{FF2B5EF4-FFF2-40B4-BE49-F238E27FC236}">
                <a16:creationId xmlns:a16="http://schemas.microsoft.com/office/drawing/2014/main" id="{8D5440C7-C601-1579-685D-E2622B0105B7}"/>
              </a:ext>
            </a:extLst>
          </p:cNvPr>
          <p:cNvSpPr txBox="1"/>
          <p:nvPr/>
        </p:nvSpPr>
        <p:spPr>
          <a:xfrm>
            <a:off x="7924800" y="841864"/>
            <a:ext cx="3946359" cy="2062103"/>
          </a:xfrm>
          <a:prstGeom prst="rect">
            <a:avLst/>
          </a:prstGeom>
          <a:noFill/>
        </p:spPr>
        <p:txBody>
          <a:bodyPr wrap="square" rtlCol="0">
            <a:spAutoFit/>
          </a:bodyPr>
          <a:lstStyle/>
          <a:p>
            <a:pPr algn="ctr"/>
            <a:endParaRPr lang="pt-BR" sz="3200" b="1" dirty="0">
              <a:solidFill>
                <a:srgbClr val="732A99"/>
              </a:solidFill>
              <a:latin typeface="Arial" panose="020B0604020202020204" pitchFamily="34" charset="0"/>
              <a:cs typeface="Arial" panose="020B0604020202020204" pitchFamily="34" charset="0"/>
            </a:endParaRPr>
          </a:p>
          <a:p>
            <a:pPr algn="ctr"/>
            <a:r>
              <a:rPr lang="pt-BR" sz="3200" b="1" dirty="0">
                <a:solidFill>
                  <a:srgbClr val="732A99"/>
                </a:solidFill>
                <a:latin typeface="Arial" panose="020B0604020202020204" pitchFamily="34" charset="0"/>
                <a:cs typeface="Arial" panose="020B0604020202020204" pitchFamily="34" charset="0"/>
              </a:rPr>
              <a:t>Residency Action Info Session</a:t>
            </a:r>
          </a:p>
          <a:p>
            <a:pPr algn="ctr"/>
            <a:endParaRPr lang="pt-BR" sz="3200" b="1" dirty="0">
              <a:solidFill>
                <a:srgbClr val="732A9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560683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1867327" y="1318022"/>
            <a:ext cx="9164743" cy="2769989"/>
          </a:xfrm>
          <a:prstGeom prst="rect">
            <a:avLst/>
          </a:prstGeom>
        </p:spPr>
        <p:txBody>
          <a:bodyPr wrap="square">
            <a:spAutoFit/>
          </a:bodyPr>
          <a:lstStyle/>
          <a:p>
            <a:pPr marL="285750" lvl="0" indent="-285750" algn="just">
              <a:spcAft>
                <a:spcPts val="0"/>
              </a:spcAft>
              <a:buFont typeface="Arial" panose="020B0604020202020204" pitchFamily="34" charset="0"/>
              <a:buChar char="•"/>
            </a:pPr>
            <a:endParaRPr lang="en-GB" b="1" dirty="0">
              <a:solidFill>
                <a:srgbClr val="01135F"/>
              </a:solidFill>
              <a:latin typeface="Arial" panose="020B0604020202020204" pitchFamily="34" charset="0"/>
              <a:ea typeface="Roboto Light" panose="02000000000000000000" pitchFamily="2" charset="0"/>
              <a:cs typeface="Arial" panose="020B0604020202020204" pitchFamily="34" charset="0"/>
            </a:endParaRPr>
          </a:p>
          <a:p>
            <a:pPr algn="just"/>
            <a:endParaRPr lang="en-GB" dirty="0">
              <a:solidFill>
                <a:srgbClr val="01135F"/>
              </a:solidFill>
              <a:latin typeface="Arial" panose="020B0604020202020204" pitchFamily="34" charset="0"/>
              <a:ea typeface="Roboto Light" panose="02000000000000000000" pitchFamily="2" charset="0"/>
              <a:cs typeface="Arial" panose="020B0604020202020204" pitchFamily="34" charset="0"/>
            </a:endParaRPr>
          </a:p>
          <a:p>
            <a:pPr marL="285750" indent="-285750" algn="just">
              <a:buFont typeface="Arial" panose="020B0604020202020204" pitchFamily="34" charset="0"/>
              <a:buChar char="•"/>
            </a:pPr>
            <a:r>
              <a:rPr lang="en-GB" dirty="0">
                <a:solidFill>
                  <a:srgbClr val="01135F"/>
                </a:solidFill>
                <a:latin typeface="Arial" panose="020B0604020202020204" pitchFamily="34" charset="0"/>
                <a:ea typeface="Roboto Lt" pitchFamily="2" charset="0"/>
                <a:cs typeface="Arial" panose="020B0604020202020204" pitchFamily="34" charset="0"/>
              </a:rPr>
              <a:t>Applications in English language </a:t>
            </a:r>
            <a:r>
              <a:rPr lang="en-GB" i="1" dirty="0">
                <a:solidFill>
                  <a:srgbClr val="01135F"/>
                </a:solidFill>
                <a:latin typeface="Arial" panose="020B0604020202020204" pitchFamily="34" charset="0"/>
                <a:ea typeface="Roboto Light" panose="02000000000000000000" pitchFamily="2" charset="0"/>
                <a:cs typeface="Arial" panose="020B0604020202020204" pitchFamily="34" charset="0"/>
              </a:rPr>
              <a:t>(proficiency not evaluated).</a:t>
            </a:r>
          </a:p>
          <a:p>
            <a:pPr algn="just"/>
            <a:endParaRPr lang="en-GB" i="1" dirty="0">
              <a:solidFill>
                <a:srgbClr val="01135F"/>
              </a:solidFill>
              <a:latin typeface="Arial" panose="020B0604020202020204" pitchFamily="34" charset="0"/>
              <a:ea typeface="Roboto Light" panose="02000000000000000000" pitchFamily="2" charset="0"/>
              <a:cs typeface="Arial" panose="020B0604020202020204" pitchFamily="34" charset="0"/>
            </a:endParaRPr>
          </a:p>
          <a:p>
            <a:pPr marL="285750" indent="-285750" algn="just">
              <a:buFont typeface="Arial" panose="020B0604020202020204" pitchFamily="34" charset="0"/>
              <a:buChar char="•"/>
            </a:pPr>
            <a:r>
              <a:rPr lang="en-GB" dirty="0">
                <a:solidFill>
                  <a:srgbClr val="01135F"/>
                </a:solidFill>
                <a:latin typeface="Arial" panose="020B0604020202020204" pitchFamily="34" charset="0"/>
                <a:cs typeface="Arial" panose="020B0604020202020204" pitchFamily="34" charset="0"/>
              </a:rPr>
              <a:t>Maximum of 1 application for each call.</a:t>
            </a:r>
          </a:p>
          <a:p>
            <a:pPr algn="just"/>
            <a:endParaRPr lang="en-GB" dirty="0">
              <a:solidFill>
                <a:srgbClr val="01135F"/>
              </a:solidFill>
              <a:latin typeface="Arial" panose="020B0604020202020204" pitchFamily="34" charset="0"/>
              <a:ea typeface="Roboto Light" panose="02000000000000000000" pitchFamily="2" charset="0"/>
              <a:cs typeface="Arial" panose="020B0604020202020204" pitchFamily="34" charset="0"/>
            </a:endParaRPr>
          </a:p>
          <a:p>
            <a:pPr marL="285750" indent="-285750" algn="just">
              <a:buFont typeface="Arial" panose="020B0604020202020204" pitchFamily="34" charset="0"/>
              <a:buChar char="•"/>
            </a:pPr>
            <a:r>
              <a:rPr lang="en-GB" dirty="0">
                <a:solidFill>
                  <a:srgbClr val="01135F"/>
                </a:solidFill>
                <a:latin typeface="Arial" panose="020B0604020202020204" pitchFamily="34" charset="0"/>
                <a:ea typeface="Roboto Light" panose="02000000000000000000" pitchFamily="2" charset="0"/>
                <a:cs typeface="Arial" panose="020B0604020202020204" pitchFamily="34" charset="0"/>
              </a:rPr>
              <a:t>Ineligible application to support retroactively for residencies and/or projects already completed in the past or which already started before the signature of the grant agreement.</a:t>
            </a:r>
          </a:p>
          <a:p>
            <a:pPr algn="just"/>
            <a:endParaRPr lang="en-GB" sz="1200" dirty="0">
              <a:solidFill>
                <a:srgbClr val="01135F"/>
              </a:solidFill>
              <a:latin typeface="Arial" panose="020B0604020202020204" pitchFamily="34" charset="0"/>
              <a:ea typeface="Roboto Light" panose="02000000000000000000" pitchFamily="2" charset="0"/>
              <a:cs typeface="Arial" panose="020B0604020202020204" pitchFamily="34" charset="0"/>
            </a:endParaRPr>
          </a:p>
        </p:txBody>
      </p:sp>
      <p:pic>
        <p:nvPicPr>
          <p:cNvPr id="8" name="Image 7">
            <a:extLst>
              <a:ext uri="{FF2B5EF4-FFF2-40B4-BE49-F238E27FC236}">
                <a16:creationId xmlns:a16="http://schemas.microsoft.com/office/drawing/2014/main" id="{B37D4B46-2AF3-BDAD-B7AB-96DAE21670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52462" y="6077152"/>
            <a:ext cx="1717918" cy="624697"/>
          </a:xfrm>
          <a:prstGeom prst="rect">
            <a:avLst/>
          </a:prstGeom>
        </p:spPr>
      </p:pic>
      <p:sp>
        <p:nvSpPr>
          <p:cNvPr id="10" name="Rechteck 5">
            <a:extLst>
              <a:ext uri="{FF2B5EF4-FFF2-40B4-BE49-F238E27FC236}">
                <a16:creationId xmlns:a16="http://schemas.microsoft.com/office/drawing/2014/main" id="{234AA448-0E64-3014-1172-A2C57E45FCCF}"/>
              </a:ext>
            </a:extLst>
          </p:cNvPr>
          <p:cNvSpPr/>
          <p:nvPr/>
        </p:nvSpPr>
        <p:spPr>
          <a:xfrm>
            <a:off x="1920322" y="835753"/>
            <a:ext cx="7618094" cy="458780"/>
          </a:xfrm>
          <a:prstGeom prst="rect">
            <a:avLst/>
          </a:prstGeom>
        </p:spPr>
        <p:txBody>
          <a:bodyPr wrap="square">
            <a:spAutoFit/>
          </a:bodyPr>
          <a:lstStyle/>
          <a:p>
            <a:pPr algn="just">
              <a:lnSpc>
                <a:spcPct val="107000"/>
              </a:lnSpc>
              <a:spcAft>
                <a:spcPts val="800"/>
              </a:spcAft>
            </a:pPr>
            <a:r>
              <a:rPr lang="en-GB" sz="2400" dirty="0">
                <a:solidFill>
                  <a:srgbClr val="037E99"/>
                </a:solidFill>
                <a:latin typeface="Arial" panose="020B0604020202020204" pitchFamily="34" charset="0"/>
                <a:ea typeface="Times New Roman" panose="02020603050405020304" pitchFamily="18" charset="0"/>
                <a:cs typeface="Arial" panose="020B0604020202020204" pitchFamily="34" charset="0"/>
              </a:rPr>
              <a:t>Eligible applications</a:t>
            </a:r>
          </a:p>
        </p:txBody>
      </p:sp>
      <p:sp>
        <p:nvSpPr>
          <p:cNvPr id="2" name="Textfeld 15">
            <a:extLst>
              <a:ext uri="{FF2B5EF4-FFF2-40B4-BE49-F238E27FC236}">
                <a16:creationId xmlns:a16="http://schemas.microsoft.com/office/drawing/2014/main" id="{E61EA760-28F4-AF34-F2BD-E8A78FD426AC}"/>
              </a:ext>
            </a:extLst>
          </p:cNvPr>
          <p:cNvSpPr txBox="1"/>
          <p:nvPr/>
        </p:nvSpPr>
        <p:spPr>
          <a:xfrm>
            <a:off x="1920322" y="239125"/>
            <a:ext cx="12539763" cy="523220"/>
          </a:xfrm>
          <a:prstGeom prst="rect">
            <a:avLst/>
          </a:prstGeom>
          <a:noFill/>
        </p:spPr>
        <p:txBody>
          <a:bodyPr wrap="square" rtlCol="0">
            <a:spAutoFit/>
          </a:bodyPr>
          <a:lstStyle/>
          <a:p>
            <a:r>
              <a:rPr lang="de-DE" sz="2800" b="1" dirty="0">
                <a:solidFill>
                  <a:srgbClr val="7030A0"/>
                </a:solidFill>
                <a:latin typeface="Arial" panose="020B0604020202020204" pitchFamily="34" charset="0"/>
                <a:ea typeface="Roboto Th" pitchFamily="2" charset="0"/>
                <a:cs typeface="Arial" panose="020B0604020202020204" pitchFamily="34" charset="0"/>
              </a:rPr>
              <a:t>Phase 1: </a:t>
            </a:r>
            <a:r>
              <a:rPr lang="de-DE" sz="2800" b="1" dirty="0" err="1">
                <a:solidFill>
                  <a:srgbClr val="7030A0"/>
                </a:solidFill>
                <a:latin typeface="Arial" panose="020B0604020202020204" pitchFamily="34" charset="0"/>
                <a:ea typeface="Roboto Th" pitchFamily="2" charset="0"/>
                <a:cs typeface="Arial" panose="020B0604020202020204" pitchFamily="34" charset="0"/>
              </a:rPr>
              <a:t>Selection</a:t>
            </a:r>
            <a:r>
              <a:rPr lang="de-DE" sz="2800" b="1" dirty="0">
                <a:solidFill>
                  <a:srgbClr val="7030A0"/>
                </a:solidFill>
                <a:latin typeface="Arial" panose="020B0604020202020204" pitchFamily="34" charset="0"/>
                <a:ea typeface="Roboto Th" pitchFamily="2" charset="0"/>
                <a:cs typeface="Arial" panose="020B0604020202020204" pitchFamily="34" charset="0"/>
              </a:rPr>
              <a:t> </a:t>
            </a:r>
            <a:r>
              <a:rPr lang="de-DE" sz="2800" b="1" dirty="0" err="1">
                <a:solidFill>
                  <a:srgbClr val="7030A0"/>
                </a:solidFill>
                <a:latin typeface="Arial" panose="020B0604020202020204" pitchFamily="34" charset="0"/>
                <a:ea typeface="Roboto Th" pitchFamily="2" charset="0"/>
                <a:cs typeface="Arial" panose="020B0604020202020204" pitchFamily="34" charset="0"/>
              </a:rPr>
              <a:t>of</a:t>
            </a:r>
            <a:r>
              <a:rPr lang="de-DE" sz="2800" b="1" dirty="0">
                <a:solidFill>
                  <a:srgbClr val="7030A0"/>
                </a:solidFill>
                <a:latin typeface="Arial" panose="020B0604020202020204" pitchFamily="34" charset="0"/>
                <a:ea typeface="Roboto Th" pitchFamily="2" charset="0"/>
                <a:cs typeface="Arial" panose="020B0604020202020204" pitchFamily="34" charset="0"/>
              </a:rPr>
              <a:t> </a:t>
            </a:r>
            <a:r>
              <a:rPr lang="de-DE" sz="2800" b="1" dirty="0" err="1">
                <a:solidFill>
                  <a:srgbClr val="7030A0"/>
                </a:solidFill>
                <a:latin typeface="Arial" panose="020B0604020202020204" pitchFamily="34" charset="0"/>
                <a:ea typeface="Roboto Th" pitchFamily="2" charset="0"/>
                <a:cs typeface="Arial" panose="020B0604020202020204" pitchFamily="34" charset="0"/>
              </a:rPr>
              <a:t>Residency</a:t>
            </a:r>
            <a:r>
              <a:rPr lang="de-DE" sz="2800" b="1" dirty="0">
                <a:solidFill>
                  <a:srgbClr val="7030A0"/>
                </a:solidFill>
                <a:latin typeface="Arial" panose="020B0604020202020204" pitchFamily="34" charset="0"/>
                <a:ea typeface="Roboto Th" pitchFamily="2" charset="0"/>
                <a:cs typeface="Arial" panose="020B0604020202020204" pitchFamily="34" charset="0"/>
              </a:rPr>
              <a:t> Hosts</a:t>
            </a:r>
            <a:endParaRPr lang="en-GB" sz="2800" dirty="0">
              <a:solidFill>
                <a:srgbClr val="7030A0"/>
              </a:solidFill>
              <a:latin typeface="Arial" panose="020B0604020202020204" pitchFamily="34" charset="0"/>
              <a:ea typeface="Roboto Th" pitchFamily="2" charset="0"/>
              <a:cs typeface="Arial" panose="020B0604020202020204" pitchFamily="34" charset="0"/>
            </a:endParaRPr>
          </a:p>
        </p:txBody>
      </p:sp>
    </p:spTree>
    <p:extLst>
      <p:ext uri="{BB962C8B-B14F-4D97-AF65-F5344CB8AC3E}">
        <p14:creationId xmlns:p14="http://schemas.microsoft.com/office/powerpoint/2010/main" val="38990867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D206B7CD-78CC-6F90-6AA9-D5363011C1A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44585" y="922320"/>
            <a:ext cx="702774" cy="255554"/>
          </a:xfrm>
          <a:prstGeom prst="rect">
            <a:avLst/>
          </a:prstGeom>
        </p:spPr>
      </p:pic>
      <p:pic>
        <p:nvPicPr>
          <p:cNvPr id="8" name="Image 7">
            <a:extLst>
              <a:ext uri="{FF2B5EF4-FFF2-40B4-BE49-F238E27FC236}">
                <a16:creationId xmlns:a16="http://schemas.microsoft.com/office/drawing/2014/main" id="{B37D4B46-2AF3-BDAD-B7AB-96DAE21670F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52462" y="6077152"/>
            <a:ext cx="1717918" cy="624697"/>
          </a:xfrm>
          <a:prstGeom prst="rect">
            <a:avLst/>
          </a:prstGeom>
        </p:spPr>
      </p:pic>
      <p:sp>
        <p:nvSpPr>
          <p:cNvPr id="10" name="Rechteck 5">
            <a:extLst>
              <a:ext uri="{FF2B5EF4-FFF2-40B4-BE49-F238E27FC236}">
                <a16:creationId xmlns:a16="http://schemas.microsoft.com/office/drawing/2014/main" id="{234AA448-0E64-3014-1172-A2C57E45FCCF}"/>
              </a:ext>
            </a:extLst>
          </p:cNvPr>
          <p:cNvSpPr/>
          <p:nvPr/>
        </p:nvSpPr>
        <p:spPr>
          <a:xfrm>
            <a:off x="2547359" y="922320"/>
            <a:ext cx="7618094" cy="458780"/>
          </a:xfrm>
          <a:prstGeom prst="rect">
            <a:avLst/>
          </a:prstGeom>
        </p:spPr>
        <p:txBody>
          <a:bodyPr wrap="square">
            <a:spAutoFit/>
          </a:bodyPr>
          <a:lstStyle/>
          <a:p>
            <a:pPr algn="just">
              <a:lnSpc>
                <a:spcPct val="107000"/>
              </a:lnSpc>
              <a:spcAft>
                <a:spcPts val="800"/>
              </a:spcAft>
            </a:pPr>
            <a:r>
              <a:rPr lang="en-GB" sz="2400" dirty="0">
                <a:solidFill>
                  <a:srgbClr val="037E99"/>
                </a:solidFill>
                <a:latin typeface="Arial" panose="020B0604020202020204" pitchFamily="34" charset="0"/>
                <a:ea typeface="Times New Roman" panose="02020603050405020304" pitchFamily="18" charset="0"/>
                <a:cs typeface="Arial" panose="020B0604020202020204" pitchFamily="34" charset="0"/>
              </a:rPr>
              <a:t>The residency project</a:t>
            </a:r>
          </a:p>
        </p:txBody>
      </p:sp>
      <p:sp>
        <p:nvSpPr>
          <p:cNvPr id="2" name="Textfeld 15">
            <a:extLst>
              <a:ext uri="{FF2B5EF4-FFF2-40B4-BE49-F238E27FC236}">
                <a16:creationId xmlns:a16="http://schemas.microsoft.com/office/drawing/2014/main" id="{E61EA760-28F4-AF34-F2BD-E8A78FD426AC}"/>
              </a:ext>
            </a:extLst>
          </p:cNvPr>
          <p:cNvSpPr txBox="1"/>
          <p:nvPr/>
        </p:nvSpPr>
        <p:spPr>
          <a:xfrm>
            <a:off x="2452665" y="455337"/>
            <a:ext cx="12539763" cy="523220"/>
          </a:xfrm>
          <a:prstGeom prst="rect">
            <a:avLst/>
          </a:prstGeom>
          <a:noFill/>
        </p:spPr>
        <p:txBody>
          <a:bodyPr wrap="square" rtlCol="0">
            <a:spAutoFit/>
          </a:bodyPr>
          <a:lstStyle/>
          <a:p>
            <a:r>
              <a:rPr lang="de-DE" sz="2800" b="1" dirty="0">
                <a:solidFill>
                  <a:srgbClr val="7030A0"/>
                </a:solidFill>
                <a:latin typeface="Arial" panose="020B0604020202020204" pitchFamily="34" charset="0"/>
                <a:ea typeface="Roboto Th" pitchFamily="2" charset="0"/>
                <a:cs typeface="Arial" panose="020B0604020202020204" pitchFamily="34" charset="0"/>
              </a:rPr>
              <a:t>Phase 1: </a:t>
            </a:r>
            <a:r>
              <a:rPr lang="de-DE" sz="2800" b="1" dirty="0" err="1">
                <a:solidFill>
                  <a:srgbClr val="7030A0"/>
                </a:solidFill>
                <a:latin typeface="Arial" panose="020B0604020202020204" pitchFamily="34" charset="0"/>
                <a:ea typeface="Roboto Th" pitchFamily="2" charset="0"/>
                <a:cs typeface="Arial" panose="020B0604020202020204" pitchFamily="34" charset="0"/>
              </a:rPr>
              <a:t>Selection</a:t>
            </a:r>
            <a:r>
              <a:rPr lang="de-DE" sz="2800" b="1" dirty="0">
                <a:solidFill>
                  <a:srgbClr val="7030A0"/>
                </a:solidFill>
                <a:latin typeface="Arial" panose="020B0604020202020204" pitchFamily="34" charset="0"/>
                <a:ea typeface="Roboto Th" pitchFamily="2" charset="0"/>
                <a:cs typeface="Arial" panose="020B0604020202020204" pitchFamily="34" charset="0"/>
              </a:rPr>
              <a:t> </a:t>
            </a:r>
            <a:r>
              <a:rPr lang="de-DE" sz="2800" b="1" dirty="0" err="1">
                <a:solidFill>
                  <a:srgbClr val="7030A0"/>
                </a:solidFill>
                <a:latin typeface="Arial" panose="020B0604020202020204" pitchFamily="34" charset="0"/>
                <a:ea typeface="Roboto Th" pitchFamily="2" charset="0"/>
                <a:cs typeface="Arial" panose="020B0604020202020204" pitchFamily="34" charset="0"/>
              </a:rPr>
              <a:t>of</a:t>
            </a:r>
            <a:r>
              <a:rPr lang="de-DE" sz="2800" b="1" dirty="0">
                <a:solidFill>
                  <a:srgbClr val="7030A0"/>
                </a:solidFill>
                <a:latin typeface="Arial" panose="020B0604020202020204" pitchFamily="34" charset="0"/>
                <a:ea typeface="Roboto Th" pitchFamily="2" charset="0"/>
                <a:cs typeface="Arial" panose="020B0604020202020204" pitchFamily="34" charset="0"/>
              </a:rPr>
              <a:t> </a:t>
            </a:r>
            <a:r>
              <a:rPr lang="de-DE" sz="2800" b="1" dirty="0" err="1">
                <a:solidFill>
                  <a:srgbClr val="7030A0"/>
                </a:solidFill>
                <a:latin typeface="Arial" panose="020B0604020202020204" pitchFamily="34" charset="0"/>
                <a:ea typeface="Roboto Th" pitchFamily="2" charset="0"/>
                <a:cs typeface="Arial" panose="020B0604020202020204" pitchFamily="34" charset="0"/>
              </a:rPr>
              <a:t>Residency</a:t>
            </a:r>
            <a:r>
              <a:rPr lang="de-DE" sz="2800" b="1" dirty="0">
                <a:solidFill>
                  <a:srgbClr val="7030A0"/>
                </a:solidFill>
                <a:latin typeface="Arial" panose="020B0604020202020204" pitchFamily="34" charset="0"/>
                <a:ea typeface="Roboto Th" pitchFamily="2" charset="0"/>
                <a:cs typeface="Arial" panose="020B0604020202020204" pitchFamily="34" charset="0"/>
              </a:rPr>
              <a:t> Hosts</a:t>
            </a:r>
            <a:endParaRPr lang="en-GB" sz="2800" dirty="0">
              <a:solidFill>
                <a:srgbClr val="7030A0"/>
              </a:solidFill>
              <a:latin typeface="Arial" panose="020B0604020202020204" pitchFamily="34" charset="0"/>
              <a:ea typeface="Roboto Th" pitchFamily="2" charset="0"/>
              <a:cs typeface="Arial" panose="020B0604020202020204" pitchFamily="34" charset="0"/>
            </a:endParaRPr>
          </a:p>
        </p:txBody>
      </p:sp>
      <p:sp>
        <p:nvSpPr>
          <p:cNvPr id="6" name="Content Placeholder 5">
            <a:extLst>
              <a:ext uri="{FF2B5EF4-FFF2-40B4-BE49-F238E27FC236}">
                <a16:creationId xmlns:a16="http://schemas.microsoft.com/office/drawing/2014/main" id="{17FC6724-52D4-5F89-9BB0-2A4433EB3376}"/>
              </a:ext>
            </a:extLst>
          </p:cNvPr>
          <p:cNvSpPr>
            <a:spLocks noGrp="1"/>
          </p:cNvSpPr>
          <p:nvPr>
            <p:ph sz="half" idx="2"/>
          </p:nvPr>
        </p:nvSpPr>
        <p:spPr>
          <a:xfrm>
            <a:off x="2452664" y="1916496"/>
            <a:ext cx="7414349" cy="2900053"/>
          </a:xfrm>
        </p:spPr>
        <p:txBody>
          <a:bodyPr>
            <a:normAutofit/>
          </a:bodyPr>
          <a:lstStyle/>
          <a:p>
            <a:pPr marR="17780" algn="just">
              <a:spcAft>
                <a:spcPts val="1200"/>
              </a:spcAft>
            </a:pPr>
            <a:r>
              <a:rPr lang="en-GB" sz="1800" dirty="0">
                <a:solidFill>
                  <a:srgbClr val="002060"/>
                </a:solidFill>
                <a:latin typeface="Arial" panose="020B0604020202020204" pitchFamily="34" charset="0"/>
                <a:ea typeface="Times New Roman" panose="02020603050405020304" pitchFamily="18" charset="0"/>
                <a:cs typeface="Arial" panose="020B0604020202020204" pitchFamily="34" charset="0"/>
              </a:rPr>
              <a:t>Applicants apply with a </a:t>
            </a:r>
            <a:r>
              <a:rPr lang="en-GB" sz="1800" b="1" dirty="0">
                <a:solidFill>
                  <a:srgbClr val="002060"/>
                </a:solidFill>
                <a:latin typeface="Arial" panose="020B0604020202020204" pitchFamily="34" charset="0"/>
                <a:ea typeface="Times New Roman" panose="02020603050405020304" pitchFamily="18" charset="0"/>
                <a:cs typeface="Arial" panose="020B0604020202020204" pitchFamily="34" charset="0"/>
              </a:rPr>
              <a:t>residency project</a:t>
            </a:r>
            <a:r>
              <a:rPr lang="en-GB" sz="1800" dirty="0">
                <a:solidFill>
                  <a:srgbClr val="002060"/>
                </a:solidFill>
                <a:latin typeface="Arial" panose="020B0604020202020204" pitchFamily="34" charset="0"/>
                <a:ea typeface="Times New Roman" panose="02020603050405020304" pitchFamily="18" charset="0"/>
                <a:cs typeface="Arial" panose="020B0604020202020204" pitchFamily="34" charset="0"/>
              </a:rPr>
              <a:t>, with a specific concept and objectives, in which the invited A&amp;CPs will take part. </a:t>
            </a:r>
          </a:p>
          <a:p>
            <a:pPr marL="0" marR="17780" indent="0" algn="just">
              <a:spcAft>
                <a:spcPts val="1200"/>
              </a:spcAft>
              <a:buNone/>
            </a:pPr>
            <a:endParaRPr lang="en-GB" sz="1800"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a:p>
            <a:pPr marR="17780" algn="just">
              <a:spcAft>
                <a:spcPts val="1200"/>
              </a:spcAft>
            </a:pPr>
            <a:r>
              <a:rPr lang="en-GB" sz="1800" dirty="0">
                <a:solidFill>
                  <a:srgbClr val="002060"/>
                </a:solidFill>
                <a:latin typeface="Arial" panose="020B0604020202020204" pitchFamily="34" charset="0"/>
                <a:ea typeface="Times New Roman" panose="02020603050405020304" pitchFamily="18" charset="0"/>
                <a:cs typeface="Arial" panose="020B0604020202020204" pitchFamily="34" charset="0"/>
              </a:rPr>
              <a:t>Participating A&amp;CPs can develop their own individual project, depending their field, but remain under the proposed concept/project. </a:t>
            </a:r>
            <a:endParaRPr lang="en-GB" sz="18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284477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bgerundetes Rechteck 8"/>
          <p:cNvSpPr/>
          <p:nvPr/>
        </p:nvSpPr>
        <p:spPr>
          <a:xfrm>
            <a:off x="2503449" y="1701747"/>
            <a:ext cx="7547501" cy="4432171"/>
          </a:xfrm>
          <a:prstGeom prst="rect">
            <a:avLst/>
          </a:prstGeom>
          <a:solidFill>
            <a:srgbClr val="E1DEF4"/>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mj-lt"/>
              <a:buAutoNum type="arabicPeriod"/>
            </a:pPr>
            <a:r>
              <a:rPr lang="en-GB" b="1" dirty="0">
                <a:solidFill>
                  <a:srgbClr val="01135F"/>
                </a:solidFill>
                <a:latin typeface="Arial" panose="020B0604020202020204" pitchFamily="34" charset="0"/>
                <a:ea typeface="Roboto Lt" pitchFamily="2" charset="0"/>
                <a:cs typeface="Arial" panose="020B0604020202020204" pitchFamily="34" charset="0"/>
              </a:rPr>
              <a:t>To explore</a:t>
            </a:r>
            <a:r>
              <a:rPr lang="en-GB" dirty="0">
                <a:solidFill>
                  <a:srgbClr val="01135F"/>
                </a:solidFill>
                <a:latin typeface="Arial" panose="020B0604020202020204" pitchFamily="34" charset="0"/>
                <a:ea typeface="Roboto Lt" pitchFamily="2" charset="0"/>
                <a:cs typeface="Arial" panose="020B0604020202020204" pitchFamily="34" charset="0"/>
              </a:rPr>
              <a:t>:  </a:t>
            </a:r>
            <a:r>
              <a:rPr lang="en-GB" dirty="0">
                <a:solidFill>
                  <a:srgbClr val="01135F"/>
                </a:solidFill>
                <a:latin typeface="Arial" panose="020B0604020202020204" pitchFamily="34" charset="0"/>
                <a:ea typeface="Roboto Light" panose="02000000000000000000" pitchFamily="2" charset="0"/>
                <a:cs typeface="Arial" panose="020B0604020202020204" pitchFamily="34" charset="0"/>
              </a:rPr>
              <a:t>to conduct research, to investigate and work on a specific theme or a new concept. </a:t>
            </a:r>
          </a:p>
          <a:p>
            <a:pPr marL="342900" indent="-342900">
              <a:buFont typeface="+mj-lt"/>
              <a:buAutoNum type="arabicPeriod"/>
            </a:pPr>
            <a:endParaRPr lang="en-GB" dirty="0">
              <a:solidFill>
                <a:srgbClr val="01135F"/>
              </a:solidFill>
              <a:latin typeface="Arial" panose="020B0604020202020204" pitchFamily="34" charset="0"/>
              <a:ea typeface="Roboto Light" panose="02000000000000000000" pitchFamily="2" charset="0"/>
              <a:cs typeface="Arial" panose="020B0604020202020204" pitchFamily="34" charset="0"/>
            </a:endParaRPr>
          </a:p>
          <a:p>
            <a:pPr marL="342900" lvl="0" indent="-342900" fontAlgn="base">
              <a:buFont typeface="+mj-lt"/>
              <a:buAutoNum type="arabicPeriod"/>
            </a:pPr>
            <a:r>
              <a:rPr lang="en-GB" b="1" dirty="0">
                <a:solidFill>
                  <a:srgbClr val="01135F"/>
                </a:solidFill>
                <a:latin typeface="Arial" panose="020B0604020202020204" pitchFamily="34" charset="0"/>
                <a:ea typeface="Roboto Lt" pitchFamily="2" charset="0"/>
                <a:cs typeface="Arial" panose="020B0604020202020204" pitchFamily="34" charset="0"/>
              </a:rPr>
              <a:t>To create</a:t>
            </a:r>
            <a:r>
              <a:rPr lang="en-GB" dirty="0">
                <a:solidFill>
                  <a:srgbClr val="01135F"/>
                </a:solidFill>
                <a:latin typeface="Arial" panose="020B0604020202020204" pitchFamily="34" charset="0"/>
                <a:ea typeface="Roboto Lt" pitchFamily="2" charset="0"/>
                <a:cs typeface="Arial" panose="020B0604020202020204" pitchFamily="34" charset="0"/>
              </a:rPr>
              <a:t>: </a:t>
            </a:r>
            <a:r>
              <a:rPr lang="en-GB" dirty="0">
                <a:solidFill>
                  <a:srgbClr val="01135F"/>
                </a:solidFill>
                <a:latin typeface="Arial" panose="020B0604020202020204" pitchFamily="34" charset="0"/>
                <a:ea typeface="Roboto Light" panose="02000000000000000000" pitchFamily="2" charset="0"/>
                <a:cs typeface="Arial" panose="020B0604020202020204" pitchFamily="34" charset="0"/>
              </a:rPr>
              <a:t>to engage in a collective creative process seeking to produce a new piece of artistic/cultural work.</a:t>
            </a:r>
          </a:p>
          <a:p>
            <a:pPr marL="342900" lvl="0" indent="-342900" fontAlgn="base">
              <a:buFont typeface="+mj-lt"/>
              <a:buAutoNum type="arabicPeriod"/>
            </a:pPr>
            <a:endParaRPr lang="en-GB" dirty="0">
              <a:solidFill>
                <a:srgbClr val="01135F"/>
              </a:solidFill>
              <a:latin typeface="Arial" panose="020B0604020202020204" pitchFamily="34" charset="0"/>
              <a:ea typeface="Roboto Light" panose="02000000000000000000" pitchFamily="2" charset="0"/>
              <a:cs typeface="Arial" panose="020B0604020202020204" pitchFamily="34" charset="0"/>
            </a:endParaRPr>
          </a:p>
          <a:p>
            <a:pPr marL="342900" lvl="0" indent="-342900" fontAlgn="base">
              <a:buFont typeface="+mj-lt"/>
              <a:buAutoNum type="arabicPeriod"/>
            </a:pPr>
            <a:r>
              <a:rPr lang="en-GB" b="1" dirty="0">
                <a:solidFill>
                  <a:srgbClr val="01135F"/>
                </a:solidFill>
                <a:latin typeface="Arial" panose="020B0604020202020204" pitchFamily="34" charset="0"/>
                <a:ea typeface="Roboto Light" panose="02000000000000000000" pitchFamily="2" charset="0"/>
                <a:cs typeface="Arial" panose="020B0604020202020204" pitchFamily="34" charset="0"/>
              </a:rPr>
              <a:t>To learn</a:t>
            </a:r>
            <a:r>
              <a:rPr lang="en-GB" dirty="0">
                <a:solidFill>
                  <a:srgbClr val="01135F"/>
                </a:solidFill>
                <a:latin typeface="Arial" panose="020B0604020202020204" pitchFamily="34" charset="0"/>
                <a:ea typeface="Roboto Light" panose="02000000000000000000" pitchFamily="2" charset="0"/>
                <a:cs typeface="Arial" panose="020B0604020202020204" pitchFamily="34" charset="0"/>
              </a:rPr>
              <a:t>: to enhance the participants’ competences and skills through non-formal learning  or collaboration with a specialist.</a:t>
            </a:r>
          </a:p>
          <a:p>
            <a:pPr marL="342900" lvl="0" indent="-342900" fontAlgn="base">
              <a:buFont typeface="+mj-lt"/>
              <a:buAutoNum type="arabicPeriod"/>
            </a:pPr>
            <a:endParaRPr lang="en-GB" dirty="0">
              <a:solidFill>
                <a:srgbClr val="01135F"/>
              </a:solidFill>
              <a:latin typeface="Arial" panose="020B0604020202020204" pitchFamily="34" charset="0"/>
              <a:ea typeface="Roboto Lt" pitchFamily="2" charset="0"/>
              <a:cs typeface="Arial" panose="020B0604020202020204" pitchFamily="34" charset="0"/>
            </a:endParaRPr>
          </a:p>
          <a:p>
            <a:pPr marL="342900" lvl="0" indent="-342900" fontAlgn="base">
              <a:buFont typeface="+mj-lt"/>
              <a:buAutoNum type="arabicPeriod"/>
            </a:pPr>
            <a:r>
              <a:rPr lang="en-GB" b="1" dirty="0">
                <a:solidFill>
                  <a:srgbClr val="01135F"/>
                </a:solidFill>
                <a:latin typeface="Arial" panose="020B0604020202020204" pitchFamily="34" charset="0"/>
                <a:ea typeface="Roboto Lt" pitchFamily="2" charset="0"/>
                <a:cs typeface="Arial" panose="020B0604020202020204" pitchFamily="34" charset="0"/>
              </a:rPr>
              <a:t>To connect: </a:t>
            </a:r>
            <a:r>
              <a:rPr lang="en-GB" dirty="0">
                <a:solidFill>
                  <a:srgbClr val="01135F"/>
                </a:solidFill>
                <a:latin typeface="Arial" panose="020B0604020202020204" pitchFamily="34" charset="0"/>
                <a:ea typeface="Roboto Lt" pitchFamily="2" charset="0"/>
                <a:cs typeface="Arial" panose="020B0604020202020204" pitchFamily="34" charset="0"/>
              </a:rPr>
              <a:t>to develop a professional network, to strengthen the participants’ professional development, to engage with new audiences. </a:t>
            </a:r>
          </a:p>
          <a:p>
            <a:pPr marL="342900" lvl="0" indent="-342900" fontAlgn="base">
              <a:buFont typeface="+mj-lt"/>
              <a:buAutoNum type="arabicPeriod"/>
            </a:pPr>
            <a:endParaRPr lang="en-GB" dirty="0">
              <a:solidFill>
                <a:srgbClr val="01135F"/>
              </a:solidFill>
              <a:latin typeface="Arial" panose="020B0604020202020204" pitchFamily="34" charset="0"/>
              <a:ea typeface="Roboto Lt" pitchFamily="2" charset="0"/>
              <a:cs typeface="Arial" panose="020B0604020202020204" pitchFamily="34" charset="0"/>
            </a:endParaRPr>
          </a:p>
          <a:p>
            <a:pPr marL="342900" lvl="0" indent="-342900" fontAlgn="base">
              <a:buFont typeface="+mj-lt"/>
              <a:buAutoNum type="arabicPeriod"/>
            </a:pPr>
            <a:r>
              <a:rPr lang="en-GB" b="1" dirty="0">
                <a:solidFill>
                  <a:srgbClr val="01135F"/>
                </a:solidFill>
                <a:latin typeface="Arial" panose="020B0604020202020204" pitchFamily="34" charset="0"/>
                <a:ea typeface="Roboto Lt" pitchFamily="2" charset="0"/>
                <a:cs typeface="Arial" panose="020B0604020202020204" pitchFamily="34" charset="0"/>
              </a:rPr>
              <a:t>To transform: </a:t>
            </a:r>
            <a:r>
              <a:rPr lang="en-GB" dirty="0">
                <a:solidFill>
                  <a:srgbClr val="01135F"/>
                </a:solidFill>
                <a:latin typeface="Arial" panose="020B0604020202020204" pitchFamily="34" charset="0"/>
                <a:ea typeface="Roboto Lt" pitchFamily="2" charset="0"/>
                <a:cs typeface="Arial" panose="020B0604020202020204" pitchFamily="34" charset="0"/>
              </a:rPr>
              <a:t>to contribute to societal change in line with the New European Bauhaus values and principles. </a:t>
            </a:r>
            <a:endParaRPr lang="de-DE" dirty="0">
              <a:solidFill>
                <a:srgbClr val="01135F"/>
              </a:solidFill>
              <a:latin typeface="Arial" panose="020B0604020202020204" pitchFamily="34" charset="0"/>
              <a:ea typeface="Roboto Lt" pitchFamily="2" charset="0"/>
              <a:cs typeface="Arial" panose="020B0604020202020204" pitchFamily="34" charset="0"/>
            </a:endParaRPr>
          </a:p>
        </p:txBody>
      </p:sp>
      <p:sp>
        <p:nvSpPr>
          <p:cNvPr id="8" name="Rechteck 7"/>
          <p:cNvSpPr/>
          <p:nvPr/>
        </p:nvSpPr>
        <p:spPr>
          <a:xfrm>
            <a:off x="2097500" y="4571478"/>
            <a:ext cx="7591051" cy="584775"/>
          </a:xfrm>
          <a:prstGeom prst="rect">
            <a:avLst/>
          </a:prstGeom>
        </p:spPr>
        <p:txBody>
          <a:bodyPr wrap="square">
            <a:spAutoFit/>
          </a:bodyPr>
          <a:lstStyle/>
          <a:p>
            <a:pPr lvl="0" fontAlgn="base"/>
            <a:endParaRPr lang="en-GB" sz="1600" b="1" dirty="0">
              <a:solidFill>
                <a:srgbClr val="01135F"/>
              </a:solidFill>
              <a:latin typeface="Arial" panose="020B0604020202020204" pitchFamily="34" charset="0"/>
              <a:ea typeface="Roboto Lt" pitchFamily="2" charset="0"/>
              <a:cs typeface="Arial" panose="020B0604020202020204" pitchFamily="34" charset="0"/>
            </a:endParaRPr>
          </a:p>
          <a:p>
            <a:pPr lvl="0" fontAlgn="base"/>
            <a:endParaRPr lang="de-DE" sz="1600" dirty="0">
              <a:solidFill>
                <a:srgbClr val="01135F"/>
              </a:solidFill>
              <a:latin typeface="Arial" panose="020B0604020202020204" pitchFamily="34" charset="0"/>
              <a:ea typeface="Roboto Lt" pitchFamily="2" charset="0"/>
              <a:cs typeface="Arial" panose="020B0604020202020204" pitchFamily="34" charset="0"/>
            </a:endParaRPr>
          </a:p>
        </p:txBody>
      </p:sp>
      <p:pic>
        <p:nvPicPr>
          <p:cNvPr id="14" name="Grafik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27293" y="5447047"/>
            <a:ext cx="2508361" cy="1410953"/>
          </a:xfrm>
          <a:prstGeom prst="rect">
            <a:avLst/>
          </a:prstGeom>
        </p:spPr>
      </p:pic>
      <p:sp>
        <p:nvSpPr>
          <p:cNvPr id="4" name="Rechteck 5">
            <a:extLst>
              <a:ext uri="{FF2B5EF4-FFF2-40B4-BE49-F238E27FC236}">
                <a16:creationId xmlns:a16="http://schemas.microsoft.com/office/drawing/2014/main" id="{C4136E42-0D1E-FC34-60DC-826A5329242C}"/>
              </a:ext>
            </a:extLst>
          </p:cNvPr>
          <p:cNvSpPr/>
          <p:nvPr/>
        </p:nvSpPr>
        <p:spPr>
          <a:xfrm>
            <a:off x="2403838" y="700191"/>
            <a:ext cx="4822832" cy="458780"/>
          </a:xfrm>
          <a:prstGeom prst="rect">
            <a:avLst/>
          </a:prstGeom>
        </p:spPr>
        <p:txBody>
          <a:bodyPr wrap="square">
            <a:spAutoFit/>
          </a:bodyPr>
          <a:lstStyle/>
          <a:p>
            <a:pPr algn="just">
              <a:lnSpc>
                <a:spcPct val="107000"/>
              </a:lnSpc>
              <a:spcAft>
                <a:spcPts val="800"/>
              </a:spcAft>
            </a:pPr>
            <a:r>
              <a:rPr lang="en-GB" sz="2400" dirty="0">
                <a:solidFill>
                  <a:srgbClr val="037E99"/>
                </a:solidFill>
                <a:latin typeface="Arial" panose="020B0604020202020204" pitchFamily="34" charset="0"/>
                <a:ea typeface="Times New Roman" panose="02020603050405020304" pitchFamily="18" charset="0"/>
                <a:cs typeface="Arial" panose="020B0604020202020204" pitchFamily="34" charset="0"/>
              </a:rPr>
              <a:t>The residency project</a:t>
            </a:r>
            <a:endParaRPr lang="en-GB" sz="3200" dirty="0">
              <a:solidFill>
                <a:srgbClr val="037E99"/>
              </a:solidFill>
              <a:latin typeface="Arial" panose="020B0604020202020204" pitchFamily="34" charset="0"/>
              <a:ea typeface="Times New Roman" panose="02020603050405020304" pitchFamily="18" charset="0"/>
              <a:cs typeface="Arial" panose="020B0604020202020204" pitchFamily="34" charset="0"/>
            </a:endParaRPr>
          </a:p>
        </p:txBody>
      </p:sp>
      <p:sp>
        <p:nvSpPr>
          <p:cNvPr id="18" name="TextBox 17">
            <a:extLst>
              <a:ext uri="{FF2B5EF4-FFF2-40B4-BE49-F238E27FC236}">
                <a16:creationId xmlns:a16="http://schemas.microsoft.com/office/drawing/2014/main" id="{6833C187-0A96-26C1-C97F-AEAD09538EE6}"/>
              </a:ext>
            </a:extLst>
          </p:cNvPr>
          <p:cNvSpPr txBox="1"/>
          <p:nvPr/>
        </p:nvSpPr>
        <p:spPr>
          <a:xfrm>
            <a:off x="2403838" y="1208394"/>
            <a:ext cx="7547501" cy="369332"/>
          </a:xfrm>
          <a:prstGeom prst="rect">
            <a:avLst/>
          </a:prstGeom>
          <a:noFill/>
        </p:spPr>
        <p:txBody>
          <a:bodyPr wrap="square">
            <a:spAutoFit/>
          </a:bodyPr>
          <a:lstStyle/>
          <a:p>
            <a:pPr lvl="0" fontAlgn="base"/>
            <a:r>
              <a:rPr lang="en-GB" sz="1800" dirty="0">
                <a:solidFill>
                  <a:srgbClr val="01135F"/>
                </a:solidFill>
                <a:latin typeface="Arial" panose="020B0604020202020204" pitchFamily="34" charset="0"/>
                <a:ea typeface="Roboto Lt" pitchFamily="2" charset="0"/>
                <a:cs typeface="Arial" panose="020B0604020202020204" pitchFamily="34" charset="0"/>
              </a:rPr>
              <a:t>The aim of the residency project can be </a:t>
            </a:r>
            <a:r>
              <a:rPr lang="en-GB" sz="1800" b="1" dirty="0">
                <a:solidFill>
                  <a:srgbClr val="01135F"/>
                </a:solidFill>
                <a:latin typeface="Arial" panose="020B0604020202020204" pitchFamily="34" charset="0"/>
                <a:ea typeface="Roboto Lt" pitchFamily="2" charset="0"/>
                <a:cs typeface="Arial" panose="020B0604020202020204" pitchFamily="34" charset="0"/>
              </a:rPr>
              <a:t>1 or 2 of the below objectives</a:t>
            </a:r>
            <a:r>
              <a:rPr lang="en-GB" sz="1800" dirty="0">
                <a:solidFill>
                  <a:srgbClr val="01135F"/>
                </a:solidFill>
                <a:latin typeface="Arial" panose="020B0604020202020204" pitchFamily="34" charset="0"/>
                <a:ea typeface="Roboto Lt" pitchFamily="2" charset="0"/>
                <a:cs typeface="Arial" panose="020B0604020202020204" pitchFamily="34" charset="0"/>
              </a:rPr>
              <a:t>:</a:t>
            </a:r>
          </a:p>
        </p:txBody>
      </p:sp>
      <p:pic>
        <p:nvPicPr>
          <p:cNvPr id="19" name="Picture 18">
            <a:extLst>
              <a:ext uri="{FF2B5EF4-FFF2-40B4-BE49-F238E27FC236}">
                <a16:creationId xmlns:a16="http://schemas.microsoft.com/office/drawing/2014/main" id="{D5B0F6DC-757D-E424-C8B6-4FFA41E31D72}"/>
              </a:ext>
            </a:extLst>
          </p:cNvPr>
          <p:cNvPicPr>
            <a:picLocks noChangeAspect="1"/>
          </p:cNvPicPr>
          <p:nvPr/>
        </p:nvPicPr>
        <p:blipFill>
          <a:blip r:embed="rId4"/>
          <a:stretch>
            <a:fillRect/>
          </a:stretch>
        </p:blipFill>
        <p:spPr>
          <a:xfrm>
            <a:off x="2295467" y="189719"/>
            <a:ext cx="12192000" cy="727881"/>
          </a:xfrm>
          <a:prstGeom prst="rect">
            <a:avLst/>
          </a:prstGeom>
        </p:spPr>
      </p:pic>
    </p:spTree>
    <p:extLst>
      <p:ext uri="{BB962C8B-B14F-4D97-AF65-F5344CB8AC3E}">
        <p14:creationId xmlns:p14="http://schemas.microsoft.com/office/powerpoint/2010/main" val="10547010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hteck 5">
            <a:extLst>
              <a:ext uri="{FF2B5EF4-FFF2-40B4-BE49-F238E27FC236}">
                <a16:creationId xmlns:a16="http://schemas.microsoft.com/office/drawing/2014/main" id="{1D3E0F1E-8963-6EEA-72A0-0506E7B243B0}"/>
              </a:ext>
            </a:extLst>
          </p:cNvPr>
          <p:cNvSpPr/>
          <p:nvPr/>
        </p:nvSpPr>
        <p:spPr>
          <a:xfrm>
            <a:off x="1540266" y="532086"/>
            <a:ext cx="5622766" cy="458780"/>
          </a:xfrm>
          <a:prstGeom prst="rect">
            <a:avLst/>
          </a:prstGeom>
        </p:spPr>
        <p:txBody>
          <a:bodyPr wrap="square">
            <a:spAutoFit/>
          </a:bodyPr>
          <a:lstStyle/>
          <a:p>
            <a:pPr algn="just">
              <a:lnSpc>
                <a:spcPct val="107000"/>
              </a:lnSpc>
              <a:spcAft>
                <a:spcPts val="800"/>
              </a:spcAft>
            </a:pPr>
            <a:r>
              <a:rPr lang="en-GB" sz="2400" dirty="0">
                <a:solidFill>
                  <a:srgbClr val="037E99"/>
                </a:solidFill>
                <a:latin typeface="Arial" panose="020B0604020202020204" pitchFamily="34" charset="0"/>
                <a:ea typeface="Times New Roman" panose="02020603050405020304" pitchFamily="18" charset="0"/>
                <a:cs typeface="Arial" panose="020B0604020202020204" pitchFamily="34" charset="0"/>
              </a:rPr>
              <a:t>The residency project specifications</a:t>
            </a:r>
          </a:p>
        </p:txBody>
      </p:sp>
      <p:sp>
        <p:nvSpPr>
          <p:cNvPr id="2" name="TextBox 1">
            <a:extLst>
              <a:ext uri="{FF2B5EF4-FFF2-40B4-BE49-F238E27FC236}">
                <a16:creationId xmlns:a16="http://schemas.microsoft.com/office/drawing/2014/main" id="{59906513-46C3-B39B-F10E-20F7F3282178}"/>
              </a:ext>
            </a:extLst>
          </p:cNvPr>
          <p:cNvSpPr txBox="1"/>
          <p:nvPr/>
        </p:nvSpPr>
        <p:spPr>
          <a:xfrm>
            <a:off x="1966047" y="761476"/>
            <a:ext cx="9085132" cy="7017306"/>
          </a:xfrm>
          <a:prstGeom prst="rect">
            <a:avLst/>
          </a:prstGeom>
          <a:noFill/>
        </p:spPr>
        <p:txBody>
          <a:bodyPr wrap="square" rtlCol="0">
            <a:spAutoFit/>
          </a:bodyPr>
          <a:lstStyle/>
          <a:p>
            <a:endParaRPr lang="en-GB" dirty="0">
              <a:solidFill>
                <a:srgbClr val="002060"/>
              </a:solidFill>
              <a:latin typeface="Arial" panose="020B0604020202020204" pitchFamily="34" charset="0"/>
              <a:ea typeface="Roboto Light" panose="02000000000000000000" pitchFamily="2" charset="0"/>
              <a:cs typeface="Arial" panose="020B0604020202020204" pitchFamily="34" charset="0"/>
            </a:endParaRPr>
          </a:p>
          <a:p>
            <a:r>
              <a:rPr lang="en-GB" b="1" dirty="0">
                <a:solidFill>
                  <a:srgbClr val="002060"/>
                </a:solidFill>
                <a:latin typeface="Arial" panose="020B0604020202020204" pitchFamily="34" charset="0"/>
                <a:ea typeface="Roboto Light" panose="02000000000000000000" pitchFamily="2" charset="0"/>
                <a:cs typeface="Arial" panose="020B0604020202020204" pitchFamily="34" charset="0"/>
              </a:rPr>
              <a:t>Duration:</a:t>
            </a:r>
          </a:p>
          <a:p>
            <a:endParaRPr lang="en-GB" b="1" dirty="0">
              <a:solidFill>
                <a:srgbClr val="002060"/>
              </a:solidFill>
              <a:latin typeface="Arial" panose="020B0604020202020204" pitchFamily="34" charset="0"/>
              <a:ea typeface="Roboto Light" panose="02000000000000000000" pitchFamily="2" charset="0"/>
              <a:cs typeface="Arial" panose="020B0604020202020204" pitchFamily="34" charset="0"/>
            </a:endParaRPr>
          </a:p>
          <a:p>
            <a:pPr marL="1200150" lvl="2" indent="-285750">
              <a:buFont typeface="Courier New" panose="02070309020205020404" pitchFamily="49" charset="0"/>
              <a:buChar char="o"/>
            </a:pPr>
            <a:r>
              <a:rPr lang="en-GB" b="1" dirty="0">
                <a:solidFill>
                  <a:srgbClr val="002060"/>
                </a:solidFill>
                <a:latin typeface="Arial" panose="020B0604020202020204" pitchFamily="34" charset="0"/>
                <a:ea typeface="Roboto Light" panose="02000000000000000000" pitchFamily="2" charset="0"/>
                <a:cs typeface="Arial" panose="020B0604020202020204" pitchFamily="34" charset="0"/>
              </a:rPr>
              <a:t>Short-term residency </a:t>
            </a:r>
            <a:r>
              <a:rPr lang="en-GB" dirty="0">
                <a:solidFill>
                  <a:srgbClr val="002060"/>
                </a:solidFill>
                <a:latin typeface="Arial" panose="020B0604020202020204" pitchFamily="34" charset="0"/>
                <a:ea typeface="Roboto Light" panose="02000000000000000000" pitchFamily="2" charset="0"/>
                <a:cs typeface="Arial" panose="020B0604020202020204" pitchFamily="34" charset="0"/>
              </a:rPr>
              <a:t>between 22 days and 60 days. </a:t>
            </a:r>
          </a:p>
          <a:p>
            <a:pPr marL="1200150" lvl="2" indent="-285750">
              <a:buFont typeface="Courier New" panose="02070309020205020404" pitchFamily="49" charset="0"/>
              <a:buChar char="o"/>
            </a:pPr>
            <a:r>
              <a:rPr lang="en-GB" b="1" dirty="0">
                <a:solidFill>
                  <a:srgbClr val="002060"/>
                </a:solidFill>
                <a:latin typeface="Arial" panose="020B0604020202020204" pitchFamily="34" charset="0"/>
                <a:ea typeface="Roboto Light" panose="02000000000000000000" pitchFamily="2" charset="0"/>
                <a:cs typeface="Arial" panose="020B0604020202020204" pitchFamily="34" charset="0"/>
              </a:rPr>
              <a:t>Medium-term residency </a:t>
            </a:r>
            <a:r>
              <a:rPr lang="en-GB" dirty="0">
                <a:solidFill>
                  <a:srgbClr val="002060"/>
                </a:solidFill>
                <a:latin typeface="Arial" panose="020B0604020202020204" pitchFamily="34" charset="0"/>
                <a:ea typeface="Roboto Light" panose="02000000000000000000" pitchFamily="2" charset="0"/>
                <a:cs typeface="Arial" panose="020B0604020202020204" pitchFamily="34" charset="0"/>
              </a:rPr>
              <a:t>between 61 days and 120 days.</a:t>
            </a:r>
          </a:p>
          <a:p>
            <a:pPr marL="1200150" lvl="2" indent="-285750">
              <a:buFont typeface="Courier New" panose="02070309020205020404" pitchFamily="49" charset="0"/>
              <a:buChar char="o"/>
            </a:pPr>
            <a:r>
              <a:rPr lang="en-GB" b="1" dirty="0">
                <a:solidFill>
                  <a:srgbClr val="002060"/>
                </a:solidFill>
                <a:latin typeface="Arial" panose="020B0604020202020204" pitchFamily="34" charset="0"/>
                <a:ea typeface="Roboto Light" panose="02000000000000000000" pitchFamily="2" charset="0"/>
                <a:cs typeface="Arial" panose="020B0604020202020204" pitchFamily="34" charset="0"/>
              </a:rPr>
              <a:t>Long-term residency </a:t>
            </a:r>
            <a:r>
              <a:rPr lang="en-GB" dirty="0">
                <a:solidFill>
                  <a:srgbClr val="002060"/>
                </a:solidFill>
                <a:latin typeface="Arial" panose="020B0604020202020204" pitchFamily="34" charset="0"/>
                <a:ea typeface="Roboto Light" panose="02000000000000000000" pitchFamily="2" charset="0"/>
                <a:cs typeface="Arial" panose="020B0604020202020204" pitchFamily="34" charset="0"/>
              </a:rPr>
              <a:t>between 121 days and 300 days. </a:t>
            </a:r>
          </a:p>
          <a:p>
            <a:pPr lvl="2"/>
            <a:endParaRPr lang="en-GB" dirty="0">
              <a:solidFill>
                <a:srgbClr val="002060"/>
              </a:solidFill>
              <a:latin typeface="Arial" panose="020B0604020202020204" pitchFamily="34" charset="0"/>
              <a:ea typeface="Roboto Light" panose="02000000000000000000" pitchFamily="2" charset="0"/>
              <a:cs typeface="Arial" panose="020B0604020202020204" pitchFamily="34" charset="0"/>
            </a:endParaRPr>
          </a:p>
          <a:p>
            <a:pPr marL="1200150" lvl="2" indent="-285750">
              <a:buFont typeface="Courier New" panose="02070309020205020404" pitchFamily="49" charset="0"/>
              <a:buChar char="o"/>
            </a:pPr>
            <a:r>
              <a:rPr lang="en-GB" dirty="0">
                <a:solidFill>
                  <a:srgbClr val="002060"/>
                </a:solidFill>
                <a:latin typeface="Arial" panose="020B0604020202020204" pitchFamily="34" charset="0"/>
                <a:ea typeface="Roboto Light" panose="02000000000000000000" pitchFamily="2" charset="0"/>
                <a:cs typeface="Arial" panose="020B0604020202020204" pitchFamily="34" charset="0"/>
              </a:rPr>
              <a:t>Participating A&amp;CPs should do the residency at the </a:t>
            </a:r>
            <a:r>
              <a:rPr lang="en-GB" b="1" dirty="0">
                <a:solidFill>
                  <a:srgbClr val="002060"/>
                </a:solidFill>
                <a:latin typeface="Arial" panose="020B0604020202020204" pitchFamily="34" charset="0"/>
                <a:ea typeface="Roboto Light" panose="02000000000000000000" pitchFamily="2" charset="0"/>
                <a:cs typeface="Arial" panose="020B0604020202020204" pitchFamily="34" charset="0"/>
              </a:rPr>
              <a:t>same time (same dates) for the same duration</a:t>
            </a:r>
            <a:r>
              <a:rPr lang="en-GB" dirty="0">
                <a:solidFill>
                  <a:srgbClr val="002060"/>
                </a:solidFill>
                <a:latin typeface="Arial" panose="020B0604020202020204" pitchFamily="34" charset="0"/>
                <a:ea typeface="Roboto Light" panose="02000000000000000000" pitchFamily="2" charset="0"/>
                <a:cs typeface="Arial" panose="020B0604020202020204" pitchFamily="34" charset="0"/>
              </a:rPr>
              <a:t>. Each of them present at the premises the 70% of their time. </a:t>
            </a:r>
          </a:p>
          <a:p>
            <a:endParaRPr lang="en-GB" dirty="0">
              <a:solidFill>
                <a:srgbClr val="002060"/>
              </a:solidFill>
              <a:latin typeface="Arial" panose="020B0604020202020204" pitchFamily="34" charset="0"/>
              <a:ea typeface="Roboto Light" panose="02000000000000000000" pitchFamily="2" charset="0"/>
              <a:cs typeface="Arial" panose="020B0604020202020204" pitchFamily="34" charset="0"/>
            </a:endParaRPr>
          </a:p>
          <a:p>
            <a:pPr marL="1200150" lvl="2" indent="-285750">
              <a:buFont typeface="Courier New" panose="02070309020205020404" pitchFamily="49" charset="0"/>
              <a:buChar char="o"/>
            </a:pPr>
            <a:r>
              <a:rPr lang="en-GB" dirty="0">
                <a:solidFill>
                  <a:srgbClr val="002060"/>
                </a:solidFill>
                <a:latin typeface="Arial" panose="020B0604020202020204" pitchFamily="34" charset="0"/>
                <a:ea typeface="Roboto Light" panose="02000000000000000000" pitchFamily="2" charset="0"/>
                <a:cs typeface="Arial" panose="020B0604020202020204" pitchFamily="34" charset="0"/>
              </a:rPr>
              <a:t>It should be uninterrupted. </a:t>
            </a:r>
          </a:p>
          <a:p>
            <a:endParaRPr lang="en-GB" dirty="0">
              <a:solidFill>
                <a:srgbClr val="002060"/>
              </a:solidFill>
              <a:latin typeface="Arial" panose="020B0604020202020204" pitchFamily="34" charset="0"/>
              <a:ea typeface="Roboto Light" panose="02000000000000000000" pitchFamily="2" charset="0"/>
              <a:cs typeface="Arial" panose="020B0604020202020204" pitchFamily="34" charset="0"/>
            </a:endParaRPr>
          </a:p>
          <a:p>
            <a:pPr marL="1200150" lvl="2" indent="-285750">
              <a:buFont typeface="Courier New" panose="02070309020205020404" pitchFamily="49" charset="0"/>
              <a:buChar char="o"/>
            </a:pPr>
            <a:r>
              <a:rPr lang="en-GB" dirty="0">
                <a:solidFill>
                  <a:srgbClr val="01135F"/>
                </a:solidFill>
                <a:latin typeface="Arial" panose="020B0604020202020204" pitchFamily="34" charset="0"/>
                <a:ea typeface="Roboto Light" panose="02000000000000000000" pitchFamily="2" charset="0"/>
                <a:cs typeface="Arial" panose="020B0604020202020204" pitchFamily="34" charset="0"/>
              </a:rPr>
              <a:t>Must take place and finish within 1 year from the signature of the grant agreement.</a:t>
            </a:r>
          </a:p>
          <a:p>
            <a:endParaRPr lang="en-GB" sz="1800" dirty="0">
              <a:solidFill>
                <a:srgbClr val="01135F"/>
              </a:solidFill>
              <a:latin typeface="Arial" panose="020B0604020202020204" pitchFamily="34" charset="0"/>
              <a:ea typeface="Roboto Light" panose="02000000000000000000" pitchFamily="2" charset="0"/>
              <a:cs typeface="Arial" panose="020B0604020202020204" pitchFamily="34" charset="0"/>
            </a:endParaRPr>
          </a:p>
          <a:p>
            <a:r>
              <a:rPr lang="en-GB" b="1" dirty="0">
                <a:solidFill>
                  <a:srgbClr val="01135F"/>
                </a:solidFill>
                <a:latin typeface="Arial" panose="020B0604020202020204" pitchFamily="34" charset="0"/>
                <a:ea typeface="Roboto Light" panose="02000000000000000000" pitchFamily="2" charset="0"/>
                <a:cs typeface="Arial" panose="020B0604020202020204" pitchFamily="34" charset="0"/>
              </a:rPr>
              <a:t>Location: </a:t>
            </a:r>
          </a:p>
          <a:p>
            <a:endParaRPr lang="en-GB" dirty="0">
              <a:solidFill>
                <a:srgbClr val="01135F"/>
              </a:solidFill>
              <a:latin typeface="Arial" panose="020B0604020202020204" pitchFamily="34" charset="0"/>
              <a:ea typeface="Roboto Light" panose="02000000000000000000" pitchFamily="2" charset="0"/>
              <a:cs typeface="Arial" panose="020B0604020202020204" pitchFamily="34" charset="0"/>
            </a:endParaRPr>
          </a:p>
          <a:p>
            <a:pPr marL="285750" indent="-285750">
              <a:buFont typeface="Arial" panose="020B0604020202020204" pitchFamily="34" charset="0"/>
              <a:buChar char="•"/>
            </a:pPr>
            <a:r>
              <a:rPr lang="en-GB" sz="1800" dirty="0">
                <a:solidFill>
                  <a:srgbClr val="01135F"/>
                </a:solidFill>
                <a:latin typeface="Arial" panose="020B0604020202020204" pitchFamily="34" charset="0"/>
                <a:ea typeface="Roboto Light" panose="02000000000000000000" pitchFamily="2" charset="0"/>
                <a:cs typeface="Arial" panose="020B0604020202020204" pitchFamily="34" charset="0"/>
              </a:rPr>
              <a:t>It must take place in one location, at the Creative Europe country where th</a:t>
            </a:r>
            <a:r>
              <a:rPr lang="en-GB" dirty="0">
                <a:solidFill>
                  <a:srgbClr val="01135F"/>
                </a:solidFill>
                <a:latin typeface="Arial" panose="020B0604020202020204" pitchFamily="34" charset="0"/>
                <a:ea typeface="Roboto Light" panose="02000000000000000000" pitchFamily="2" charset="0"/>
                <a:cs typeface="Arial" panose="020B0604020202020204" pitchFamily="34" charset="0"/>
              </a:rPr>
              <a:t>e legal entity is registered and based. </a:t>
            </a:r>
          </a:p>
          <a:p>
            <a:endParaRPr lang="en-GB" dirty="0">
              <a:solidFill>
                <a:srgbClr val="002060"/>
              </a:solidFill>
              <a:latin typeface="Arial" panose="020B0604020202020204" pitchFamily="34" charset="0"/>
              <a:ea typeface="Roboto Light" panose="02000000000000000000" pitchFamily="2" charset="0"/>
              <a:cs typeface="Arial" panose="020B0604020202020204" pitchFamily="34" charset="0"/>
            </a:endParaRPr>
          </a:p>
          <a:p>
            <a:endParaRPr lang="en-GB" dirty="0">
              <a:solidFill>
                <a:srgbClr val="002060"/>
              </a:solidFill>
              <a:latin typeface="Arial" panose="020B0604020202020204" pitchFamily="34" charset="0"/>
              <a:ea typeface="Roboto Light" panose="02000000000000000000" pitchFamily="2" charset="0"/>
              <a:cs typeface="Arial" panose="020B0604020202020204" pitchFamily="34" charset="0"/>
            </a:endParaRPr>
          </a:p>
          <a:p>
            <a:endParaRPr lang="en-GB" dirty="0">
              <a:solidFill>
                <a:srgbClr val="002060"/>
              </a:solidFill>
              <a:latin typeface="Arial" panose="020B0604020202020204" pitchFamily="34" charset="0"/>
              <a:ea typeface="Roboto Light" panose="02000000000000000000" pitchFamily="2" charset="0"/>
              <a:cs typeface="Arial" panose="020B0604020202020204" pitchFamily="34" charset="0"/>
            </a:endParaRPr>
          </a:p>
          <a:p>
            <a:endParaRPr lang="en-GB" dirty="0">
              <a:solidFill>
                <a:srgbClr val="002060"/>
              </a:solidFill>
              <a:latin typeface="Arial" panose="020B0604020202020204" pitchFamily="34" charset="0"/>
              <a:ea typeface="Roboto Light" panose="02000000000000000000" pitchFamily="2" charset="0"/>
              <a:cs typeface="Arial" panose="020B0604020202020204" pitchFamily="34" charset="0"/>
            </a:endParaRPr>
          </a:p>
          <a:p>
            <a:endParaRPr lang="en-GB" dirty="0">
              <a:solidFill>
                <a:srgbClr val="002060"/>
              </a:solidFill>
              <a:latin typeface="Arial" panose="020B0604020202020204" pitchFamily="34" charset="0"/>
              <a:ea typeface="Roboto Light" panose="02000000000000000000" pitchFamily="2" charset="0"/>
              <a:cs typeface="Arial" panose="020B0604020202020204" pitchFamily="34" charset="0"/>
            </a:endParaRPr>
          </a:p>
        </p:txBody>
      </p:sp>
      <p:pic>
        <p:nvPicPr>
          <p:cNvPr id="3" name="Picture 2">
            <a:extLst>
              <a:ext uri="{FF2B5EF4-FFF2-40B4-BE49-F238E27FC236}">
                <a16:creationId xmlns:a16="http://schemas.microsoft.com/office/drawing/2014/main" id="{292BEA95-EBF9-EEA1-7B92-604071F8E60C}"/>
              </a:ext>
            </a:extLst>
          </p:cNvPr>
          <p:cNvPicPr>
            <a:picLocks noChangeAspect="1"/>
          </p:cNvPicPr>
          <p:nvPr/>
        </p:nvPicPr>
        <p:blipFill>
          <a:blip r:embed="rId3"/>
          <a:stretch>
            <a:fillRect/>
          </a:stretch>
        </p:blipFill>
        <p:spPr>
          <a:xfrm>
            <a:off x="1409122" y="121418"/>
            <a:ext cx="12192000" cy="731520"/>
          </a:xfrm>
          <a:prstGeom prst="rect">
            <a:avLst/>
          </a:prstGeom>
        </p:spPr>
      </p:pic>
    </p:spTree>
    <p:extLst>
      <p:ext uri="{BB962C8B-B14F-4D97-AF65-F5344CB8AC3E}">
        <p14:creationId xmlns:p14="http://schemas.microsoft.com/office/powerpoint/2010/main" val="35010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eck 7"/>
          <p:cNvSpPr/>
          <p:nvPr/>
        </p:nvSpPr>
        <p:spPr>
          <a:xfrm>
            <a:off x="2539607" y="1559950"/>
            <a:ext cx="8861209" cy="4460645"/>
          </a:xfrm>
          <a:prstGeom prst="rect">
            <a:avLst/>
          </a:prstGeom>
        </p:spPr>
        <p:txBody>
          <a:bodyPr wrap="square">
            <a:spAutoFit/>
          </a:bodyPr>
          <a:lstStyle/>
          <a:p>
            <a:pPr marL="285750" indent="-285750" algn="just">
              <a:spcAft>
                <a:spcPts val="1200"/>
              </a:spcAft>
              <a:buFont typeface="Wingdings" panose="05000000000000000000" pitchFamily="2" charset="2"/>
              <a:buChar char="ü"/>
            </a:pPr>
            <a:r>
              <a:rPr lang="en-GB" sz="1800" b="1" dirty="0">
                <a:solidFill>
                  <a:srgbClr val="7030A0"/>
                </a:solidFill>
                <a:effectLst/>
                <a:latin typeface="Arial" panose="020B0604020202020204" pitchFamily="34" charset="0"/>
                <a:ea typeface="Times New Roman" panose="02020603050405020304" pitchFamily="18" charset="0"/>
                <a:cs typeface="Arial" panose="020B0604020202020204" pitchFamily="34" charset="0"/>
              </a:rPr>
              <a:t>Hosting coordinator</a:t>
            </a:r>
            <a:r>
              <a:rPr lang="en-GB" sz="1800" dirty="0">
                <a:solidFill>
                  <a:srgbClr val="7030A0"/>
                </a:solidFill>
                <a:effectLst/>
                <a:latin typeface="Arial" panose="020B0604020202020204" pitchFamily="34" charset="0"/>
                <a:ea typeface="Times New Roman" panose="02020603050405020304" pitchFamily="18" charset="0"/>
                <a:cs typeface="Arial" panose="020B0604020202020204" pitchFamily="34" charset="0"/>
              </a:rPr>
              <a:t>: </a:t>
            </a:r>
            <a:r>
              <a:rPr lang="en-GB" sz="18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The main person of contact with the Culture Moves Europe team, from the application phase through to the reporting at the end of the residency project. </a:t>
            </a:r>
          </a:p>
          <a:p>
            <a:pPr algn="just">
              <a:spcAft>
                <a:spcPts val="1200"/>
              </a:spcAft>
            </a:pPr>
            <a:endParaRPr lang="en-GB" sz="1800" dirty="0">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endParaRPr>
          </a:p>
          <a:p>
            <a:pPr marL="285750" indent="-285750" algn="just">
              <a:spcAft>
                <a:spcPts val="1200"/>
              </a:spcAft>
              <a:buFont typeface="Wingdings" panose="05000000000000000000" pitchFamily="2" charset="2"/>
              <a:buChar char="ü"/>
            </a:pPr>
            <a:r>
              <a:rPr lang="en-GB" sz="1800" b="1" dirty="0">
                <a:solidFill>
                  <a:srgbClr val="7030A0"/>
                </a:solidFill>
                <a:effectLst/>
                <a:latin typeface="Arial" panose="020B0604020202020204" pitchFamily="34" charset="0"/>
                <a:ea typeface="Times New Roman" panose="02020603050405020304" pitchFamily="18" charset="0"/>
                <a:cs typeface="Arial" panose="020B0604020202020204" pitchFamily="34" charset="0"/>
              </a:rPr>
              <a:t>Legal representative: </a:t>
            </a:r>
            <a:r>
              <a:rPr lang="en-GB" sz="18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The person responsible for signing all official documents, such as the grant agreement. This person is legally responsible and liable towards the European Commission and the Goethe-</a:t>
            </a:r>
            <a:r>
              <a:rPr lang="en-GB" sz="18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Institut</a:t>
            </a:r>
            <a:r>
              <a:rPr lang="en-GB" sz="18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a:t>
            </a:r>
          </a:p>
          <a:p>
            <a:pPr marL="285750" indent="-285750" algn="just">
              <a:spcAft>
                <a:spcPts val="1200"/>
              </a:spcAft>
              <a:buFont typeface="Wingdings" panose="05000000000000000000" pitchFamily="2" charset="2"/>
              <a:buChar char="ü"/>
            </a:pPr>
            <a:endParaRPr lang="en-GB" sz="1800" dirty="0">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endParaRPr>
          </a:p>
          <a:p>
            <a:pPr marL="285750" indent="-285750" algn="just">
              <a:spcAft>
                <a:spcPts val="1200"/>
              </a:spcAft>
              <a:buFont typeface="Wingdings" panose="05000000000000000000" pitchFamily="2" charset="2"/>
              <a:buChar char="ü"/>
            </a:pPr>
            <a:r>
              <a:rPr lang="en-GB" sz="1800" b="1" dirty="0">
                <a:solidFill>
                  <a:srgbClr val="7030A0"/>
                </a:solidFill>
                <a:effectLst/>
                <a:latin typeface="Arial" panose="020B0604020202020204" pitchFamily="34" charset="0"/>
                <a:ea typeface="Times New Roman" panose="02020603050405020304" pitchFamily="18" charset="0"/>
                <a:cs typeface="Arial" panose="020B0604020202020204" pitchFamily="34" charset="0"/>
              </a:rPr>
              <a:t>Mentor: </a:t>
            </a:r>
            <a:r>
              <a:rPr lang="en-GB" sz="18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The person associated to the host (staff member or collaborator) who provides feedback and guidance to the participating A&amp;CPs. Responsible to deliver the mentoring activities, ex. individual weekly feedback time, group guidance/project progress check-in. </a:t>
            </a:r>
            <a:endParaRPr lang="en-GB" sz="1800" dirty="0">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endParaRPr>
          </a:p>
          <a:p>
            <a:pPr algn="just">
              <a:lnSpc>
                <a:spcPct val="107000"/>
              </a:lnSpc>
              <a:spcAft>
                <a:spcPts val="800"/>
              </a:spcAft>
            </a:pPr>
            <a:endParaRPr lang="en-GB" b="1" i="1" dirty="0">
              <a:solidFill>
                <a:schemeClr val="accent2"/>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3" name="Rechteck 5">
            <a:extLst>
              <a:ext uri="{FF2B5EF4-FFF2-40B4-BE49-F238E27FC236}">
                <a16:creationId xmlns:a16="http://schemas.microsoft.com/office/drawing/2014/main" id="{20C9AEBD-66CE-800B-F2C7-6723590473FC}"/>
              </a:ext>
            </a:extLst>
          </p:cNvPr>
          <p:cNvSpPr/>
          <p:nvPr/>
        </p:nvSpPr>
        <p:spPr>
          <a:xfrm>
            <a:off x="2539608" y="714295"/>
            <a:ext cx="6065616" cy="458780"/>
          </a:xfrm>
          <a:prstGeom prst="rect">
            <a:avLst/>
          </a:prstGeom>
        </p:spPr>
        <p:txBody>
          <a:bodyPr wrap="square">
            <a:spAutoFit/>
          </a:bodyPr>
          <a:lstStyle/>
          <a:p>
            <a:pPr algn="just">
              <a:lnSpc>
                <a:spcPct val="107000"/>
              </a:lnSpc>
              <a:spcAft>
                <a:spcPts val="800"/>
              </a:spcAft>
            </a:pPr>
            <a:r>
              <a:rPr lang="en-GB" sz="2400" dirty="0">
                <a:solidFill>
                  <a:srgbClr val="037E99"/>
                </a:solidFill>
                <a:latin typeface="Arial" panose="020B0604020202020204" pitchFamily="34" charset="0"/>
                <a:ea typeface="Times New Roman" panose="02020603050405020304" pitchFamily="18" charset="0"/>
                <a:cs typeface="Arial" panose="020B0604020202020204" pitchFamily="34" charset="0"/>
              </a:rPr>
              <a:t>What is the role of the host ?</a:t>
            </a:r>
          </a:p>
        </p:txBody>
      </p:sp>
      <p:pic>
        <p:nvPicPr>
          <p:cNvPr id="9" name="Image 8" descr="Une image contenant texte&#10;&#10;Description générée automatiquement">
            <a:extLst>
              <a:ext uri="{FF2B5EF4-FFF2-40B4-BE49-F238E27FC236}">
                <a16:creationId xmlns:a16="http://schemas.microsoft.com/office/drawing/2014/main" id="{43166952-CD92-4EC3-3652-272F60BF833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002" r="67385"/>
          <a:stretch/>
        </p:blipFill>
        <p:spPr>
          <a:xfrm>
            <a:off x="1791828" y="1110127"/>
            <a:ext cx="685800" cy="454887"/>
          </a:xfrm>
          <a:prstGeom prst="rect">
            <a:avLst/>
          </a:prstGeom>
        </p:spPr>
      </p:pic>
      <p:pic>
        <p:nvPicPr>
          <p:cNvPr id="11" name="Image 10" descr="Une image contenant intérieur, portable, sombre, jauge&#10;&#10;Description générée automatiquement">
            <a:extLst>
              <a:ext uri="{FF2B5EF4-FFF2-40B4-BE49-F238E27FC236}">
                <a16:creationId xmlns:a16="http://schemas.microsoft.com/office/drawing/2014/main" id="{201681C2-9522-AC8D-BCC5-CF0DD6BB128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7427871" flipV="1">
            <a:off x="6854917" y="712284"/>
            <a:ext cx="230588" cy="250241"/>
          </a:xfrm>
          <a:prstGeom prst="rect">
            <a:avLst/>
          </a:prstGeom>
        </p:spPr>
      </p:pic>
      <p:pic>
        <p:nvPicPr>
          <p:cNvPr id="2" name="Picture 1">
            <a:extLst>
              <a:ext uri="{FF2B5EF4-FFF2-40B4-BE49-F238E27FC236}">
                <a16:creationId xmlns:a16="http://schemas.microsoft.com/office/drawing/2014/main" id="{71867939-2E60-C62A-5563-7615E17F0738}"/>
              </a:ext>
            </a:extLst>
          </p:cNvPr>
          <p:cNvPicPr>
            <a:picLocks noChangeAspect="1"/>
          </p:cNvPicPr>
          <p:nvPr/>
        </p:nvPicPr>
        <p:blipFill>
          <a:blip r:embed="rId5"/>
          <a:stretch>
            <a:fillRect/>
          </a:stretch>
        </p:blipFill>
        <p:spPr>
          <a:xfrm>
            <a:off x="2376938" y="212165"/>
            <a:ext cx="12192000" cy="731520"/>
          </a:xfrm>
          <a:prstGeom prst="rect">
            <a:avLst/>
          </a:prstGeom>
        </p:spPr>
      </p:pic>
    </p:spTree>
    <p:extLst>
      <p:ext uri="{BB962C8B-B14F-4D97-AF65-F5344CB8AC3E}">
        <p14:creationId xmlns:p14="http://schemas.microsoft.com/office/powerpoint/2010/main" val="28402916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hteck 5">
            <a:extLst>
              <a:ext uri="{FF2B5EF4-FFF2-40B4-BE49-F238E27FC236}">
                <a16:creationId xmlns:a16="http://schemas.microsoft.com/office/drawing/2014/main" id="{1D3E0F1E-8963-6EEA-72A0-0506E7B243B0}"/>
              </a:ext>
            </a:extLst>
          </p:cNvPr>
          <p:cNvSpPr/>
          <p:nvPr/>
        </p:nvSpPr>
        <p:spPr>
          <a:xfrm>
            <a:off x="2422009" y="934431"/>
            <a:ext cx="5622766" cy="458780"/>
          </a:xfrm>
          <a:prstGeom prst="rect">
            <a:avLst/>
          </a:prstGeom>
        </p:spPr>
        <p:txBody>
          <a:bodyPr wrap="square">
            <a:spAutoFit/>
          </a:bodyPr>
          <a:lstStyle/>
          <a:p>
            <a:pPr algn="just">
              <a:lnSpc>
                <a:spcPct val="107000"/>
              </a:lnSpc>
              <a:spcAft>
                <a:spcPts val="800"/>
              </a:spcAft>
            </a:pPr>
            <a:r>
              <a:rPr lang="en-GB" sz="2400" dirty="0">
                <a:solidFill>
                  <a:srgbClr val="037E99"/>
                </a:solidFill>
                <a:latin typeface="Arial" panose="020B0604020202020204" pitchFamily="34" charset="0"/>
                <a:ea typeface="Times New Roman" panose="02020603050405020304" pitchFamily="18" charset="0"/>
                <a:cs typeface="Arial" panose="020B0604020202020204" pitchFamily="34" charset="0"/>
              </a:rPr>
              <a:t>Evaluation process and criteria</a:t>
            </a:r>
          </a:p>
        </p:txBody>
      </p:sp>
      <p:pic>
        <p:nvPicPr>
          <p:cNvPr id="3" name="Picture 2">
            <a:extLst>
              <a:ext uri="{FF2B5EF4-FFF2-40B4-BE49-F238E27FC236}">
                <a16:creationId xmlns:a16="http://schemas.microsoft.com/office/drawing/2014/main" id="{292BEA95-EBF9-EEA1-7B92-604071F8E60C}"/>
              </a:ext>
            </a:extLst>
          </p:cNvPr>
          <p:cNvPicPr>
            <a:picLocks noChangeAspect="1"/>
          </p:cNvPicPr>
          <p:nvPr/>
        </p:nvPicPr>
        <p:blipFill>
          <a:blip r:embed="rId3"/>
          <a:stretch>
            <a:fillRect/>
          </a:stretch>
        </p:blipFill>
        <p:spPr>
          <a:xfrm>
            <a:off x="2339483" y="312051"/>
            <a:ext cx="12192000" cy="731520"/>
          </a:xfrm>
          <a:prstGeom prst="rect">
            <a:avLst/>
          </a:prstGeom>
        </p:spPr>
      </p:pic>
      <p:pic>
        <p:nvPicPr>
          <p:cNvPr id="5" name="Picture 4">
            <a:extLst>
              <a:ext uri="{FF2B5EF4-FFF2-40B4-BE49-F238E27FC236}">
                <a16:creationId xmlns:a16="http://schemas.microsoft.com/office/drawing/2014/main" id="{DABCBAE8-ACB3-27AF-82B5-85B1A7A1FA63}"/>
              </a:ext>
            </a:extLst>
          </p:cNvPr>
          <p:cNvPicPr>
            <a:picLocks noChangeAspect="1"/>
          </p:cNvPicPr>
          <p:nvPr/>
        </p:nvPicPr>
        <p:blipFill>
          <a:blip r:embed="rId4"/>
          <a:stretch>
            <a:fillRect/>
          </a:stretch>
        </p:blipFill>
        <p:spPr>
          <a:xfrm>
            <a:off x="242277" y="2666934"/>
            <a:ext cx="2097206" cy="762066"/>
          </a:xfrm>
          <a:prstGeom prst="rect">
            <a:avLst/>
          </a:prstGeom>
        </p:spPr>
      </p:pic>
      <p:sp>
        <p:nvSpPr>
          <p:cNvPr id="2" name="TextBox 1">
            <a:extLst>
              <a:ext uri="{FF2B5EF4-FFF2-40B4-BE49-F238E27FC236}">
                <a16:creationId xmlns:a16="http://schemas.microsoft.com/office/drawing/2014/main" id="{DF6AA101-77DF-C1DD-8FE2-C260FCBB1821}"/>
              </a:ext>
            </a:extLst>
          </p:cNvPr>
          <p:cNvSpPr txBox="1"/>
          <p:nvPr/>
        </p:nvSpPr>
        <p:spPr>
          <a:xfrm>
            <a:off x="2422009" y="1573591"/>
            <a:ext cx="9085132" cy="5078313"/>
          </a:xfrm>
          <a:prstGeom prst="rect">
            <a:avLst/>
          </a:prstGeom>
          <a:noFill/>
        </p:spPr>
        <p:txBody>
          <a:bodyPr wrap="square" rtlCol="0">
            <a:spAutoFit/>
          </a:bodyPr>
          <a:lstStyle/>
          <a:p>
            <a:pPr marL="285750" indent="-285750">
              <a:buFont typeface="Arial" panose="020B0604020202020204" pitchFamily="34" charset="0"/>
              <a:buChar char="•"/>
            </a:pPr>
            <a:r>
              <a:rPr lang="en-GB" b="1" dirty="0">
                <a:solidFill>
                  <a:srgbClr val="002060"/>
                </a:solidFill>
                <a:latin typeface="Arial" panose="020B0604020202020204" pitchFamily="34" charset="0"/>
                <a:ea typeface="Roboto Light" panose="02000000000000000000" pitchFamily="2" charset="0"/>
                <a:cs typeface="Arial" panose="020B0604020202020204" pitchFamily="34" charset="0"/>
              </a:rPr>
              <a:t>Premises and services (5/20 points): </a:t>
            </a:r>
            <a:r>
              <a:rPr lang="en-GB" dirty="0">
                <a:solidFill>
                  <a:srgbClr val="002060"/>
                </a:solidFill>
                <a:latin typeface="Arial" panose="020B0604020202020204" pitchFamily="34" charset="0"/>
                <a:ea typeface="Roboto Light" panose="02000000000000000000" pitchFamily="2" charset="0"/>
                <a:cs typeface="Arial" panose="020B0604020202020204" pitchFamily="34" charset="0"/>
              </a:rPr>
              <a:t>working environment, accommodation, coordination support, etc. </a:t>
            </a:r>
          </a:p>
          <a:p>
            <a:endParaRPr lang="en-GB" b="1" dirty="0">
              <a:solidFill>
                <a:srgbClr val="002060"/>
              </a:solidFill>
              <a:latin typeface="Arial" panose="020B0604020202020204" pitchFamily="34" charset="0"/>
              <a:ea typeface="Roboto Light" panose="02000000000000000000" pitchFamily="2" charset="0"/>
              <a:cs typeface="Arial" panose="020B0604020202020204" pitchFamily="34" charset="0"/>
            </a:endParaRPr>
          </a:p>
          <a:p>
            <a:pPr marL="285750" indent="-285750">
              <a:buFont typeface="Arial" panose="020B0604020202020204" pitchFamily="34" charset="0"/>
              <a:buChar char="•"/>
            </a:pPr>
            <a:r>
              <a:rPr lang="en-GB" b="1" dirty="0">
                <a:solidFill>
                  <a:srgbClr val="002060"/>
                </a:solidFill>
                <a:latin typeface="Arial" panose="020B0604020202020204" pitchFamily="34" charset="0"/>
                <a:ea typeface="Roboto Light" panose="02000000000000000000" pitchFamily="2" charset="0"/>
                <a:cs typeface="Arial" panose="020B0604020202020204" pitchFamily="34" charset="0"/>
              </a:rPr>
              <a:t>Selection of artists and cultural professionals (2/20 points): </a:t>
            </a:r>
            <a:r>
              <a:rPr lang="en-GB" dirty="0">
                <a:solidFill>
                  <a:srgbClr val="002060"/>
                </a:solidFill>
                <a:latin typeface="Arial" panose="020B0604020202020204" pitchFamily="34" charset="0"/>
                <a:ea typeface="Roboto Light" panose="02000000000000000000" pitchFamily="2" charset="0"/>
                <a:cs typeface="Arial" panose="020B0604020202020204" pitchFamily="34" charset="0"/>
              </a:rPr>
              <a:t>explanation and justification of the selection process of the participants. </a:t>
            </a:r>
          </a:p>
          <a:p>
            <a:endParaRPr lang="en-GB" dirty="0">
              <a:solidFill>
                <a:srgbClr val="002060"/>
              </a:solidFill>
              <a:latin typeface="Arial" panose="020B0604020202020204" pitchFamily="34" charset="0"/>
              <a:ea typeface="Roboto Light" panose="02000000000000000000" pitchFamily="2" charset="0"/>
              <a:cs typeface="Arial" panose="020B0604020202020204" pitchFamily="34" charset="0"/>
            </a:endParaRPr>
          </a:p>
          <a:p>
            <a:pPr marL="285750" indent="-285750">
              <a:buFont typeface="Arial" panose="020B0604020202020204" pitchFamily="34" charset="0"/>
              <a:buChar char="•"/>
            </a:pPr>
            <a:r>
              <a:rPr lang="en-GB" b="1" dirty="0">
                <a:solidFill>
                  <a:srgbClr val="002060"/>
                </a:solidFill>
                <a:latin typeface="Arial" panose="020B0604020202020204" pitchFamily="34" charset="0"/>
                <a:ea typeface="Roboto Light" panose="02000000000000000000" pitchFamily="2" charset="0"/>
                <a:cs typeface="Arial" panose="020B0604020202020204" pitchFamily="34" charset="0"/>
              </a:rPr>
              <a:t>Collaborative environment (3/20 points): </a:t>
            </a:r>
            <a:r>
              <a:rPr lang="en-GB" dirty="0">
                <a:solidFill>
                  <a:srgbClr val="002060"/>
                </a:solidFill>
                <a:latin typeface="Arial" panose="020B0604020202020204" pitchFamily="34" charset="0"/>
                <a:ea typeface="Roboto Light" panose="02000000000000000000" pitchFamily="2" charset="0"/>
                <a:cs typeface="Arial" panose="020B0604020202020204" pitchFamily="34" charset="0"/>
              </a:rPr>
              <a:t>collaboration between participants and the host, mentoring activities, etc. </a:t>
            </a:r>
          </a:p>
          <a:p>
            <a:endParaRPr lang="en-GB" dirty="0">
              <a:solidFill>
                <a:srgbClr val="002060"/>
              </a:solidFill>
              <a:latin typeface="Arial" panose="020B0604020202020204" pitchFamily="34" charset="0"/>
              <a:ea typeface="Roboto Light" panose="02000000000000000000" pitchFamily="2" charset="0"/>
              <a:cs typeface="Arial" panose="020B0604020202020204" pitchFamily="34" charset="0"/>
            </a:endParaRPr>
          </a:p>
          <a:p>
            <a:pPr marL="285750" indent="-285750">
              <a:buFont typeface="Arial" panose="020B0604020202020204" pitchFamily="34" charset="0"/>
              <a:buChar char="•"/>
            </a:pPr>
            <a:r>
              <a:rPr lang="en-GB" b="1" dirty="0">
                <a:solidFill>
                  <a:srgbClr val="002060"/>
                </a:solidFill>
                <a:latin typeface="Arial" panose="020B0604020202020204" pitchFamily="34" charset="0"/>
                <a:ea typeface="Roboto Light" panose="02000000000000000000" pitchFamily="2" charset="0"/>
                <a:cs typeface="Arial" panose="020B0604020202020204" pitchFamily="34" charset="0"/>
              </a:rPr>
              <a:t>Relevance of the residency project (6/20 points): </a:t>
            </a:r>
            <a:r>
              <a:rPr lang="en-GB" dirty="0">
                <a:solidFill>
                  <a:srgbClr val="002060"/>
                </a:solidFill>
                <a:latin typeface="Arial" panose="020B0604020202020204" pitchFamily="34" charset="0"/>
                <a:ea typeface="Roboto Light" panose="02000000000000000000" pitchFamily="2" charset="0"/>
                <a:cs typeface="Arial" panose="020B0604020202020204" pitchFamily="34" charset="0"/>
              </a:rPr>
              <a:t>alignment with the action objectives, host’s work and activities. </a:t>
            </a:r>
          </a:p>
          <a:p>
            <a:endParaRPr lang="en-GB" dirty="0">
              <a:solidFill>
                <a:srgbClr val="002060"/>
              </a:solidFill>
              <a:latin typeface="Arial" panose="020B0604020202020204" pitchFamily="34" charset="0"/>
              <a:ea typeface="Roboto Light" panose="02000000000000000000" pitchFamily="2" charset="0"/>
              <a:cs typeface="Arial" panose="020B0604020202020204" pitchFamily="34" charset="0"/>
            </a:endParaRPr>
          </a:p>
          <a:p>
            <a:pPr marL="285750" indent="-285750">
              <a:buFont typeface="Arial" panose="020B0604020202020204" pitchFamily="34" charset="0"/>
              <a:buChar char="•"/>
            </a:pPr>
            <a:r>
              <a:rPr lang="en-GB" b="1" dirty="0">
                <a:solidFill>
                  <a:srgbClr val="002060"/>
                </a:solidFill>
                <a:latin typeface="Arial" panose="020B0604020202020204" pitchFamily="34" charset="0"/>
                <a:ea typeface="Roboto Light" panose="02000000000000000000" pitchFamily="2" charset="0"/>
                <a:cs typeface="Arial" panose="020B0604020202020204" pitchFamily="34" charset="0"/>
              </a:rPr>
              <a:t>Outcomes and impact (2/20 points): </a:t>
            </a:r>
            <a:r>
              <a:rPr lang="en-GB" dirty="0">
                <a:solidFill>
                  <a:srgbClr val="002060"/>
                </a:solidFill>
                <a:latin typeface="Arial" panose="020B0604020202020204" pitchFamily="34" charset="0"/>
                <a:ea typeface="Roboto Light" panose="02000000000000000000" pitchFamily="2" charset="0"/>
                <a:cs typeface="Arial" panose="020B0604020202020204" pitchFamily="34" charset="0"/>
              </a:rPr>
              <a:t>long-term outcomes for the host, the participating A&amp;CPs, the local and national artistic and cultural ecosystem.</a:t>
            </a:r>
          </a:p>
          <a:p>
            <a:endParaRPr lang="en-GB" b="1" dirty="0">
              <a:solidFill>
                <a:srgbClr val="002060"/>
              </a:solidFill>
              <a:latin typeface="Arial" panose="020B0604020202020204" pitchFamily="34" charset="0"/>
              <a:ea typeface="Roboto Light" panose="02000000000000000000" pitchFamily="2" charset="0"/>
              <a:cs typeface="Arial" panose="020B0604020202020204" pitchFamily="34" charset="0"/>
            </a:endParaRPr>
          </a:p>
          <a:p>
            <a:pPr marL="285750" indent="-285750">
              <a:buFont typeface="Arial" panose="020B0604020202020204" pitchFamily="34" charset="0"/>
              <a:buChar char="•"/>
            </a:pPr>
            <a:r>
              <a:rPr lang="en-GB" b="1" dirty="0">
                <a:solidFill>
                  <a:srgbClr val="002060"/>
                </a:solidFill>
                <a:latin typeface="Arial" panose="020B0604020202020204" pitchFamily="34" charset="0"/>
                <a:ea typeface="Roboto Light" panose="02000000000000000000" pitchFamily="2" charset="0"/>
                <a:cs typeface="Arial" panose="020B0604020202020204" pitchFamily="34" charset="0"/>
              </a:rPr>
              <a:t>Sustainability aspects (2/20 points): </a:t>
            </a:r>
            <a:r>
              <a:rPr lang="en-GB" dirty="0">
                <a:solidFill>
                  <a:srgbClr val="002060"/>
                </a:solidFill>
                <a:latin typeface="Arial" panose="020B0604020202020204" pitchFamily="34" charset="0"/>
                <a:ea typeface="Roboto Light" panose="02000000000000000000" pitchFamily="2" charset="0"/>
                <a:cs typeface="Arial" panose="020B0604020202020204" pitchFamily="34" charset="0"/>
              </a:rPr>
              <a:t>use of sustainable practices and material. </a:t>
            </a:r>
          </a:p>
          <a:p>
            <a:endParaRPr lang="en-GB" b="1" dirty="0">
              <a:solidFill>
                <a:srgbClr val="002060"/>
              </a:solidFill>
              <a:latin typeface="Arial" panose="020B0604020202020204" pitchFamily="34" charset="0"/>
              <a:ea typeface="Roboto Light" panose="02000000000000000000" pitchFamily="2" charset="0"/>
              <a:cs typeface="Arial" panose="020B0604020202020204" pitchFamily="34" charset="0"/>
            </a:endParaRPr>
          </a:p>
          <a:p>
            <a:endParaRPr lang="en-GB" b="1" dirty="0">
              <a:solidFill>
                <a:srgbClr val="002060"/>
              </a:solidFill>
              <a:latin typeface="Arial" panose="020B0604020202020204" pitchFamily="34" charset="0"/>
              <a:ea typeface="Roboto Light" panose="02000000000000000000" pitchFamily="2" charset="0"/>
              <a:cs typeface="Arial" panose="020B0604020202020204" pitchFamily="34" charset="0"/>
            </a:endParaRPr>
          </a:p>
        </p:txBody>
      </p:sp>
    </p:spTree>
    <p:extLst>
      <p:ext uri="{BB962C8B-B14F-4D97-AF65-F5344CB8AC3E}">
        <p14:creationId xmlns:p14="http://schemas.microsoft.com/office/powerpoint/2010/main" val="7456208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92BEA95-EBF9-EEA1-7B92-604071F8E60C}"/>
              </a:ext>
            </a:extLst>
          </p:cNvPr>
          <p:cNvPicPr>
            <a:picLocks noChangeAspect="1"/>
          </p:cNvPicPr>
          <p:nvPr/>
        </p:nvPicPr>
        <p:blipFill>
          <a:blip r:embed="rId3"/>
          <a:stretch>
            <a:fillRect/>
          </a:stretch>
        </p:blipFill>
        <p:spPr>
          <a:xfrm>
            <a:off x="2339483" y="312051"/>
            <a:ext cx="12192000" cy="731520"/>
          </a:xfrm>
          <a:prstGeom prst="rect">
            <a:avLst/>
          </a:prstGeom>
        </p:spPr>
      </p:pic>
      <p:pic>
        <p:nvPicPr>
          <p:cNvPr id="5" name="Picture 4">
            <a:extLst>
              <a:ext uri="{FF2B5EF4-FFF2-40B4-BE49-F238E27FC236}">
                <a16:creationId xmlns:a16="http://schemas.microsoft.com/office/drawing/2014/main" id="{DABCBAE8-ACB3-27AF-82B5-85B1A7A1FA63}"/>
              </a:ext>
            </a:extLst>
          </p:cNvPr>
          <p:cNvPicPr>
            <a:picLocks noChangeAspect="1"/>
          </p:cNvPicPr>
          <p:nvPr/>
        </p:nvPicPr>
        <p:blipFill>
          <a:blip r:embed="rId4"/>
          <a:stretch>
            <a:fillRect/>
          </a:stretch>
        </p:blipFill>
        <p:spPr>
          <a:xfrm>
            <a:off x="117587" y="2472021"/>
            <a:ext cx="2097206" cy="762066"/>
          </a:xfrm>
          <a:prstGeom prst="rect">
            <a:avLst/>
          </a:prstGeom>
        </p:spPr>
      </p:pic>
      <p:pic>
        <p:nvPicPr>
          <p:cNvPr id="4" name="Picture 3">
            <a:extLst>
              <a:ext uri="{FF2B5EF4-FFF2-40B4-BE49-F238E27FC236}">
                <a16:creationId xmlns:a16="http://schemas.microsoft.com/office/drawing/2014/main" id="{44EFFCD8-0065-998F-FF8C-672696726495}"/>
              </a:ext>
            </a:extLst>
          </p:cNvPr>
          <p:cNvPicPr>
            <a:picLocks noChangeAspect="1"/>
          </p:cNvPicPr>
          <p:nvPr/>
        </p:nvPicPr>
        <p:blipFill>
          <a:blip r:embed="rId5"/>
          <a:stretch>
            <a:fillRect/>
          </a:stretch>
        </p:blipFill>
        <p:spPr>
          <a:xfrm>
            <a:off x="2214793" y="357055"/>
            <a:ext cx="8480916" cy="6360688"/>
          </a:xfrm>
          <a:prstGeom prst="rect">
            <a:avLst/>
          </a:prstGeom>
        </p:spPr>
      </p:pic>
    </p:spTree>
    <p:extLst>
      <p:ext uri="{BB962C8B-B14F-4D97-AF65-F5344CB8AC3E}">
        <p14:creationId xmlns:p14="http://schemas.microsoft.com/office/powerpoint/2010/main" val="31936101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3676650" y="143501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0" i="0" u="none" strike="noStrike" cap="none" normalizeH="0" baseline="0">
                <a:ln>
                  <a:noFill/>
                </a:ln>
                <a:solidFill>
                  <a:schemeClr val="tx1"/>
                </a:solidFill>
                <a:effectLst/>
                <a:latin typeface="Arial" panose="020B0604020202020204" pitchFamily="34" charset="0"/>
              </a:rPr>
              <a:t/>
            </a:r>
            <a:br>
              <a:rPr kumimoji="0" lang="de-DE" altLang="de-DE" sz="1800" b="0" i="0" u="none" strike="noStrike" cap="none" normalizeH="0" baseline="0">
                <a:ln>
                  <a:noFill/>
                </a:ln>
                <a:solidFill>
                  <a:schemeClr val="tx1"/>
                </a:solidFill>
                <a:effectLst/>
                <a:latin typeface="Arial" panose="020B0604020202020204" pitchFamily="34" charset="0"/>
              </a:rPr>
            </a:b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11" name="Rectangle 4"/>
          <p:cNvSpPr>
            <a:spLocks noChangeArrowheads="1"/>
          </p:cNvSpPr>
          <p:nvPr/>
        </p:nvSpPr>
        <p:spPr bwMode="auto">
          <a:xfrm>
            <a:off x="3987827" y="18002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0" i="0" u="none" strike="noStrike" cap="none" normalizeH="0" baseline="0">
                <a:ln>
                  <a:noFill/>
                </a:ln>
                <a:solidFill>
                  <a:schemeClr val="tx1"/>
                </a:solidFill>
                <a:effectLst/>
                <a:latin typeface="Arial" panose="020B0604020202020204" pitchFamily="34" charset="0"/>
              </a:rPr>
              <a:t/>
            </a:r>
            <a:br>
              <a:rPr kumimoji="0" lang="de-DE" altLang="de-DE" sz="1800" b="0" i="0" u="none" strike="noStrike" cap="none" normalizeH="0" baseline="0">
                <a:ln>
                  <a:noFill/>
                </a:ln>
                <a:solidFill>
                  <a:schemeClr val="tx1"/>
                </a:solidFill>
                <a:effectLst/>
                <a:latin typeface="Arial" panose="020B0604020202020204" pitchFamily="34" charset="0"/>
              </a:rPr>
            </a:b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23" name="Rectangle 10"/>
          <p:cNvSpPr>
            <a:spLocks noChangeArrowheads="1"/>
          </p:cNvSpPr>
          <p:nvPr/>
        </p:nvSpPr>
        <p:spPr bwMode="auto">
          <a:xfrm>
            <a:off x="5465763" y="-74485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800" b="0" i="0" u="none" strike="noStrike" cap="none" normalizeH="0" baseline="0">
                <a:ln>
                  <a:noFill/>
                </a:ln>
                <a:solidFill>
                  <a:schemeClr val="tx1"/>
                </a:solidFill>
                <a:effectLst/>
                <a:latin typeface="Arial" panose="020B0604020202020204" pitchFamily="34" charset="0"/>
              </a:rPr>
              <a:t/>
            </a:r>
            <a:br>
              <a:rPr kumimoji="0" lang="en-GB" altLang="en-US" sz="1800" b="0" i="0" u="none" strike="noStrike" cap="none" normalizeH="0" baseline="0">
                <a:ln>
                  <a:noFill/>
                </a:ln>
                <a:solidFill>
                  <a:schemeClr val="tx1"/>
                </a:solidFill>
                <a:effectLst/>
                <a:latin typeface="Arial" panose="020B0604020202020204" pitchFamily="34" charset="0"/>
              </a:rPr>
            </a:br>
            <a:endParaRPr kumimoji="0" lang="en-GB" altLang="en-US" sz="1800" b="0" i="0" u="none" strike="noStrike" cap="none" normalizeH="0" baseline="0">
              <a:ln>
                <a:noFill/>
              </a:ln>
              <a:solidFill>
                <a:schemeClr val="tx1"/>
              </a:solidFill>
              <a:effectLst/>
              <a:latin typeface="Arial" panose="020B0604020202020204" pitchFamily="34" charset="0"/>
            </a:endParaRPr>
          </a:p>
        </p:txBody>
      </p:sp>
      <p:sp>
        <p:nvSpPr>
          <p:cNvPr id="24" name="Rectangle 11"/>
          <p:cNvSpPr>
            <a:spLocks noChangeArrowheads="1"/>
          </p:cNvSpPr>
          <p:nvPr/>
        </p:nvSpPr>
        <p:spPr bwMode="auto">
          <a:xfrm>
            <a:off x="5465763" y="-7448550"/>
            <a:ext cx="4022725" cy="3175"/>
          </a:xfrm>
          <a:prstGeom prst="rect">
            <a:avLst/>
          </a:prstGeom>
          <a:solidFill>
            <a:srgbClr val="000000"/>
          </a:solidFill>
          <a:ln w="9525">
            <a:solidFill>
              <a:schemeClr val="tx1"/>
            </a:solidFill>
            <a:prstDash val="solid"/>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25" name="Rectangle 12"/>
          <p:cNvSpPr>
            <a:spLocks noChangeArrowheads="1"/>
          </p:cNvSpPr>
          <p:nvPr/>
        </p:nvSpPr>
        <p:spPr bwMode="auto">
          <a:xfrm>
            <a:off x="5465763" y="-744537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en-US" sz="800" b="0" i="0" u="sng" strike="noStrike" cap="none" normalizeH="0" baseline="30000">
                <a:ln>
                  <a:noFill/>
                </a:ln>
                <a:solidFill>
                  <a:srgbClr val="800080"/>
                </a:solidFill>
                <a:effectLst/>
                <a:latin typeface="Arial" panose="020B0604020202020204" pitchFamily="34" charset="0"/>
                <a:ea typeface="Times New Roman" panose="02020603050405020304" pitchFamily="18" charset="0"/>
                <a:cs typeface="Times New Roman" panose="02020603050405020304" pitchFamily="18" charset="0"/>
                <a:hlinkClick r:id="rId3"/>
              </a:rPr>
              <a:t>[</a:t>
            </a:r>
            <a:r>
              <a:rPr kumimoji="0" lang="fr-FR" altLang="en-US" sz="800" b="0" i="0" u="sng" strike="noStrike" cap="none" normalizeH="0" baseline="30000" bmk="">
                <a:ln>
                  <a:noFill/>
                </a:ln>
                <a:solidFill>
                  <a:srgbClr val="800080"/>
                </a:solidFill>
                <a:effectLst/>
                <a:latin typeface="Arial" panose="020B0604020202020204" pitchFamily="34" charset="0"/>
                <a:ea typeface="Times New Roman" panose="02020603050405020304" pitchFamily="18" charset="0"/>
                <a:cs typeface="Times New Roman" panose="02020603050405020304" pitchFamily="18" charset="0"/>
                <a:hlinkClick r:id="rId3"/>
              </a:rPr>
              <a:t>1]</a:t>
            </a:r>
            <a:r>
              <a:rPr kumimoji="0" lang="en-GB" altLang="en-US" sz="800" b="0" i="0" u="none" strike="noStrike" cap="none" normalizeH="0" baseline="0" bmk="">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To see examples of proof, please check Section 5.4.2</a:t>
            </a:r>
            <a:endParaRPr kumimoji="0" lang="en-GB" altLang="en-US" sz="400" b="0" i="0" u="none" strike="noStrike" cap="none" normalizeH="0" baseline="0" bmk="">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en-US" sz="800" b="0" i="0" u="sng" strike="noStrike" cap="none" normalizeH="0" baseline="30000" bmk="">
                <a:ln>
                  <a:noFill/>
                </a:ln>
                <a:solidFill>
                  <a:srgbClr val="800080"/>
                </a:solidFill>
                <a:effectLst/>
                <a:latin typeface="Arial" panose="020B0604020202020204" pitchFamily="34" charset="0"/>
                <a:ea typeface="Times New Roman" panose="02020603050405020304" pitchFamily="18" charset="0"/>
                <a:cs typeface="Times New Roman" panose="02020603050405020304" pitchFamily="18" charset="0"/>
                <a:hlinkClick r:id="rId4"/>
              </a:rPr>
              <a:t>[2]</a:t>
            </a:r>
            <a:r>
              <a:rPr kumimoji="0" lang="en-GB" altLang="en-US" sz="800" b="0" i="0" u="none" strike="noStrike" cap="none" normalizeH="0" baseline="0" bmk="">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Green transports includes all types of transport except airplane, in order to go from the country of residence to the country of destination.</a:t>
            </a:r>
            <a:endParaRPr kumimoji="0" lang="en-GB" altLang="en-US" sz="400" b="0" i="0" u="none" strike="noStrike" cap="none" normalizeH="0" baseline="0" bmk="">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IE" altLang="en-US" sz="600" b="0" i="0" u="sng" strike="noStrike" cap="none" normalizeH="0" baseline="30000" bmk="">
                <a:ln>
                  <a:noFill/>
                </a:ln>
                <a:solidFill>
                  <a:srgbClr val="000000"/>
                </a:solidFill>
                <a:effectLst/>
                <a:latin typeface="Arial" panose="020B0604020202020204" pitchFamily="34" charset="0"/>
                <a:ea typeface="Calibri" panose="020F0502020204030204" pitchFamily="34" charset="0"/>
                <a:cs typeface="Arial" panose="020B0604020202020204" pitchFamily="34" charset="0"/>
                <a:hlinkClick r:id="rId5"/>
              </a:rPr>
              <a:t>[3]</a:t>
            </a:r>
            <a:r>
              <a:rPr kumimoji="0" lang="en-IE" altLang="en-US" sz="800" b="0" i="0" u="none" strike="noStrike" cap="none" normalizeH="0" baseline="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 More information available here: </a:t>
            </a:r>
            <a:r>
              <a:rPr kumimoji="0" lang="en-IE" altLang="en-US" sz="800" b="0" i="0" u="sng" strike="noStrike" cap="none" normalizeH="0" baseline="0">
                <a:ln>
                  <a:noFill/>
                </a:ln>
                <a:solidFill>
                  <a:srgbClr val="50640A"/>
                </a:solidFill>
                <a:effectLst/>
                <a:latin typeface="Arial" panose="020B0604020202020204" pitchFamily="34" charset="0"/>
                <a:ea typeface="Calibri" panose="020F0502020204030204" pitchFamily="34" charset="0"/>
                <a:cs typeface="Arial" panose="020B0604020202020204" pitchFamily="34" charset="0"/>
                <a:hlinkClick r:id="rId6"/>
              </a:rPr>
              <a:t>www.atmosfair.de</a:t>
            </a:r>
            <a:r>
              <a:rPr kumimoji="0" lang="en-IE" altLang="en-US" sz="900" b="0" i="0" u="none" strike="noStrike" cap="none" normalizeH="0" baseline="0">
                <a:ln>
                  <a:noFill/>
                </a:ln>
                <a:solidFill>
                  <a:srgbClr val="000000"/>
                </a:solidFill>
                <a:effectLst/>
                <a:latin typeface="Calibri Light" panose="020F0302020204030204" pitchFamily="34" charset="0"/>
                <a:ea typeface="Calibri" panose="020F0502020204030204" pitchFamily="34" charset="0"/>
                <a:cs typeface="Calibri Light" panose="020F0302020204030204" pitchFamily="34" charset="0"/>
                <a:hlinkClick r:id="rId6"/>
              </a:rPr>
              <a:t> </a:t>
            </a:r>
            <a:r>
              <a:rPr kumimoji="0" lang="en-IE" altLang="en-US" sz="900" b="0" i="0" u="none" strike="noStrike" cap="none" normalizeH="0" baseline="0">
                <a:ln>
                  <a:noFill/>
                </a:ln>
                <a:solidFill>
                  <a:srgbClr val="000000"/>
                </a:solidFill>
                <a:effectLst/>
                <a:latin typeface="Calibri Light" panose="020F0302020204030204" pitchFamily="34" charset="0"/>
                <a:ea typeface="Calibri" panose="020F0502020204030204" pitchFamily="34" charset="0"/>
                <a:cs typeface="Calibri Light" panose="020F0302020204030204" pitchFamily="34" charset="0"/>
              </a:rPr>
              <a:t> </a:t>
            </a:r>
            <a:endParaRPr kumimoji="0" lang="en-IE" altLang="en-US" sz="1800" b="0" i="0" u="none" strike="noStrike" cap="none" normalizeH="0" baseline="0">
              <a:ln>
                <a:noFill/>
              </a:ln>
              <a:solidFill>
                <a:schemeClr val="tx1"/>
              </a:solidFill>
              <a:effectLst/>
              <a:latin typeface="Arial" panose="020B0604020202020204" pitchFamily="34" charset="0"/>
            </a:endParaRPr>
          </a:p>
        </p:txBody>
      </p:sp>
      <p:pic>
        <p:nvPicPr>
          <p:cNvPr id="19" name="Image 43" descr="Une image contenant invertébré&#10;&#10;Description générée automatiquement">
            <a:extLst>
              <a:ext uri="{FF2B5EF4-FFF2-40B4-BE49-F238E27FC236}">
                <a16:creationId xmlns:a16="http://schemas.microsoft.com/office/drawing/2014/main" id="{D82B2EA7-5AF5-9B88-D477-D841C1E7B36B}"/>
              </a:ext>
            </a:extLst>
          </p:cNvPr>
          <p:cNvPicPr>
            <a:picLocks noChangeAspect="1"/>
          </p:cNvPicPr>
          <p:nvPr/>
        </p:nvPicPr>
        <p:blipFill>
          <a:blip r:embed="rId7">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7665154" y="1917497"/>
            <a:ext cx="292720" cy="546410"/>
          </a:xfrm>
          <a:prstGeom prst="rect">
            <a:avLst/>
          </a:prstGeom>
        </p:spPr>
      </p:pic>
      <p:pic>
        <p:nvPicPr>
          <p:cNvPr id="22" name="Image 50" descr="Une image contenant texte&#10;&#10;Description générée automatiquement">
            <a:extLst>
              <a:ext uri="{FF2B5EF4-FFF2-40B4-BE49-F238E27FC236}">
                <a16:creationId xmlns:a16="http://schemas.microsoft.com/office/drawing/2014/main" id="{69D61EB5-F9F2-745D-15A7-244DEBED2D7C}"/>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10768" r="80419"/>
          <a:stretch/>
        </p:blipFill>
        <p:spPr>
          <a:xfrm rot="1674140">
            <a:off x="2005244" y="1946030"/>
            <a:ext cx="758882" cy="546410"/>
          </a:xfrm>
          <a:prstGeom prst="rect">
            <a:avLst/>
          </a:prstGeom>
        </p:spPr>
      </p:pic>
      <p:pic>
        <p:nvPicPr>
          <p:cNvPr id="5" name="Picture 4">
            <a:extLst>
              <a:ext uri="{FF2B5EF4-FFF2-40B4-BE49-F238E27FC236}">
                <a16:creationId xmlns:a16="http://schemas.microsoft.com/office/drawing/2014/main" id="{9EDD3D58-9EE3-CEA7-12EA-1D128E393C03}"/>
              </a:ext>
            </a:extLst>
          </p:cNvPr>
          <p:cNvPicPr>
            <a:picLocks noChangeAspect="1"/>
          </p:cNvPicPr>
          <p:nvPr/>
        </p:nvPicPr>
        <p:blipFill>
          <a:blip r:embed="rId9"/>
          <a:stretch>
            <a:fillRect/>
          </a:stretch>
        </p:blipFill>
        <p:spPr>
          <a:xfrm>
            <a:off x="2269787" y="142786"/>
            <a:ext cx="12192000" cy="731520"/>
          </a:xfrm>
          <a:prstGeom prst="rect">
            <a:avLst/>
          </a:prstGeom>
        </p:spPr>
      </p:pic>
      <p:sp>
        <p:nvSpPr>
          <p:cNvPr id="7" name="Rechteck 5">
            <a:extLst>
              <a:ext uri="{FF2B5EF4-FFF2-40B4-BE49-F238E27FC236}">
                <a16:creationId xmlns:a16="http://schemas.microsoft.com/office/drawing/2014/main" id="{8FED0E62-844E-DE93-0109-589367FD44B0}"/>
              </a:ext>
            </a:extLst>
          </p:cNvPr>
          <p:cNvSpPr/>
          <p:nvPr/>
        </p:nvSpPr>
        <p:spPr>
          <a:xfrm>
            <a:off x="2384686" y="719827"/>
            <a:ext cx="6908170" cy="458780"/>
          </a:xfrm>
          <a:prstGeom prst="rect">
            <a:avLst/>
          </a:prstGeom>
        </p:spPr>
        <p:txBody>
          <a:bodyPr wrap="square">
            <a:spAutoFit/>
          </a:bodyPr>
          <a:lstStyle/>
          <a:p>
            <a:pPr algn="just">
              <a:lnSpc>
                <a:spcPct val="107000"/>
              </a:lnSpc>
              <a:spcAft>
                <a:spcPts val="800"/>
              </a:spcAft>
            </a:pPr>
            <a:r>
              <a:rPr lang="en-GB" sz="2400" dirty="0">
                <a:solidFill>
                  <a:srgbClr val="037E99"/>
                </a:solidFill>
                <a:latin typeface="Arial" panose="020B0604020202020204" pitchFamily="34" charset="0"/>
                <a:ea typeface="Times New Roman" panose="02020603050405020304" pitchFamily="18" charset="0"/>
                <a:cs typeface="Arial" panose="020B0604020202020204" pitchFamily="34" charset="0"/>
              </a:rPr>
              <a:t>The Residency Grant</a:t>
            </a:r>
          </a:p>
        </p:txBody>
      </p:sp>
      <p:sp>
        <p:nvSpPr>
          <p:cNvPr id="26" name="Rectangle 25">
            <a:extLst>
              <a:ext uri="{FF2B5EF4-FFF2-40B4-BE49-F238E27FC236}">
                <a16:creationId xmlns:a16="http://schemas.microsoft.com/office/drawing/2014/main" id="{738FE48C-3805-7911-1B9D-5B48097E0A8A}"/>
              </a:ext>
            </a:extLst>
          </p:cNvPr>
          <p:cNvSpPr/>
          <p:nvPr/>
        </p:nvSpPr>
        <p:spPr>
          <a:xfrm>
            <a:off x="2933985" y="2161390"/>
            <a:ext cx="1820866" cy="298136"/>
          </a:xfrm>
          <a:prstGeom prst="rect">
            <a:avLst/>
          </a:prstGeom>
          <a:solidFill>
            <a:schemeClr val="bg1"/>
          </a:solidFill>
          <a:ln>
            <a:solidFill>
              <a:srgbClr val="E797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b="1" i="1" dirty="0">
                <a:solidFill>
                  <a:srgbClr val="002060"/>
                </a:solidFill>
                <a:latin typeface="Arial" panose="020B0604020202020204" pitchFamily="34" charset="0"/>
                <a:ea typeface="Roboto Lt" pitchFamily="2" charset="0"/>
                <a:cs typeface="Arial" panose="020B0604020202020204" pitchFamily="34" charset="0"/>
              </a:rPr>
              <a:t>A. Hosting </a:t>
            </a:r>
            <a:r>
              <a:rPr lang="de-DE" sz="1600" b="1" i="1" dirty="0" err="1">
                <a:solidFill>
                  <a:srgbClr val="002060"/>
                </a:solidFill>
                <a:latin typeface="Arial" panose="020B0604020202020204" pitchFamily="34" charset="0"/>
                <a:ea typeface="Roboto Lt" pitchFamily="2" charset="0"/>
                <a:cs typeface="Arial" panose="020B0604020202020204" pitchFamily="34" charset="0"/>
              </a:rPr>
              <a:t>costs</a:t>
            </a:r>
            <a:endParaRPr lang="en-150" sz="1600" b="1" i="1" dirty="0">
              <a:solidFill>
                <a:srgbClr val="002060"/>
              </a:solidFill>
              <a:latin typeface="Arial" panose="020B0604020202020204" pitchFamily="34" charset="0"/>
              <a:ea typeface="Roboto Lt" pitchFamily="2" charset="0"/>
              <a:cs typeface="Arial" panose="020B0604020202020204" pitchFamily="34" charset="0"/>
            </a:endParaRPr>
          </a:p>
        </p:txBody>
      </p:sp>
      <p:sp>
        <p:nvSpPr>
          <p:cNvPr id="27" name="Rectangle 26">
            <a:extLst>
              <a:ext uri="{FF2B5EF4-FFF2-40B4-BE49-F238E27FC236}">
                <a16:creationId xmlns:a16="http://schemas.microsoft.com/office/drawing/2014/main" id="{0C29FC34-AC19-81F1-A352-45ED3A6A77AA}"/>
              </a:ext>
            </a:extLst>
          </p:cNvPr>
          <p:cNvSpPr/>
          <p:nvPr/>
        </p:nvSpPr>
        <p:spPr>
          <a:xfrm>
            <a:off x="4840971" y="2166565"/>
            <a:ext cx="2824183" cy="298134"/>
          </a:xfrm>
          <a:prstGeom prst="rect">
            <a:avLst/>
          </a:prstGeom>
          <a:solidFill>
            <a:srgbClr val="B0A8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150" sz="1100">
              <a:solidFill>
                <a:srgbClr val="B0A8E2"/>
              </a:solidFill>
              <a:latin typeface="Arial" panose="020B0604020202020204" pitchFamily="34" charset="0"/>
              <a:cs typeface="Arial" panose="020B0604020202020204" pitchFamily="34" charset="0"/>
            </a:endParaRPr>
          </a:p>
        </p:txBody>
      </p:sp>
      <p:sp>
        <p:nvSpPr>
          <p:cNvPr id="28" name="Rectangle 27">
            <a:extLst>
              <a:ext uri="{FF2B5EF4-FFF2-40B4-BE49-F238E27FC236}">
                <a16:creationId xmlns:a16="http://schemas.microsoft.com/office/drawing/2014/main" id="{12F5A62A-347A-FCBB-A027-74887781B1BE}"/>
              </a:ext>
            </a:extLst>
          </p:cNvPr>
          <p:cNvSpPr/>
          <p:nvPr/>
        </p:nvSpPr>
        <p:spPr>
          <a:xfrm>
            <a:off x="4840972" y="2165439"/>
            <a:ext cx="2824184" cy="3151627"/>
          </a:xfrm>
          <a:prstGeom prst="rect">
            <a:avLst/>
          </a:prstGeom>
          <a:noFill/>
          <a:ln>
            <a:solidFill>
              <a:srgbClr val="E797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400" dirty="0">
                <a:solidFill>
                  <a:srgbClr val="002060"/>
                </a:solidFill>
                <a:latin typeface="Arial" panose="020B0604020202020204" pitchFamily="34" charset="0"/>
                <a:ea typeface="Roboto Lt" pitchFamily="2" charset="0"/>
                <a:cs typeface="Arial" panose="020B0604020202020204" pitchFamily="34" charset="0"/>
              </a:rPr>
              <a:t/>
            </a:r>
            <a:br>
              <a:rPr lang="de-DE" sz="1400" dirty="0">
                <a:solidFill>
                  <a:srgbClr val="002060"/>
                </a:solidFill>
                <a:latin typeface="Arial" panose="020B0604020202020204" pitchFamily="34" charset="0"/>
                <a:ea typeface="Roboto Lt" pitchFamily="2" charset="0"/>
                <a:cs typeface="Arial" panose="020B0604020202020204" pitchFamily="34" charset="0"/>
              </a:rPr>
            </a:br>
            <a:r>
              <a:rPr lang="de-DE" sz="1600" dirty="0">
                <a:solidFill>
                  <a:srgbClr val="002060"/>
                </a:solidFill>
                <a:latin typeface="Arial" panose="020B0604020202020204" pitchFamily="34" charset="0"/>
                <a:ea typeface="Roboto Lt" pitchFamily="2" charset="0"/>
                <a:cs typeface="Arial" panose="020B0604020202020204" pitchFamily="34" charset="0"/>
              </a:rPr>
              <a:t>Fixed </a:t>
            </a:r>
            <a:r>
              <a:rPr lang="de-DE" sz="1600" dirty="0" err="1">
                <a:solidFill>
                  <a:srgbClr val="002060"/>
                </a:solidFill>
                <a:latin typeface="Arial" panose="020B0604020202020204" pitchFamily="34" charset="0"/>
                <a:ea typeface="Roboto Lt" pitchFamily="2" charset="0"/>
                <a:cs typeface="Arial" panose="020B0604020202020204" pitchFamily="34" charset="0"/>
              </a:rPr>
              <a:t>amount</a:t>
            </a:r>
            <a:r>
              <a:rPr lang="de-DE" sz="1600" dirty="0">
                <a:solidFill>
                  <a:srgbClr val="002060"/>
                </a:solidFill>
                <a:latin typeface="Arial" panose="020B0604020202020204" pitchFamily="34" charset="0"/>
                <a:ea typeface="Roboto Lt" pitchFamily="2" charset="0"/>
                <a:cs typeface="Arial" panose="020B0604020202020204" pitchFamily="34" charset="0"/>
              </a:rPr>
              <a:t> </a:t>
            </a:r>
            <a:r>
              <a:rPr lang="de-DE" sz="1600" dirty="0" err="1">
                <a:solidFill>
                  <a:srgbClr val="002060"/>
                </a:solidFill>
                <a:latin typeface="Arial" panose="020B0604020202020204" pitchFamily="34" charset="0"/>
                <a:ea typeface="Roboto Lt" pitchFamily="2" charset="0"/>
                <a:cs typeface="Arial" panose="020B0604020202020204" pitchFamily="34" charset="0"/>
              </a:rPr>
              <a:t>to</a:t>
            </a:r>
            <a:r>
              <a:rPr lang="de-DE" sz="1600" dirty="0">
                <a:solidFill>
                  <a:srgbClr val="002060"/>
                </a:solidFill>
                <a:latin typeface="Arial" panose="020B0604020202020204" pitchFamily="34" charset="0"/>
                <a:ea typeface="Roboto Lt" pitchFamily="2" charset="0"/>
                <a:cs typeface="Arial" panose="020B0604020202020204" pitchFamily="34" charset="0"/>
              </a:rPr>
              <a:t> </a:t>
            </a:r>
            <a:r>
              <a:rPr lang="de-DE" sz="1600" dirty="0" err="1">
                <a:solidFill>
                  <a:srgbClr val="002060"/>
                </a:solidFill>
                <a:latin typeface="Arial" panose="020B0604020202020204" pitchFamily="34" charset="0"/>
                <a:ea typeface="Roboto Lt" pitchFamily="2" charset="0"/>
                <a:cs typeface="Arial" panose="020B0604020202020204" pitchFamily="34" charset="0"/>
              </a:rPr>
              <a:t>contribute</a:t>
            </a:r>
            <a:r>
              <a:rPr lang="de-DE" sz="1600" dirty="0">
                <a:solidFill>
                  <a:srgbClr val="002060"/>
                </a:solidFill>
                <a:latin typeface="Arial" panose="020B0604020202020204" pitchFamily="34" charset="0"/>
                <a:ea typeface="Roboto Lt" pitchFamily="2" charset="0"/>
                <a:cs typeface="Arial" panose="020B0604020202020204" pitchFamily="34" charset="0"/>
              </a:rPr>
              <a:t> </a:t>
            </a:r>
            <a:r>
              <a:rPr lang="de-DE" sz="1600" dirty="0" err="1">
                <a:solidFill>
                  <a:srgbClr val="002060"/>
                </a:solidFill>
                <a:latin typeface="Arial" panose="020B0604020202020204" pitchFamily="34" charset="0"/>
                <a:ea typeface="Roboto Lt" pitchFamily="2" charset="0"/>
                <a:cs typeface="Arial" panose="020B0604020202020204" pitchFamily="34" charset="0"/>
              </a:rPr>
              <a:t>to</a:t>
            </a:r>
            <a:r>
              <a:rPr lang="de-DE" sz="1600" dirty="0">
                <a:solidFill>
                  <a:srgbClr val="002060"/>
                </a:solidFill>
                <a:latin typeface="Arial" panose="020B0604020202020204" pitchFamily="34" charset="0"/>
                <a:ea typeface="Roboto Lt" pitchFamily="2" charset="0"/>
                <a:cs typeface="Arial" panose="020B0604020202020204" pitchFamily="34" charset="0"/>
              </a:rPr>
              <a:t> </a:t>
            </a:r>
            <a:r>
              <a:rPr lang="de-DE" sz="1600" dirty="0" err="1">
                <a:solidFill>
                  <a:srgbClr val="002060"/>
                </a:solidFill>
                <a:latin typeface="Arial" panose="020B0604020202020204" pitchFamily="34" charset="0"/>
                <a:ea typeface="Roboto Lt" pitchFamily="2" charset="0"/>
                <a:cs typeface="Arial" panose="020B0604020202020204" pitchFamily="34" charset="0"/>
              </a:rPr>
              <a:t>expenses</a:t>
            </a:r>
            <a:r>
              <a:rPr lang="de-DE" sz="1600" dirty="0">
                <a:solidFill>
                  <a:srgbClr val="002060"/>
                </a:solidFill>
                <a:latin typeface="Arial" panose="020B0604020202020204" pitchFamily="34" charset="0"/>
                <a:ea typeface="Roboto Lt" pitchFamily="2" charset="0"/>
                <a:cs typeface="Arial" panose="020B0604020202020204" pitchFamily="34" charset="0"/>
              </a:rPr>
              <a:t> </a:t>
            </a:r>
            <a:r>
              <a:rPr lang="de-DE" sz="1600" dirty="0" err="1">
                <a:solidFill>
                  <a:srgbClr val="002060"/>
                </a:solidFill>
                <a:latin typeface="Arial" panose="020B0604020202020204" pitchFamily="34" charset="0"/>
                <a:ea typeface="Roboto Lt" pitchFamily="2" charset="0"/>
                <a:cs typeface="Arial" panose="020B0604020202020204" pitchFamily="34" charset="0"/>
              </a:rPr>
              <a:t>related</a:t>
            </a:r>
            <a:r>
              <a:rPr lang="de-DE" sz="1600" dirty="0">
                <a:solidFill>
                  <a:srgbClr val="002060"/>
                </a:solidFill>
                <a:latin typeface="Arial" panose="020B0604020202020204" pitchFamily="34" charset="0"/>
                <a:ea typeface="Roboto Lt" pitchFamily="2" charset="0"/>
                <a:cs typeface="Arial" panose="020B0604020202020204" pitchFamily="34" charset="0"/>
              </a:rPr>
              <a:t> </a:t>
            </a:r>
            <a:r>
              <a:rPr lang="de-DE" sz="1600" dirty="0" err="1">
                <a:solidFill>
                  <a:srgbClr val="002060"/>
                </a:solidFill>
                <a:latin typeface="Arial" panose="020B0604020202020204" pitchFamily="34" charset="0"/>
                <a:ea typeface="Roboto Lt" pitchFamily="2" charset="0"/>
                <a:cs typeface="Arial" panose="020B0604020202020204" pitchFamily="34" charset="0"/>
              </a:rPr>
              <a:t>to</a:t>
            </a:r>
            <a:r>
              <a:rPr lang="de-DE" sz="1600" dirty="0">
                <a:solidFill>
                  <a:srgbClr val="002060"/>
                </a:solidFill>
                <a:latin typeface="Arial" panose="020B0604020202020204" pitchFamily="34" charset="0"/>
                <a:ea typeface="Roboto Lt" pitchFamily="2" charset="0"/>
                <a:cs typeface="Arial" panose="020B0604020202020204" pitchFamily="34" charset="0"/>
              </a:rPr>
              <a:t> </a:t>
            </a:r>
            <a:r>
              <a:rPr lang="de-DE" sz="1600" dirty="0" err="1">
                <a:solidFill>
                  <a:srgbClr val="002060"/>
                </a:solidFill>
                <a:latin typeface="Arial" panose="020B0604020202020204" pitchFamily="34" charset="0"/>
                <a:ea typeface="Roboto Lt" pitchFamily="2" charset="0"/>
                <a:cs typeface="Arial" panose="020B0604020202020204" pitchFamily="34" charset="0"/>
              </a:rPr>
              <a:t>the</a:t>
            </a:r>
            <a:r>
              <a:rPr lang="de-DE" sz="1600" dirty="0">
                <a:solidFill>
                  <a:srgbClr val="002060"/>
                </a:solidFill>
                <a:latin typeface="Arial" panose="020B0604020202020204" pitchFamily="34" charset="0"/>
                <a:ea typeface="Roboto Lt" pitchFamily="2" charset="0"/>
                <a:cs typeface="Arial" panose="020B0604020202020204" pitchFamily="34" charset="0"/>
              </a:rPr>
              <a:t> </a:t>
            </a:r>
            <a:r>
              <a:rPr lang="de-DE" sz="1600" dirty="0" err="1">
                <a:solidFill>
                  <a:srgbClr val="002060"/>
                </a:solidFill>
                <a:latin typeface="Arial" panose="020B0604020202020204" pitchFamily="34" charset="0"/>
                <a:ea typeface="Roboto Lt" pitchFamily="2" charset="0"/>
                <a:cs typeface="Arial" panose="020B0604020202020204" pitchFamily="34" charset="0"/>
              </a:rPr>
              <a:t>implementation</a:t>
            </a:r>
            <a:r>
              <a:rPr lang="de-DE" sz="1600" dirty="0">
                <a:solidFill>
                  <a:srgbClr val="002060"/>
                </a:solidFill>
                <a:latin typeface="Arial" panose="020B0604020202020204" pitchFamily="34" charset="0"/>
                <a:ea typeface="Roboto Lt" pitchFamily="2" charset="0"/>
                <a:cs typeface="Arial" panose="020B0604020202020204" pitchFamily="34" charset="0"/>
              </a:rPr>
              <a:t> </a:t>
            </a:r>
            <a:r>
              <a:rPr lang="de-DE" sz="1600" dirty="0" err="1">
                <a:solidFill>
                  <a:srgbClr val="002060"/>
                </a:solidFill>
                <a:latin typeface="Arial" panose="020B0604020202020204" pitchFamily="34" charset="0"/>
                <a:ea typeface="Roboto Lt" pitchFamily="2" charset="0"/>
                <a:cs typeface="Arial" panose="020B0604020202020204" pitchFamily="34" charset="0"/>
              </a:rPr>
              <a:t>of</a:t>
            </a:r>
            <a:r>
              <a:rPr lang="de-DE" sz="1600" dirty="0">
                <a:solidFill>
                  <a:srgbClr val="002060"/>
                </a:solidFill>
                <a:latin typeface="Arial" panose="020B0604020202020204" pitchFamily="34" charset="0"/>
                <a:ea typeface="Roboto Lt" pitchFamily="2" charset="0"/>
                <a:cs typeface="Arial" panose="020B0604020202020204" pitchFamily="34" charset="0"/>
              </a:rPr>
              <a:t> </a:t>
            </a:r>
            <a:r>
              <a:rPr lang="de-DE" sz="1600" dirty="0" err="1">
                <a:solidFill>
                  <a:srgbClr val="002060"/>
                </a:solidFill>
                <a:latin typeface="Arial" panose="020B0604020202020204" pitchFamily="34" charset="0"/>
                <a:ea typeface="Roboto Lt" pitchFamily="2" charset="0"/>
                <a:cs typeface="Arial" panose="020B0604020202020204" pitchFamily="34" charset="0"/>
              </a:rPr>
              <a:t>the</a:t>
            </a:r>
            <a:r>
              <a:rPr lang="de-DE" sz="1600" dirty="0">
                <a:solidFill>
                  <a:srgbClr val="002060"/>
                </a:solidFill>
                <a:latin typeface="Arial" panose="020B0604020202020204" pitchFamily="34" charset="0"/>
                <a:ea typeface="Roboto Lt" pitchFamily="2" charset="0"/>
                <a:cs typeface="Arial" panose="020B0604020202020204" pitchFamily="34" charset="0"/>
              </a:rPr>
              <a:t> </a:t>
            </a:r>
            <a:r>
              <a:rPr lang="de-DE" sz="1600" dirty="0" err="1">
                <a:solidFill>
                  <a:srgbClr val="002060"/>
                </a:solidFill>
                <a:latin typeface="Arial" panose="020B0604020202020204" pitchFamily="34" charset="0"/>
                <a:ea typeface="Roboto Lt" pitchFamily="2" charset="0"/>
                <a:cs typeface="Arial" panose="020B0604020202020204" pitchFamily="34" charset="0"/>
              </a:rPr>
              <a:t>residency</a:t>
            </a:r>
            <a:r>
              <a:rPr lang="de-DE" sz="1600" dirty="0">
                <a:solidFill>
                  <a:srgbClr val="002060"/>
                </a:solidFill>
                <a:latin typeface="Arial" panose="020B0604020202020204" pitchFamily="34" charset="0"/>
                <a:ea typeface="Roboto Lt" pitchFamily="2" charset="0"/>
                <a:cs typeface="Arial" panose="020B0604020202020204" pitchFamily="34" charset="0"/>
              </a:rPr>
              <a:t> </a:t>
            </a:r>
            <a:r>
              <a:rPr lang="de-DE" sz="1600" dirty="0" err="1">
                <a:solidFill>
                  <a:srgbClr val="002060"/>
                </a:solidFill>
                <a:latin typeface="Arial" panose="020B0604020202020204" pitchFamily="34" charset="0"/>
                <a:ea typeface="Roboto Lt" pitchFamily="2" charset="0"/>
                <a:cs typeface="Arial" panose="020B0604020202020204" pitchFamily="34" charset="0"/>
              </a:rPr>
              <a:t>project</a:t>
            </a:r>
            <a:r>
              <a:rPr lang="de-DE" sz="1600" dirty="0">
                <a:solidFill>
                  <a:srgbClr val="002060"/>
                </a:solidFill>
                <a:latin typeface="Arial" panose="020B0604020202020204" pitchFamily="34" charset="0"/>
                <a:ea typeface="Roboto Lt" pitchFamily="2" charset="0"/>
                <a:cs typeface="Arial" panose="020B0604020202020204" pitchFamily="34" charset="0"/>
              </a:rPr>
              <a:t>. </a:t>
            </a:r>
          </a:p>
          <a:p>
            <a:endParaRPr lang="de-DE" sz="1600" dirty="0">
              <a:solidFill>
                <a:srgbClr val="002060"/>
              </a:solidFill>
              <a:latin typeface="Arial" panose="020B0604020202020204" pitchFamily="34" charset="0"/>
              <a:ea typeface="Roboto Lt" pitchFamily="2" charset="0"/>
              <a:cs typeface="Arial" panose="020B0604020202020204" pitchFamily="34" charset="0"/>
            </a:endParaRPr>
          </a:p>
          <a:p>
            <a:r>
              <a:rPr lang="de-DE" sz="1600" dirty="0">
                <a:solidFill>
                  <a:srgbClr val="002060"/>
                </a:solidFill>
                <a:latin typeface="Arial" panose="020B0604020202020204" pitchFamily="34" charset="0"/>
                <a:ea typeface="Roboto Lt" pitchFamily="2" charset="0"/>
                <a:cs typeface="Arial" panose="020B0604020202020204" pitchFamily="34" charset="0"/>
              </a:rPr>
              <a:t>Includes: </a:t>
            </a:r>
            <a:r>
              <a:rPr lang="de-DE" sz="1600" b="1" dirty="0" err="1">
                <a:solidFill>
                  <a:srgbClr val="002060"/>
                </a:solidFill>
                <a:latin typeface="Arial" panose="020B0604020202020204" pitchFamily="34" charset="0"/>
                <a:ea typeface="Roboto Lt" pitchFamily="2" charset="0"/>
                <a:cs typeface="Arial" panose="020B0604020202020204" pitchFamily="34" charset="0"/>
              </a:rPr>
              <a:t>accommodation</a:t>
            </a:r>
            <a:r>
              <a:rPr lang="de-DE" sz="1600" dirty="0">
                <a:solidFill>
                  <a:srgbClr val="002060"/>
                </a:solidFill>
                <a:latin typeface="Arial" panose="020B0604020202020204" pitchFamily="34" charset="0"/>
                <a:ea typeface="Roboto Lt" pitchFamily="2" charset="0"/>
                <a:cs typeface="Arial" panose="020B0604020202020204" pitchFamily="34" charset="0"/>
              </a:rPr>
              <a:t> </a:t>
            </a:r>
            <a:r>
              <a:rPr lang="de-DE" sz="1600" dirty="0" err="1">
                <a:solidFill>
                  <a:srgbClr val="002060"/>
                </a:solidFill>
                <a:latin typeface="Arial" panose="020B0604020202020204" pitchFamily="34" charset="0"/>
                <a:ea typeface="Roboto Lt" pitchFamily="2" charset="0"/>
                <a:cs typeface="Arial" panose="020B0604020202020204" pitchFamily="34" charset="0"/>
              </a:rPr>
              <a:t>for</a:t>
            </a:r>
            <a:r>
              <a:rPr lang="de-DE" sz="1600" dirty="0">
                <a:solidFill>
                  <a:srgbClr val="002060"/>
                </a:solidFill>
                <a:latin typeface="Arial" panose="020B0604020202020204" pitchFamily="34" charset="0"/>
                <a:ea typeface="Roboto Lt" pitchFamily="2" charset="0"/>
                <a:cs typeface="Arial" panose="020B0604020202020204" pitchFamily="34" charset="0"/>
              </a:rPr>
              <a:t> </a:t>
            </a:r>
            <a:r>
              <a:rPr lang="de-DE" sz="1600" dirty="0" err="1">
                <a:solidFill>
                  <a:srgbClr val="002060"/>
                </a:solidFill>
                <a:latin typeface="Arial" panose="020B0604020202020204" pitchFamily="34" charset="0"/>
                <a:ea typeface="Roboto Lt" pitchFamily="2" charset="0"/>
                <a:cs typeface="Arial" panose="020B0604020202020204" pitchFamily="34" charset="0"/>
              </a:rPr>
              <a:t>the</a:t>
            </a:r>
            <a:r>
              <a:rPr lang="de-DE" sz="1600" dirty="0">
                <a:solidFill>
                  <a:srgbClr val="002060"/>
                </a:solidFill>
                <a:latin typeface="Arial" panose="020B0604020202020204" pitchFamily="34" charset="0"/>
                <a:ea typeface="Roboto Lt" pitchFamily="2" charset="0"/>
                <a:cs typeface="Arial" panose="020B0604020202020204" pitchFamily="34" charset="0"/>
              </a:rPr>
              <a:t> A&amp;CPs, </a:t>
            </a:r>
            <a:r>
              <a:rPr lang="de-DE" sz="1600" dirty="0" err="1">
                <a:solidFill>
                  <a:srgbClr val="002060"/>
                </a:solidFill>
                <a:latin typeface="Arial" panose="020B0604020202020204" pitchFamily="34" charset="0"/>
                <a:ea typeface="Roboto Lt" pitchFamily="2" charset="0"/>
                <a:cs typeface="Arial" panose="020B0604020202020204" pitchFamily="34" charset="0"/>
              </a:rPr>
              <a:t>mentor</a:t>
            </a:r>
            <a:r>
              <a:rPr lang="de-DE" sz="1600" dirty="0">
                <a:solidFill>
                  <a:srgbClr val="002060"/>
                </a:solidFill>
                <a:latin typeface="Arial" panose="020B0604020202020204" pitchFamily="34" charset="0"/>
                <a:ea typeface="Roboto Lt" pitchFamily="2" charset="0"/>
                <a:cs typeface="Arial" panose="020B0604020202020204" pitchFamily="34" charset="0"/>
              </a:rPr>
              <a:t> </a:t>
            </a:r>
            <a:r>
              <a:rPr lang="de-DE" sz="1600" dirty="0" err="1">
                <a:solidFill>
                  <a:srgbClr val="002060"/>
                </a:solidFill>
                <a:latin typeface="Arial" panose="020B0604020202020204" pitchFamily="34" charset="0"/>
                <a:ea typeface="Roboto Lt" pitchFamily="2" charset="0"/>
                <a:cs typeface="Arial" panose="020B0604020202020204" pitchFamily="34" charset="0"/>
              </a:rPr>
              <a:t>fees</a:t>
            </a:r>
            <a:r>
              <a:rPr lang="de-DE" sz="1600" dirty="0">
                <a:solidFill>
                  <a:srgbClr val="002060"/>
                </a:solidFill>
                <a:latin typeface="Arial" panose="020B0604020202020204" pitchFamily="34" charset="0"/>
                <a:ea typeface="Roboto Lt" pitchFamily="2" charset="0"/>
                <a:cs typeface="Arial" panose="020B0604020202020204" pitchFamily="34" charset="0"/>
              </a:rPr>
              <a:t>, </a:t>
            </a:r>
            <a:r>
              <a:rPr lang="de-DE" sz="1600" dirty="0" err="1">
                <a:solidFill>
                  <a:srgbClr val="002060"/>
                </a:solidFill>
                <a:latin typeface="Arial" panose="020B0604020202020204" pitchFamily="34" charset="0"/>
                <a:ea typeface="Roboto Lt" pitchFamily="2" charset="0"/>
                <a:cs typeface="Arial" panose="020B0604020202020204" pitchFamily="34" charset="0"/>
              </a:rPr>
              <a:t>renting</a:t>
            </a:r>
            <a:r>
              <a:rPr lang="de-DE" sz="1600" dirty="0">
                <a:solidFill>
                  <a:srgbClr val="002060"/>
                </a:solidFill>
                <a:latin typeface="Arial" panose="020B0604020202020204" pitchFamily="34" charset="0"/>
                <a:ea typeface="Roboto Lt" pitchFamily="2" charset="0"/>
                <a:cs typeface="Arial" panose="020B0604020202020204" pitchFamily="34" charset="0"/>
              </a:rPr>
              <a:t> </a:t>
            </a:r>
            <a:r>
              <a:rPr lang="de-DE" sz="1600" dirty="0" err="1">
                <a:solidFill>
                  <a:srgbClr val="002060"/>
                </a:solidFill>
                <a:latin typeface="Arial" panose="020B0604020202020204" pitchFamily="34" charset="0"/>
                <a:ea typeface="Roboto Lt" pitchFamily="2" charset="0"/>
                <a:cs typeface="Arial" panose="020B0604020202020204" pitchFamily="34" charset="0"/>
              </a:rPr>
              <a:t>equipment</a:t>
            </a:r>
            <a:r>
              <a:rPr lang="de-DE" sz="1600" dirty="0">
                <a:solidFill>
                  <a:srgbClr val="002060"/>
                </a:solidFill>
                <a:latin typeface="Arial" panose="020B0604020202020204" pitchFamily="34" charset="0"/>
                <a:ea typeface="Roboto Lt" pitchFamily="2" charset="0"/>
                <a:cs typeface="Arial" panose="020B0604020202020204" pitchFamily="34" charset="0"/>
              </a:rPr>
              <a:t>, etc.</a:t>
            </a:r>
          </a:p>
          <a:p>
            <a:endParaRPr lang="de-DE" sz="1600" dirty="0">
              <a:solidFill>
                <a:srgbClr val="002060"/>
              </a:solidFill>
              <a:latin typeface="Arial" panose="020B0604020202020204" pitchFamily="34" charset="0"/>
              <a:ea typeface="Roboto Lt" pitchFamily="2" charset="0"/>
              <a:cs typeface="Arial" panose="020B0604020202020204" pitchFamily="34" charset="0"/>
            </a:endParaRPr>
          </a:p>
          <a:p>
            <a:r>
              <a:rPr lang="de-DE" sz="1600" dirty="0">
                <a:solidFill>
                  <a:srgbClr val="002060"/>
                </a:solidFill>
                <a:latin typeface="Arial" panose="020B0604020202020204" pitchFamily="34" charset="0"/>
                <a:ea typeface="Roboto" pitchFamily="2" charset="0"/>
                <a:cs typeface="Arial" panose="020B0604020202020204" pitchFamily="34" charset="0"/>
              </a:rPr>
              <a:t>Per A&amp;CP/per </a:t>
            </a:r>
            <a:r>
              <a:rPr lang="de-DE" sz="1600" dirty="0" err="1">
                <a:solidFill>
                  <a:srgbClr val="002060"/>
                </a:solidFill>
                <a:latin typeface="Arial" panose="020B0604020202020204" pitchFamily="34" charset="0"/>
                <a:ea typeface="Roboto" pitchFamily="2" charset="0"/>
                <a:cs typeface="Arial" panose="020B0604020202020204" pitchFamily="34" charset="0"/>
              </a:rPr>
              <a:t>day</a:t>
            </a:r>
            <a:r>
              <a:rPr lang="de-DE" sz="1600" dirty="0">
                <a:solidFill>
                  <a:srgbClr val="002060"/>
                </a:solidFill>
                <a:latin typeface="Arial" panose="020B0604020202020204" pitchFamily="34" charset="0"/>
                <a:ea typeface="Roboto" pitchFamily="2" charset="0"/>
                <a:cs typeface="Arial" panose="020B0604020202020204" pitchFamily="34" charset="0"/>
              </a:rPr>
              <a:t>: </a:t>
            </a:r>
            <a:r>
              <a:rPr lang="de-DE" sz="1600" b="1" dirty="0">
                <a:solidFill>
                  <a:srgbClr val="002060"/>
                </a:solidFill>
                <a:latin typeface="Arial" panose="020B0604020202020204" pitchFamily="34" charset="0"/>
                <a:ea typeface="Roboto" pitchFamily="2" charset="0"/>
                <a:cs typeface="Arial" panose="020B0604020202020204" pitchFamily="34" charset="0"/>
              </a:rPr>
              <a:t>€35</a:t>
            </a:r>
            <a:endParaRPr lang="en-150" sz="1600" b="1" dirty="0">
              <a:solidFill>
                <a:srgbClr val="002060"/>
              </a:solidFill>
              <a:latin typeface="Arial" panose="020B0604020202020204" pitchFamily="34" charset="0"/>
              <a:ea typeface="Roboto" pitchFamily="2" charset="0"/>
              <a:cs typeface="Arial" panose="020B0604020202020204" pitchFamily="34" charset="0"/>
            </a:endParaRPr>
          </a:p>
        </p:txBody>
      </p:sp>
      <p:sp>
        <p:nvSpPr>
          <p:cNvPr id="29" name="TextBox 28">
            <a:extLst>
              <a:ext uri="{FF2B5EF4-FFF2-40B4-BE49-F238E27FC236}">
                <a16:creationId xmlns:a16="http://schemas.microsoft.com/office/drawing/2014/main" id="{05EF04D2-E686-41FC-B450-C307D3AD0546}"/>
              </a:ext>
            </a:extLst>
          </p:cNvPr>
          <p:cNvSpPr txBox="1"/>
          <p:nvPr/>
        </p:nvSpPr>
        <p:spPr>
          <a:xfrm>
            <a:off x="2432731" y="1107761"/>
            <a:ext cx="3765297" cy="338554"/>
          </a:xfrm>
          <a:prstGeom prst="rect">
            <a:avLst/>
          </a:prstGeom>
          <a:noFill/>
        </p:spPr>
        <p:txBody>
          <a:bodyPr wrap="square">
            <a:spAutoFit/>
          </a:bodyPr>
          <a:lstStyle/>
          <a:p>
            <a:r>
              <a:rPr lang="en-GB" sz="1600" i="1" dirty="0">
                <a:solidFill>
                  <a:srgbClr val="01135F"/>
                </a:solidFill>
                <a:latin typeface="Arial" panose="020B0604020202020204" pitchFamily="34" charset="0"/>
                <a:ea typeface="Roboto" pitchFamily="2" charset="0"/>
                <a:cs typeface="Arial" panose="020B0604020202020204" pitchFamily="34" charset="0"/>
              </a:rPr>
              <a:t>Allocated to </a:t>
            </a:r>
            <a:r>
              <a:rPr lang="en-GB" sz="1600" b="1" i="1" dirty="0">
                <a:solidFill>
                  <a:srgbClr val="01135F"/>
                </a:solidFill>
                <a:latin typeface="Arial" panose="020B0604020202020204" pitchFamily="34" charset="0"/>
                <a:ea typeface="Roboto" pitchFamily="2" charset="0"/>
                <a:cs typeface="Arial" panose="020B0604020202020204" pitchFamily="34" charset="0"/>
              </a:rPr>
              <a:t>the host</a:t>
            </a:r>
            <a:endParaRPr lang="en-GB" sz="1600" b="1" i="1" dirty="0">
              <a:solidFill>
                <a:srgbClr val="01135F"/>
              </a:solidFill>
            </a:endParaRPr>
          </a:p>
        </p:txBody>
      </p:sp>
    </p:spTree>
    <p:extLst>
      <p:ext uri="{BB962C8B-B14F-4D97-AF65-F5344CB8AC3E}">
        <p14:creationId xmlns:p14="http://schemas.microsoft.com/office/powerpoint/2010/main" val="12333037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0063CED-989F-6A78-7675-A1C5D0A4C6A0}"/>
              </a:ext>
            </a:extLst>
          </p:cNvPr>
          <p:cNvSpPr/>
          <p:nvPr/>
        </p:nvSpPr>
        <p:spPr>
          <a:xfrm>
            <a:off x="6096000" y="1832095"/>
            <a:ext cx="2886829" cy="241043"/>
          </a:xfrm>
          <a:prstGeom prst="rect">
            <a:avLst/>
          </a:prstGeom>
          <a:solidFill>
            <a:srgbClr val="B0A8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a-ET" sz="1100">
              <a:solidFill>
                <a:srgbClr val="B0A8E2"/>
              </a:solidFill>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E62C9635-51BD-868C-E440-48D4A052BA41}"/>
              </a:ext>
            </a:extLst>
          </p:cNvPr>
          <p:cNvSpPr/>
          <p:nvPr/>
        </p:nvSpPr>
        <p:spPr>
          <a:xfrm>
            <a:off x="8119406" y="4013074"/>
            <a:ext cx="1833749" cy="397861"/>
          </a:xfrm>
          <a:prstGeom prst="rect">
            <a:avLst/>
          </a:prstGeom>
          <a:solidFill>
            <a:srgbClr val="E1DE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a-ET" sz="1400" u="sng" dirty="0">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ECFB4A56-A61B-178F-6CD6-FFC558E365E8}"/>
              </a:ext>
            </a:extLst>
          </p:cNvPr>
          <p:cNvSpPr/>
          <p:nvPr/>
        </p:nvSpPr>
        <p:spPr>
          <a:xfrm>
            <a:off x="6198028" y="4011090"/>
            <a:ext cx="1833749" cy="397861"/>
          </a:xfrm>
          <a:prstGeom prst="rect">
            <a:avLst/>
          </a:prstGeom>
          <a:solidFill>
            <a:srgbClr val="E1DE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a-ET" sz="1400" u="sng" dirty="0">
              <a:latin typeface="Arial" panose="020B0604020202020204" pitchFamily="34" charset="0"/>
              <a:cs typeface="Arial" panose="020B0604020202020204" pitchFamily="34" charset="0"/>
            </a:endParaRPr>
          </a:p>
        </p:txBody>
      </p:sp>
      <p:sp>
        <p:nvSpPr>
          <p:cNvPr id="8" name="Rectangle 4"/>
          <p:cNvSpPr>
            <a:spLocks noChangeArrowheads="1"/>
          </p:cNvSpPr>
          <p:nvPr/>
        </p:nvSpPr>
        <p:spPr bwMode="auto">
          <a:xfrm>
            <a:off x="3676650" y="143501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0" i="0" u="none" strike="noStrike" cap="none" normalizeH="0" baseline="0">
                <a:ln>
                  <a:noFill/>
                </a:ln>
                <a:solidFill>
                  <a:schemeClr val="tx1"/>
                </a:solidFill>
                <a:effectLst/>
                <a:latin typeface="Arial" panose="020B0604020202020204" pitchFamily="34" charset="0"/>
              </a:rPr>
              <a:t/>
            </a:r>
            <a:br>
              <a:rPr kumimoji="0" lang="de-DE" altLang="de-DE" sz="1800" b="0" i="0" u="none" strike="noStrike" cap="none" normalizeH="0" baseline="0">
                <a:ln>
                  <a:noFill/>
                </a:ln>
                <a:solidFill>
                  <a:schemeClr val="tx1"/>
                </a:solidFill>
                <a:effectLst/>
                <a:latin typeface="Arial" panose="020B0604020202020204" pitchFamily="34" charset="0"/>
              </a:rPr>
            </a:b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11" name="Rectangle 4"/>
          <p:cNvSpPr>
            <a:spLocks noChangeArrowheads="1"/>
          </p:cNvSpPr>
          <p:nvPr/>
        </p:nvSpPr>
        <p:spPr bwMode="auto">
          <a:xfrm>
            <a:off x="3987827" y="18002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0" i="0" u="none" strike="noStrike" cap="none" normalizeH="0" baseline="0">
                <a:ln>
                  <a:noFill/>
                </a:ln>
                <a:solidFill>
                  <a:schemeClr val="tx1"/>
                </a:solidFill>
                <a:effectLst/>
                <a:latin typeface="Arial" panose="020B0604020202020204" pitchFamily="34" charset="0"/>
              </a:rPr>
              <a:t/>
            </a:r>
            <a:br>
              <a:rPr kumimoji="0" lang="de-DE" altLang="de-DE" sz="1800" b="0" i="0" u="none" strike="noStrike" cap="none" normalizeH="0" baseline="0">
                <a:ln>
                  <a:noFill/>
                </a:ln>
                <a:solidFill>
                  <a:schemeClr val="tx1"/>
                </a:solidFill>
                <a:effectLst/>
                <a:latin typeface="Arial" panose="020B0604020202020204" pitchFamily="34" charset="0"/>
              </a:rPr>
            </a:b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23" name="Rectangle 10"/>
          <p:cNvSpPr>
            <a:spLocks noChangeArrowheads="1"/>
          </p:cNvSpPr>
          <p:nvPr/>
        </p:nvSpPr>
        <p:spPr bwMode="auto">
          <a:xfrm>
            <a:off x="5465763" y="-74485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800" b="0" i="0" u="none" strike="noStrike" cap="none" normalizeH="0" baseline="0">
                <a:ln>
                  <a:noFill/>
                </a:ln>
                <a:solidFill>
                  <a:schemeClr val="tx1"/>
                </a:solidFill>
                <a:effectLst/>
                <a:latin typeface="Arial" panose="020B0604020202020204" pitchFamily="34" charset="0"/>
              </a:rPr>
              <a:t/>
            </a:r>
            <a:br>
              <a:rPr kumimoji="0" lang="en-GB" altLang="en-US" sz="1800" b="0" i="0" u="none" strike="noStrike" cap="none" normalizeH="0" baseline="0">
                <a:ln>
                  <a:noFill/>
                </a:ln>
                <a:solidFill>
                  <a:schemeClr val="tx1"/>
                </a:solidFill>
                <a:effectLst/>
                <a:latin typeface="Arial" panose="020B0604020202020204" pitchFamily="34" charset="0"/>
              </a:rPr>
            </a:br>
            <a:endParaRPr kumimoji="0" lang="en-GB" altLang="en-US" sz="1800" b="0" i="0" u="none" strike="noStrike" cap="none" normalizeH="0" baseline="0">
              <a:ln>
                <a:noFill/>
              </a:ln>
              <a:solidFill>
                <a:schemeClr val="tx1"/>
              </a:solidFill>
              <a:effectLst/>
              <a:latin typeface="Arial" panose="020B0604020202020204" pitchFamily="34" charset="0"/>
            </a:endParaRPr>
          </a:p>
        </p:txBody>
      </p:sp>
      <p:sp>
        <p:nvSpPr>
          <p:cNvPr id="24" name="Rectangle 11"/>
          <p:cNvSpPr>
            <a:spLocks noChangeArrowheads="1"/>
          </p:cNvSpPr>
          <p:nvPr/>
        </p:nvSpPr>
        <p:spPr bwMode="auto">
          <a:xfrm>
            <a:off x="5465763" y="-7448550"/>
            <a:ext cx="4022725" cy="3175"/>
          </a:xfrm>
          <a:prstGeom prst="rect">
            <a:avLst/>
          </a:prstGeom>
          <a:solidFill>
            <a:srgbClr val="000000"/>
          </a:solidFill>
          <a:ln w="9525">
            <a:solidFill>
              <a:schemeClr val="tx1"/>
            </a:solidFill>
            <a:prstDash val="solid"/>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25" name="Rectangle 12"/>
          <p:cNvSpPr>
            <a:spLocks noChangeArrowheads="1"/>
          </p:cNvSpPr>
          <p:nvPr/>
        </p:nvSpPr>
        <p:spPr bwMode="auto">
          <a:xfrm>
            <a:off x="5465763" y="-744537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en-US" sz="800" b="0" i="0" u="sng" strike="noStrike" cap="none" normalizeH="0" baseline="30000">
                <a:ln>
                  <a:noFill/>
                </a:ln>
                <a:solidFill>
                  <a:srgbClr val="800080"/>
                </a:solidFill>
                <a:effectLst/>
                <a:latin typeface="Arial" panose="020B0604020202020204" pitchFamily="34" charset="0"/>
                <a:ea typeface="Times New Roman" panose="02020603050405020304" pitchFamily="18" charset="0"/>
                <a:cs typeface="Times New Roman" panose="02020603050405020304" pitchFamily="18" charset="0"/>
                <a:hlinkClick r:id="rId3"/>
              </a:rPr>
              <a:t>[</a:t>
            </a:r>
            <a:r>
              <a:rPr kumimoji="0" lang="fr-FR" altLang="en-US" sz="800" b="0" i="0" u="sng" strike="noStrike" cap="none" normalizeH="0" baseline="30000" bmk="">
                <a:ln>
                  <a:noFill/>
                </a:ln>
                <a:solidFill>
                  <a:srgbClr val="800080"/>
                </a:solidFill>
                <a:effectLst/>
                <a:latin typeface="Arial" panose="020B0604020202020204" pitchFamily="34" charset="0"/>
                <a:ea typeface="Times New Roman" panose="02020603050405020304" pitchFamily="18" charset="0"/>
                <a:cs typeface="Times New Roman" panose="02020603050405020304" pitchFamily="18" charset="0"/>
                <a:hlinkClick r:id="rId3"/>
              </a:rPr>
              <a:t>1]</a:t>
            </a:r>
            <a:r>
              <a:rPr kumimoji="0" lang="en-GB" altLang="en-US" sz="800" b="0" i="0" u="none" strike="noStrike" cap="none" normalizeH="0" baseline="0" bmk="">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To see examples of proof, please check Section 5.4.2</a:t>
            </a:r>
            <a:endParaRPr kumimoji="0" lang="en-GB" altLang="en-US" sz="400" b="0" i="0" u="none" strike="noStrike" cap="none" normalizeH="0" baseline="0" bmk="">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en-US" sz="800" b="0" i="0" u="sng" strike="noStrike" cap="none" normalizeH="0" baseline="30000" bmk="">
                <a:ln>
                  <a:noFill/>
                </a:ln>
                <a:solidFill>
                  <a:srgbClr val="800080"/>
                </a:solidFill>
                <a:effectLst/>
                <a:latin typeface="Arial" panose="020B0604020202020204" pitchFamily="34" charset="0"/>
                <a:ea typeface="Times New Roman" panose="02020603050405020304" pitchFamily="18" charset="0"/>
                <a:cs typeface="Times New Roman" panose="02020603050405020304" pitchFamily="18" charset="0"/>
                <a:hlinkClick r:id="rId4"/>
              </a:rPr>
              <a:t>[2]</a:t>
            </a:r>
            <a:r>
              <a:rPr kumimoji="0" lang="en-GB" altLang="en-US" sz="800" b="0" i="0" u="none" strike="noStrike" cap="none" normalizeH="0" baseline="0" bmk="">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Green transports includes all types of transport except airplane, in order to go from the country of residence to the country of destination.</a:t>
            </a:r>
            <a:endParaRPr kumimoji="0" lang="en-GB" altLang="en-US" sz="400" b="0" i="0" u="none" strike="noStrike" cap="none" normalizeH="0" baseline="0" bmk="">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IE" altLang="en-US" sz="600" b="0" i="0" u="sng" strike="noStrike" cap="none" normalizeH="0" baseline="30000" bmk="">
                <a:ln>
                  <a:noFill/>
                </a:ln>
                <a:solidFill>
                  <a:srgbClr val="000000"/>
                </a:solidFill>
                <a:effectLst/>
                <a:latin typeface="Arial" panose="020B0604020202020204" pitchFamily="34" charset="0"/>
                <a:ea typeface="Calibri" panose="020F0502020204030204" pitchFamily="34" charset="0"/>
                <a:cs typeface="Arial" panose="020B0604020202020204" pitchFamily="34" charset="0"/>
                <a:hlinkClick r:id="rId5"/>
              </a:rPr>
              <a:t>[3]</a:t>
            </a:r>
            <a:r>
              <a:rPr kumimoji="0" lang="en-IE" altLang="en-US" sz="800" b="0" i="0" u="none" strike="noStrike" cap="none" normalizeH="0" baseline="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 More information available here: </a:t>
            </a:r>
            <a:r>
              <a:rPr kumimoji="0" lang="en-IE" altLang="en-US" sz="800" b="0" i="0" u="sng" strike="noStrike" cap="none" normalizeH="0" baseline="0">
                <a:ln>
                  <a:noFill/>
                </a:ln>
                <a:solidFill>
                  <a:srgbClr val="50640A"/>
                </a:solidFill>
                <a:effectLst/>
                <a:latin typeface="Arial" panose="020B0604020202020204" pitchFamily="34" charset="0"/>
                <a:ea typeface="Calibri" panose="020F0502020204030204" pitchFamily="34" charset="0"/>
                <a:cs typeface="Arial" panose="020B0604020202020204" pitchFamily="34" charset="0"/>
                <a:hlinkClick r:id="rId6"/>
              </a:rPr>
              <a:t>www.atmosfair.de</a:t>
            </a:r>
            <a:r>
              <a:rPr kumimoji="0" lang="en-IE" altLang="en-US" sz="900" b="0" i="0" u="none" strike="noStrike" cap="none" normalizeH="0" baseline="0">
                <a:ln>
                  <a:noFill/>
                </a:ln>
                <a:solidFill>
                  <a:srgbClr val="000000"/>
                </a:solidFill>
                <a:effectLst/>
                <a:latin typeface="Calibri Light" panose="020F0302020204030204" pitchFamily="34" charset="0"/>
                <a:ea typeface="Calibri" panose="020F0502020204030204" pitchFamily="34" charset="0"/>
                <a:cs typeface="Calibri Light" panose="020F0302020204030204" pitchFamily="34" charset="0"/>
                <a:hlinkClick r:id="rId6"/>
              </a:rPr>
              <a:t> </a:t>
            </a:r>
            <a:r>
              <a:rPr kumimoji="0" lang="en-IE" altLang="en-US" sz="900" b="0" i="0" u="none" strike="noStrike" cap="none" normalizeH="0" baseline="0">
                <a:ln>
                  <a:noFill/>
                </a:ln>
                <a:solidFill>
                  <a:srgbClr val="000000"/>
                </a:solidFill>
                <a:effectLst/>
                <a:latin typeface="Calibri Light" panose="020F0302020204030204" pitchFamily="34" charset="0"/>
                <a:ea typeface="Calibri" panose="020F0502020204030204" pitchFamily="34" charset="0"/>
                <a:cs typeface="Calibri Light" panose="020F0302020204030204" pitchFamily="34" charset="0"/>
              </a:rPr>
              <a:t> </a:t>
            </a:r>
            <a:endParaRPr kumimoji="0" lang="en-IE" altLang="en-US" sz="1800" b="0" i="0" u="none" strike="noStrike" cap="none" normalizeH="0" baseline="0">
              <a:ln>
                <a:noFill/>
              </a:ln>
              <a:solidFill>
                <a:schemeClr val="tx1"/>
              </a:solidFill>
              <a:effectLst/>
              <a:latin typeface="Arial" panose="020B0604020202020204" pitchFamily="34" charset="0"/>
            </a:endParaRPr>
          </a:p>
        </p:txBody>
      </p:sp>
      <p:sp>
        <p:nvSpPr>
          <p:cNvPr id="3" name="Rectangle 2">
            <a:extLst>
              <a:ext uri="{FF2B5EF4-FFF2-40B4-BE49-F238E27FC236}">
                <a16:creationId xmlns:a16="http://schemas.microsoft.com/office/drawing/2014/main" id="{1D83579F-9C12-7930-9B9C-B945C9E86429}"/>
              </a:ext>
            </a:extLst>
          </p:cNvPr>
          <p:cNvSpPr/>
          <p:nvPr/>
        </p:nvSpPr>
        <p:spPr>
          <a:xfrm>
            <a:off x="4280566" y="4025941"/>
            <a:ext cx="1833749" cy="397861"/>
          </a:xfrm>
          <a:prstGeom prst="rect">
            <a:avLst/>
          </a:prstGeom>
          <a:solidFill>
            <a:srgbClr val="E1DE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a-ET" sz="1400" u="sng" dirty="0">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C95452DE-C5F1-CAB9-CD1E-DE4EA8B4C9AD}"/>
              </a:ext>
            </a:extLst>
          </p:cNvPr>
          <p:cNvSpPr/>
          <p:nvPr/>
        </p:nvSpPr>
        <p:spPr>
          <a:xfrm>
            <a:off x="3806236" y="1848616"/>
            <a:ext cx="2134750" cy="468753"/>
          </a:xfrm>
          <a:prstGeom prst="rect">
            <a:avLst/>
          </a:prstGeom>
          <a:solidFill>
            <a:schemeClr val="bg1"/>
          </a:solidFill>
          <a:ln>
            <a:solidFill>
              <a:srgbClr val="E797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b="1" i="1" dirty="0">
                <a:solidFill>
                  <a:srgbClr val="002060"/>
                </a:solidFill>
                <a:latin typeface="Arial" panose="020B0604020202020204" pitchFamily="34" charset="0"/>
                <a:ea typeface="Roboto Lt" pitchFamily="2" charset="0"/>
                <a:cs typeface="Arial" panose="020B0604020202020204" pitchFamily="34" charset="0"/>
              </a:rPr>
              <a:t>B1. Daily </a:t>
            </a:r>
            <a:r>
              <a:rPr lang="de-DE" sz="1600" b="1" i="1" dirty="0" err="1">
                <a:solidFill>
                  <a:srgbClr val="002060"/>
                </a:solidFill>
                <a:latin typeface="Arial" panose="020B0604020202020204" pitchFamily="34" charset="0"/>
                <a:ea typeface="Roboto Lt" pitchFamily="2" charset="0"/>
                <a:cs typeface="Arial" panose="020B0604020202020204" pitchFamily="34" charset="0"/>
              </a:rPr>
              <a:t>Allowance</a:t>
            </a:r>
            <a:endParaRPr lang="aa-ET" sz="1600" b="1" i="1" dirty="0">
              <a:solidFill>
                <a:srgbClr val="002060"/>
              </a:solidFill>
              <a:latin typeface="Arial" panose="020B0604020202020204" pitchFamily="34" charset="0"/>
              <a:ea typeface="Roboto Lt" pitchFamily="2" charset="0"/>
              <a:cs typeface="Arial" panose="020B0604020202020204" pitchFamily="34" charset="0"/>
            </a:endParaRPr>
          </a:p>
        </p:txBody>
      </p:sp>
      <p:sp>
        <p:nvSpPr>
          <p:cNvPr id="10" name="Rectangle 9">
            <a:extLst>
              <a:ext uri="{FF2B5EF4-FFF2-40B4-BE49-F238E27FC236}">
                <a16:creationId xmlns:a16="http://schemas.microsoft.com/office/drawing/2014/main" id="{D834BF5A-55AC-B84B-8069-5D270044F54C}"/>
              </a:ext>
            </a:extLst>
          </p:cNvPr>
          <p:cNvSpPr/>
          <p:nvPr/>
        </p:nvSpPr>
        <p:spPr>
          <a:xfrm>
            <a:off x="6095999" y="1848615"/>
            <a:ext cx="2886829" cy="1758769"/>
          </a:xfrm>
          <a:prstGeom prst="rect">
            <a:avLst/>
          </a:prstGeom>
          <a:noFill/>
          <a:ln>
            <a:solidFill>
              <a:srgbClr val="E797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DE" sz="1600" dirty="0">
              <a:solidFill>
                <a:srgbClr val="002060"/>
              </a:solidFill>
              <a:latin typeface="Arial" panose="020B0604020202020204" pitchFamily="34" charset="0"/>
              <a:ea typeface="Roboto Lt" pitchFamily="2" charset="0"/>
              <a:cs typeface="Arial" panose="020B0604020202020204" pitchFamily="34" charset="0"/>
            </a:endParaRPr>
          </a:p>
          <a:p>
            <a:r>
              <a:rPr lang="de-DE" sz="1600" dirty="0" err="1">
                <a:solidFill>
                  <a:srgbClr val="002060"/>
                </a:solidFill>
                <a:latin typeface="Arial" panose="020B0604020202020204" pitchFamily="34" charset="0"/>
                <a:ea typeface="Roboto Lt" pitchFamily="2" charset="0"/>
                <a:cs typeface="Arial" panose="020B0604020202020204" pitchFamily="34" charset="0"/>
              </a:rPr>
              <a:t>Contribution</a:t>
            </a:r>
            <a:r>
              <a:rPr lang="de-DE" sz="1600" dirty="0">
                <a:solidFill>
                  <a:srgbClr val="002060"/>
                </a:solidFill>
                <a:latin typeface="Arial" panose="020B0604020202020204" pitchFamily="34" charset="0"/>
                <a:ea typeface="Roboto Lt" pitchFamily="2" charset="0"/>
                <a:cs typeface="Arial" panose="020B0604020202020204" pitchFamily="34" charset="0"/>
              </a:rPr>
              <a:t> </a:t>
            </a:r>
            <a:r>
              <a:rPr lang="de-DE" sz="1600" dirty="0" err="1">
                <a:solidFill>
                  <a:srgbClr val="002060"/>
                </a:solidFill>
                <a:latin typeface="Arial" panose="020B0604020202020204" pitchFamily="34" charset="0"/>
                <a:ea typeface="Roboto Lt" pitchFamily="2" charset="0"/>
                <a:cs typeface="Arial" panose="020B0604020202020204" pitchFamily="34" charset="0"/>
              </a:rPr>
              <a:t>to</a:t>
            </a:r>
            <a:r>
              <a:rPr lang="de-DE" sz="1600" dirty="0">
                <a:solidFill>
                  <a:srgbClr val="002060"/>
                </a:solidFill>
                <a:latin typeface="Arial" panose="020B0604020202020204" pitchFamily="34" charset="0"/>
                <a:ea typeface="Roboto Lt" pitchFamily="2" charset="0"/>
                <a:cs typeface="Arial" panose="020B0604020202020204" pitchFamily="34" charset="0"/>
              </a:rPr>
              <a:t> </a:t>
            </a:r>
            <a:r>
              <a:rPr lang="de-DE" sz="1600" dirty="0" err="1">
                <a:solidFill>
                  <a:srgbClr val="002060"/>
                </a:solidFill>
                <a:latin typeface="Arial" panose="020B0604020202020204" pitchFamily="34" charset="0"/>
                <a:ea typeface="Roboto Lt" pitchFamily="2" charset="0"/>
                <a:cs typeface="Arial" panose="020B0604020202020204" pitchFamily="34" charset="0"/>
              </a:rPr>
              <a:t>food</a:t>
            </a:r>
            <a:r>
              <a:rPr lang="de-DE" sz="1600" dirty="0">
                <a:solidFill>
                  <a:srgbClr val="002060"/>
                </a:solidFill>
                <a:latin typeface="Arial" panose="020B0604020202020204" pitchFamily="34" charset="0"/>
                <a:ea typeface="Roboto Lt" pitchFamily="2" charset="0"/>
                <a:cs typeface="Arial" panose="020B0604020202020204" pitchFamily="34" charset="0"/>
              </a:rPr>
              <a:t> </a:t>
            </a:r>
            <a:r>
              <a:rPr lang="de-DE" sz="1600" dirty="0" err="1">
                <a:solidFill>
                  <a:srgbClr val="002060"/>
                </a:solidFill>
                <a:latin typeface="Arial" panose="020B0604020202020204" pitchFamily="34" charset="0"/>
                <a:ea typeface="Roboto Lt" pitchFamily="2" charset="0"/>
                <a:cs typeface="Arial" panose="020B0604020202020204" pitchFamily="34" charset="0"/>
              </a:rPr>
              <a:t>expenses</a:t>
            </a:r>
            <a:r>
              <a:rPr lang="de-DE" sz="1600" dirty="0">
                <a:solidFill>
                  <a:srgbClr val="002060"/>
                </a:solidFill>
                <a:latin typeface="Arial" panose="020B0604020202020204" pitchFamily="34" charset="0"/>
                <a:ea typeface="Roboto Lt" pitchFamily="2" charset="0"/>
                <a:cs typeface="Arial" panose="020B0604020202020204" pitchFamily="34" charset="0"/>
              </a:rPr>
              <a:t>, </a:t>
            </a:r>
            <a:r>
              <a:rPr lang="de-DE" sz="1600" dirty="0" err="1">
                <a:solidFill>
                  <a:srgbClr val="002060"/>
                </a:solidFill>
                <a:latin typeface="Arial" panose="020B0604020202020204" pitchFamily="34" charset="0"/>
                <a:ea typeface="Roboto Lt" pitchFamily="2" charset="0"/>
                <a:cs typeface="Arial" panose="020B0604020202020204" pitchFamily="34" charset="0"/>
              </a:rPr>
              <a:t>local</a:t>
            </a:r>
            <a:r>
              <a:rPr lang="de-DE" sz="1600" dirty="0">
                <a:solidFill>
                  <a:srgbClr val="002060"/>
                </a:solidFill>
                <a:latin typeface="Arial" panose="020B0604020202020204" pitchFamily="34" charset="0"/>
                <a:ea typeface="Roboto Lt" pitchFamily="2" charset="0"/>
                <a:cs typeface="Arial" panose="020B0604020202020204" pitchFamily="34" charset="0"/>
              </a:rPr>
              <a:t> </a:t>
            </a:r>
            <a:r>
              <a:rPr lang="de-DE" sz="1600" dirty="0" err="1">
                <a:solidFill>
                  <a:srgbClr val="002060"/>
                </a:solidFill>
                <a:latin typeface="Arial" panose="020B0604020202020204" pitchFamily="34" charset="0"/>
                <a:ea typeface="Roboto Lt" pitchFamily="2" charset="0"/>
                <a:cs typeface="Arial" panose="020B0604020202020204" pitchFamily="34" charset="0"/>
              </a:rPr>
              <a:t>transports</a:t>
            </a:r>
            <a:r>
              <a:rPr lang="de-DE" sz="1600" dirty="0">
                <a:solidFill>
                  <a:srgbClr val="002060"/>
                </a:solidFill>
                <a:latin typeface="Arial" panose="020B0604020202020204" pitchFamily="34" charset="0"/>
                <a:ea typeface="Roboto Lt" pitchFamily="2" charset="0"/>
                <a:cs typeface="Arial" panose="020B0604020202020204" pitchFamily="34" charset="0"/>
              </a:rPr>
              <a:t>, etc. (</a:t>
            </a:r>
            <a:r>
              <a:rPr lang="de-DE" sz="1600" dirty="0" err="1">
                <a:solidFill>
                  <a:srgbClr val="002060"/>
                </a:solidFill>
                <a:latin typeface="Arial" panose="020B0604020202020204" pitchFamily="34" charset="0"/>
                <a:ea typeface="Roboto Lt" pitchFamily="2" charset="0"/>
                <a:cs typeface="Arial" panose="020B0604020202020204" pitchFamily="34" charset="0"/>
              </a:rPr>
              <a:t>of</a:t>
            </a:r>
            <a:r>
              <a:rPr lang="de-DE" sz="1600" dirty="0">
                <a:solidFill>
                  <a:srgbClr val="002060"/>
                </a:solidFill>
                <a:latin typeface="Arial" panose="020B0604020202020204" pitchFamily="34" charset="0"/>
                <a:ea typeface="Roboto Lt" pitchFamily="2" charset="0"/>
                <a:cs typeface="Arial" panose="020B0604020202020204" pitchFamily="34" charset="0"/>
              </a:rPr>
              <a:t> the A&amp;CP).</a:t>
            </a:r>
          </a:p>
          <a:p>
            <a:endParaRPr lang="de-DE" sz="1600" dirty="0">
              <a:solidFill>
                <a:srgbClr val="002060"/>
              </a:solidFill>
              <a:latin typeface="Arial" panose="020B0604020202020204" pitchFamily="34" charset="0"/>
              <a:ea typeface="Roboto Lt" pitchFamily="2" charset="0"/>
              <a:cs typeface="Arial" panose="020B0604020202020204" pitchFamily="34" charset="0"/>
            </a:endParaRPr>
          </a:p>
          <a:p>
            <a:r>
              <a:rPr lang="de-DE" sz="1600" dirty="0">
                <a:solidFill>
                  <a:srgbClr val="002060"/>
                </a:solidFill>
                <a:latin typeface="Arial" panose="020B0604020202020204" pitchFamily="34" charset="0"/>
                <a:ea typeface="Roboto" pitchFamily="2" charset="0"/>
                <a:cs typeface="Arial" panose="020B0604020202020204" pitchFamily="34" charset="0"/>
              </a:rPr>
              <a:t>Per A&amp;CP/per </a:t>
            </a:r>
            <a:r>
              <a:rPr lang="de-DE" sz="1600" dirty="0" err="1">
                <a:solidFill>
                  <a:srgbClr val="002060"/>
                </a:solidFill>
                <a:latin typeface="Arial" panose="020B0604020202020204" pitchFamily="34" charset="0"/>
                <a:ea typeface="Roboto" pitchFamily="2" charset="0"/>
                <a:cs typeface="Arial" panose="020B0604020202020204" pitchFamily="34" charset="0"/>
              </a:rPr>
              <a:t>day</a:t>
            </a:r>
            <a:r>
              <a:rPr lang="de-DE" sz="1600" dirty="0">
                <a:solidFill>
                  <a:srgbClr val="002060"/>
                </a:solidFill>
                <a:latin typeface="Arial" panose="020B0604020202020204" pitchFamily="34" charset="0"/>
                <a:ea typeface="Roboto" pitchFamily="2" charset="0"/>
                <a:cs typeface="Arial" panose="020B0604020202020204" pitchFamily="34" charset="0"/>
              </a:rPr>
              <a:t>: </a:t>
            </a:r>
            <a:r>
              <a:rPr lang="de-DE" sz="1600" b="1" dirty="0">
                <a:solidFill>
                  <a:srgbClr val="002060"/>
                </a:solidFill>
                <a:latin typeface="Arial" panose="020B0604020202020204" pitchFamily="34" charset="0"/>
                <a:ea typeface="Roboto" pitchFamily="2" charset="0"/>
                <a:cs typeface="Arial" panose="020B0604020202020204" pitchFamily="34" charset="0"/>
              </a:rPr>
              <a:t>€25</a:t>
            </a:r>
            <a:endParaRPr lang="aa-ET" sz="1600" b="1" dirty="0">
              <a:solidFill>
                <a:srgbClr val="002060"/>
              </a:solidFill>
              <a:latin typeface="Arial" panose="020B0604020202020204" pitchFamily="34" charset="0"/>
              <a:ea typeface="Roboto" pitchFamily="2" charset="0"/>
              <a:cs typeface="Arial" panose="020B0604020202020204" pitchFamily="34" charset="0"/>
            </a:endParaRPr>
          </a:p>
        </p:txBody>
      </p:sp>
      <p:sp>
        <p:nvSpPr>
          <p:cNvPr id="13" name="Rectangle 12">
            <a:extLst>
              <a:ext uri="{FF2B5EF4-FFF2-40B4-BE49-F238E27FC236}">
                <a16:creationId xmlns:a16="http://schemas.microsoft.com/office/drawing/2014/main" id="{BF397022-9BA2-6C2D-8739-1063F4690F3A}"/>
              </a:ext>
            </a:extLst>
          </p:cNvPr>
          <p:cNvSpPr/>
          <p:nvPr/>
        </p:nvSpPr>
        <p:spPr>
          <a:xfrm>
            <a:off x="2026532" y="4002649"/>
            <a:ext cx="2178864" cy="525278"/>
          </a:xfrm>
          <a:prstGeom prst="rect">
            <a:avLst/>
          </a:prstGeom>
          <a:solidFill>
            <a:schemeClr val="bg1"/>
          </a:solidFill>
          <a:ln>
            <a:solidFill>
              <a:srgbClr val="E797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b="1" i="1" dirty="0">
                <a:solidFill>
                  <a:srgbClr val="002060"/>
                </a:solidFill>
                <a:latin typeface="Arial" panose="020B0604020202020204" pitchFamily="34" charset="0"/>
                <a:ea typeface="Roboto Lt" pitchFamily="2" charset="0"/>
                <a:cs typeface="Arial" panose="020B0604020202020204" pitchFamily="34" charset="0"/>
              </a:rPr>
              <a:t>B2.Travel </a:t>
            </a:r>
            <a:r>
              <a:rPr lang="de-DE" sz="1600" b="1" i="1" dirty="0" err="1">
                <a:solidFill>
                  <a:srgbClr val="002060"/>
                </a:solidFill>
                <a:latin typeface="Arial" panose="020B0604020202020204" pitchFamily="34" charset="0"/>
                <a:ea typeface="Roboto Lt" pitchFamily="2" charset="0"/>
                <a:cs typeface="Arial" panose="020B0604020202020204" pitchFamily="34" charset="0"/>
              </a:rPr>
              <a:t>Allowance</a:t>
            </a:r>
            <a:endParaRPr lang="aa-ET" sz="1600" b="1" i="1" dirty="0">
              <a:solidFill>
                <a:srgbClr val="002060"/>
              </a:solidFill>
              <a:latin typeface="Arial" panose="020B0604020202020204" pitchFamily="34" charset="0"/>
              <a:ea typeface="Roboto Lt" pitchFamily="2" charset="0"/>
              <a:cs typeface="Arial" panose="020B0604020202020204" pitchFamily="34" charset="0"/>
            </a:endParaRPr>
          </a:p>
        </p:txBody>
      </p:sp>
      <p:sp>
        <p:nvSpPr>
          <p:cNvPr id="14" name="Rectangle 13">
            <a:extLst>
              <a:ext uri="{FF2B5EF4-FFF2-40B4-BE49-F238E27FC236}">
                <a16:creationId xmlns:a16="http://schemas.microsoft.com/office/drawing/2014/main" id="{5A7B771E-0920-3EFD-A65E-189A9EFC0647}"/>
              </a:ext>
            </a:extLst>
          </p:cNvPr>
          <p:cNvSpPr/>
          <p:nvPr/>
        </p:nvSpPr>
        <p:spPr>
          <a:xfrm>
            <a:off x="4270540" y="4013549"/>
            <a:ext cx="1833749" cy="2133251"/>
          </a:xfrm>
          <a:prstGeom prst="rect">
            <a:avLst/>
          </a:prstGeom>
          <a:noFill/>
          <a:ln>
            <a:solidFill>
              <a:srgbClr val="E797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400" dirty="0">
                <a:solidFill>
                  <a:srgbClr val="002060"/>
                </a:solidFill>
                <a:latin typeface="Arial" panose="020B0604020202020204" pitchFamily="34" charset="0"/>
                <a:ea typeface="Roboto Lt" pitchFamily="2" charset="0"/>
                <a:cs typeface="Arial" panose="020B0604020202020204" pitchFamily="34" charset="0"/>
              </a:rPr>
              <a:t>Travel </a:t>
            </a:r>
            <a:r>
              <a:rPr lang="de-DE" sz="1400" dirty="0" err="1">
                <a:solidFill>
                  <a:srgbClr val="002060"/>
                </a:solidFill>
                <a:latin typeface="Arial" panose="020B0604020202020204" pitchFamily="34" charset="0"/>
                <a:ea typeface="Roboto Lt" pitchFamily="2" charset="0"/>
                <a:cs typeface="Arial" panose="020B0604020202020204" pitchFamily="34" charset="0"/>
              </a:rPr>
              <a:t>distance</a:t>
            </a:r>
            <a:r>
              <a:rPr lang="de-DE" sz="1400" dirty="0">
                <a:solidFill>
                  <a:srgbClr val="002060"/>
                </a:solidFill>
                <a:latin typeface="Arial" panose="020B0604020202020204" pitchFamily="34" charset="0"/>
                <a:ea typeface="Roboto Lt" pitchFamily="2" charset="0"/>
                <a:cs typeface="Arial" panose="020B0604020202020204" pitchFamily="34" charset="0"/>
              </a:rPr>
              <a:t> </a:t>
            </a:r>
          </a:p>
          <a:p>
            <a:r>
              <a:rPr lang="de-DE" sz="1400" b="1" dirty="0" err="1">
                <a:solidFill>
                  <a:srgbClr val="002060"/>
                </a:solidFill>
                <a:latin typeface="Arial" panose="020B0604020202020204" pitchFamily="34" charset="0"/>
                <a:ea typeface="Roboto" pitchFamily="2" charset="0"/>
                <a:cs typeface="Arial" panose="020B0604020202020204" pitchFamily="34" charset="0"/>
              </a:rPr>
              <a:t>Less</a:t>
            </a:r>
            <a:r>
              <a:rPr lang="de-DE" sz="1400" b="1" dirty="0">
                <a:solidFill>
                  <a:srgbClr val="002060"/>
                </a:solidFill>
                <a:latin typeface="Arial" panose="020B0604020202020204" pitchFamily="34" charset="0"/>
                <a:ea typeface="Roboto" pitchFamily="2" charset="0"/>
                <a:cs typeface="Arial" panose="020B0604020202020204" pitchFamily="34" charset="0"/>
              </a:rPr>
              <a:t> </a:t>
            </a:r>
            <a:r>
              <a:rPr lang="de-DE" sz="1400" b="1" dirty="0" err="1">
                <a:solidFill>
                  <a:srgbClr val="002060"/>
                </a:solidFill>
                <a:latin typeface="Arial" panose="020B0604020202020204" pitchFamily="34" charset="0"/>
                <a:ea typeface="Roboto" pitchFamily="2" charset="0"/>
                <a:cs typeface="Arial" panose="020B0604020202020204" pitchFamily="34" charset="0"/>
              </a:rPr>
              <a:t>than</a:t>
            </a:r>
            <a:r>
              <a:rPr lang="de-DE" sz="1400" b="1" dirty="0">
                <a:solidFill>
                  <a:srgbClr val="002060"/>
                </a:solidFill>
                <a:latin typeface="Arial" panose="020B0604020202020204" pitchFamily="34" charset="0"/>
                <a:ea typeface="Roboto" pitchFamily="2" charset="0"/>
                <a:cs typeface="Arial" panose="020B0604020202020204" pitchFamily="34" charset="0"/>
              </a:rPr>
              <a:t> 600 km</a:t>
            </a:r>
          </a:p>
          <a:p>
            <a:endParaRPr lang="de-DE" sz="1400" dirty="0">
              <a:solidFill>
                <a:srgbClr val="002060"/>
              </a:solidFill>
              <a:latin typeface="Arial" panose="020B0604020202020204" pitchFamily="34" charset="0"/>
              <a:ea typeface="Roboto Lt" pitchFamily="2" charset="0"/>
              <a:cs typeface="Arial" panose="020B0604020202020204" pitchFamily="34" charset="0"/>
            </a:endParaRPr>
          </a:p>
          <a:p>
            <a:r>
              <a:rPr lang="de-DE" sz="1400" dirty="0" err="1">
                <a:solidFill>
                  <a:srgbClr val="002060"/>
                </a:solidFill>
                <a:latin typeface="Arial" panose="020B0604020202020204" pitchFamily="34" charset="0"/>
                <a:ea typeface="Roboto Lt" pitchFamily="2" charset="0"/>
                <a:cs typeface="Arial" panose="020B0604020202020204" pitchFamily="34" charset="0"/>
              </a:rPr>
              <a:t>Travelling</a:t>
            </a:r>
            <a:r>
              <a:rPr lang="de-DE" sz="1400" dirty="0">
                <a:solidFill>
                  <a:srgbClr val="002060"/>
                </a:solidFill>
                <a:latin typeface="Arial" panose="020B0604020202020204" pitchFamily="34" charset="0"/>
                <a:ea typeface="Roboto Lt" pitchFamily="2" charset="0"/>
                <a:cs typeface="Arial" panose="020B0604020202020204" pitchFamily="34" charset="0"/>
              </a:rPr>
              <a:t> </a:t>
            </a:r>
            <a:r>
              <a:rPr lang="de-DE" sz="1400" dirty="0" err="1">
                <a:solidFill>
                  <a:srgbClr val="002060"/>
                </a:solidFill>
                <a:latin typeface="Arial" panose="020B0604020202020204" pitchFamily="34" charset="0"/>
                <a:ea typeface="Roboto Lt" pitchFamily="2" charset="0"/>
                <a:cs typeface="Arial" panose="020B0604020202020204" pitchFamily="34" charset="0"/>
              </a:rPr>
              <a:t>by</a:t>
            </a:r>
            <a:r>
              <a:rPr lang="de-DE" sz="1400" dirty="0">
                <a:solidFill>
                  <a:srgbClr val="002060"/>
                </a:solidFill>
                <a:latin typeface="Arial" panose="020B0604020202020204" pitchFamily="34" charset="0"/>
                <a:ea typeface="Roboto Lt" pitchFamily="2" charset="0"/>
                <a:cs typeface="Arial" panose="020B0604020202020204" pitchFamily="34" charset="0"/>
              </a:rPr>
              <a:t> </a:t>
            </a:r>
            <a:r>
              <a:rPr lang="de-DE" sz="1400" dirty="0" err="1">
                <a:solidFill>
                  <a:srgbClr val="002060"/>
                </a:solidFill>
                <a:latin typeface="Arial" panose="020B0604020202020204" pitchFamily="34" charset="0"/>
                <a:ea typeface="Roboto Lt" pitchFamily="2" charset="0"/>
                <a:cs typeface="Arial" panose="020B0604020202020204" pitchFamily="34" charset="0"/>
              </a:rPr>
              <a:t>airplane</a:t>
            </a:r>
            <a:r>
              <a:rPr lang="de-DE" sz="1400" dirty="0">
                <a:solidFill>
                  <a:srgbClr val="002060"/>
                </a:solidFill>
                <a:latin typeface="Arial" panose="020B0604020202020204" pitchFamily="34" charset="0"/>
                <a:ea typeface="Roboto Lt" pitchFamily="2" charset="0"/>
                <a:cs typeface="Arial" panose="020B0604020202020204" pitchFamily="34" charset="0"/>
              </a:rPr>
              <a:t> </a:t>
            </a:r>
            <a:r>
              <a:rPr lang="de-DE" sz="1400" dirty="0" err="1">
                <a:solidFill>
                  <a:srgbClr val="002060"/>
                </a:solidFill>
                <a:latin typeface="Arial" panose="020B0604020202020204" pitchFamily="34" charset="0"/>
                <a:ea typeface="Roboto Lt" pitchFamily="2" charset="0"/>
                <a:cs typeface="Arial" panose="020B0604020202020204" pitchFamily="34" charset="0"/>
              </a:rPr>
              <a:t>is</a:t>
            </a:r>
            <a:r>
              <a:rPr lang="de-DE" sz="1400" dirty="0">
                <a:solidFill>
                  <a:srgbClr val="002060"/>
                </a:solidFill>
                <a:latin typeface="Arial" panose="020B0604020202020204" pitchFamily="34" charset="0"/>
                <a:ea typeface="Roboto Lt" pitchFamily="2" charset="0"/>
                <a:cs typeface="Arial" panose="020B0604020202020204" pitchFamily="34" charset="0"/>
              </a:rPr>
              <a:t> </a:t>
            </a:r>
            <a:r>
              <a:rPr lang="de-DE" sz="1400" dirty="0" err="1">
                <a:solidFill>
                  <a:srgbClr val="002060"/>
                </a:solidFill>
                <a:latin typeface="Arial" panose="020B0604020202020204" pitchFamily="34" charset="0"/>
                <a:ea typeface="Roboto Lt" pitchFamily="2" charset="0"/>
                <a:cs typeface="Arial" panose="020B0604020202020204" pitchFamily="34" charset="0"/>
              </a:rPr>
              <a:t>only</a:t>
            </a:r>
            <a:r>
              <a:rPr lang="de-DE" sz="1400" dirty="0">
                <a:solidFill>
                  <a:srgbClr val="002060"/>
                </a:solidFill>
                <a:latin typeface="Arial" panose="020B0604020202020204" pitchFamily="34" charset="0"/>
                <a:ea typeface="Roboto Lt" pitchFamily="2" charset="0"/>
                <a:cs typeface="Arial" panose="020B0604020202020204" pitchFamily="34" charset="0"/>
              </a:rPr>
              <a:t> </a:t>
            </a:r>
            <a:r>
              <a:rPr lang="de-DE" sz="1400" dirty="0" err="1">
                <a:solidFill>
                  <a:srgbClr val="002060"/>
                </a:solidFill>
                <a:latin typeface="Arial" panose="020B0604020202020204" pitchFamily="34" charset="0"/>
                <a:ea typeface="Roboto Lt" pitchFamily="2" charset="0"/>
                <a:cs typeface="Arial" panose="020B0604020202020204" pitchFamily="34" charset="0"/>
              </a:rPr>
              <a:t>allowed</a:t>
            </a:r>
            <a:r>
              <a:rPr lang="de-DE" sz="1400" dirty="0">
                <a:solidFill>
                  <a:srgbClr val="002060"/>
                </a:solidFill>
                <a:latin typeface="Arial" panose="020B0604020202020204" pitchFamily="34" charset="0"/>
                <a:ea typeface="Roboto Lt" pitchFamily="2" charset="0"/>
                <a:cs typeface="Arial" panose="020B0604020202020204" pitchFamily="34" charset="0"/>
              </a:rPr>
              <a:t> in </a:t>
            </a:r>
            <a:r>
              <a:rPr lang="de-DE" sz="1400" dirty="0" err="1">
                <a:solidFill>
                  <a:srgbClr val="002060"/>
                </a:solidFill>
                <a:latin typeface="Arial" panose="020B0604020202020204" pitchFamily="34" charset="0"/>
                <a:ea typeface="Roboto Lt" pitchFamily="2" charset="0"/>
                <a:cs typeface="Arial" panose="020B0604020202020204" pitchFamily="34" charset="0"/>
              </a:rPr>
              <a:t>exceptional</a:t>
            </a:r>
            <a:r>
              <a:rPr lang="de-DE" sz="1400" dirty="0">
                <a:solidFill>
                  <a:srgbClr val="002060"/>
                </a:solidFill>
                <a:latin typeface="Arial" panose="020B0604020202020204" pitchFamily="34" charset="0"/>
                <a:ea typeface="Roboto Lt" pitchFamily="2" charset="0"/>
                <a:cs typeface="Arial" panose="020B0604020202020204" pitchFamily="34" charset="0"/>
              </a:rPr>
              <a:t> and </a:t>
            </a:r>
            <a:r>
              <a:rPr lang="de-DE" sz="1400" dirty="0" err="1">
                <a:solidFill>
                  <a:srgbClr val="002060"/>
                </a:solidFill>
                <a:latin typeface="Arial" panose="020B0604020202020204" pitchFamily="34" charset="0"/>
                <a:ea typeface="Roboto Lt" pitchFamily="2" charset="0"/>
                <a:cs typeface="Arial" panose="020B0604020202020204" pitchFamily="34" charset="0"/>
              </a:rPr>
              <a:t>well</a:t>
            </a:r>
            <a:r>
              <a:rPr lang="de-DE" sz="1400" dirty="0">
                <a:solidFill>
                  <a:srgbClr val="002060"/>
                </a:solidFill>
                <a:latin typeface="Arial" panose="020B0604020202020204" pitchFamily="34" charset="0"/>
                <a:ea typeface="Roboto Lt" pitchFamily="2" charset="0"/>
                <a:cs typeface="Arial" panose="020B0604020202020204" pitchFamily="34" charset="0"/>
              </a:rPr>
              <a:t> </a:t>
            </a:r>
            <a:r>
              <a:rPr lang="de-DE" sz="1400" dirty="0" err="1">
                <a:solidFill>
                  <a:srgbClr val="002060"/>
                </a:solidFill>
                <a:latin typeface="Arial" panose="020B0604020202020204" pitchFamily="34" charset="0"/>
                <a:ea typeface="Roboto Lt" pitchFamily="2" charset="0"/>
                <a:cs typeface="Arial" panose="020B0604020202020204" pitchFamily="34" charset="0"/>
              </a:rPr>
              <a:t>justified</a:t>
            </a:r>
            <a:r>
              <a:rPr lang="de-DE" sz="1400" dirty="0">
                <a:solidFill>
                  <a:srgbClr val="002060"/>
                </a:solidFill>
                <a:latin typeface="Arial" panose="020B0604020202020204" pitchFamily="34" charset="0"/>
                <a:ea typeface="Roboto Lt" pitchFamily="2" charset="0"/>
                <a:cs typeface="Arial" panose="020B0604020202020204" pitchFamily="34" charset="0"/>
              </a:rPr>
              <a:t> </a:t>
            </a:r>
            <a:r>
              <a:rPr lang="de-DE" sz="1400" dirty="0" err="1">
                <a:solidFill>
                  <a:srgbClr val="002060"/>
                </a:solidFill>
                <a:latin typeface="Arial" panose="020B0604020202020204" pitchFamily="34" charset="0"/>
                <a:ea typeface="Roboto Lt" pitchFamily="2" charset="0"/>
                <a:cs typeface="Arial" panose="020B0604020202020204" pitchFamily="34" charset="0"/>
              </a:rPr>
              <a:t>cases</a:t>
            </a:r>
            <a:r>
              <a:rPr lang="de-DE" sz="1400" dirty="0">
                <a:solidFill>
                  <a:srgbClr val="002060"/>
                </a:solidFill>
                <a:latin typeface="Arial" panose="020B0604020202020204" pitchFamily="34" charset="0"/>
                <a:ea typeface="Roboto Lt" pitchFamily="2" charset="0"/>
                <a:cs typeface="Arial" panose="020B0604020202020204" pitchFamily="34" charset="0"/>
              </a:rPr>
              <a:t>.</a:t>
            </a:r>
          </a:p>
          <a:p>
            <a:endParaRPr lang="de-DE" sz="1400" dirty="0">
              <a:solidFill>
                <a:srgbClr val="002060"/>
              </a:solidFill>
              <a:latin typeface="Arial" panose="020B0604020202020204" pitchFamily="34" charset="0"/>
              <a:ea typeface="Roboto Lt" pitchFamily="2" charset="0"/>
              <a:cs typeface="Arial" panose="020B0604020202020204" pitchFamily="34" charset="0"/>
            </a:endParaRPr>
          </a:p>
          <a:p>
            <a:r>
              <a:rPr lang="de-DE" sz="1400" dirty="0">
                <a:solidFill>
                  <a:srgbClr val="002060"/>
                </a:solidFill>
                <a:latin typeface="Arial" panose="020B0604020202020204" pitchFamily="34" charset="0"/>
                <a:ea typeface="Roboto" pitchFamily="2" charset="0"/>
                <a:cs typeface="Arial" panose="020B0604020202020204" pitchFamily="34" charset="0"/>
              </a:rPr>
              <a:t>Per A&amp;CP: </a:t>
            </a:r>
            <a:r>
              <a:rPr lang="de-DE" sz="1400" b="1" dirty="0">
                <a:solidFill>
                  <a:srgbClr val="002060"/>
                </a:solidFill>
                <a:latin typeface="Arial" panose="020B0604020202020204" pitchFamily="34" charset="0"/>
                <a:ea typeface="Roboto" pitchFamily="2" charset="0"/>
                <a:cs typeface="Arial" panose="020B0604020202020204" pitchFamily="34" charset="0"/>
              </a:rPr>
              <a:t>€350</a:t>
            </a:r>
          </a:p>
        </p:txBody>
      </p:sp>
      <p:sp>
        <p:nvSpPr>
          <p:cNvPr id="15" name="Rectangle 14">
            <a:extLst>
              <a:ext uri="{FF2B5EF4-FFF2-40B4-BE49-F238E27FC236}">
                <a16:creationId xmlns:a16="http://schemas.microsoft.com/office/drawing/2014/main" id="{55886846-C99C-5599-B58B-A45B5C16CA12}"/>
              </a:ext>
            </a:extLst>
          </p:cNvPr>
          <p:cNvSpPr/>
          <p:nvPr/>
        </p:nvSpPr>
        <p:spPr>
          <a:xfrm>
            <a:off x="6198927" y="4006448"/>
            <a:ext cx="1623567" cy="345225"/>
          </a:xfrm>
          <a:prstGeom prst="rect">
            <a:avLst/>
          </a:prstGeom>
          <a:solidFill>
            <a:srgbClr val="E1DE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a-ET" sz="1400" u="sng" dirty="0">
              <a:latin typeface="Arial" panose="020B0604020202020204" pitchFamily="34" charset="0"/>
              <a:cs typeface="Arial" panose="020B0604020202020204" pitchFamily="34" charset="0"/>
            </a:endParaRPr>
          </a:p>
        </p:txBody>
      </p:sp>
      <p:sp>
        <p:nvSpPr>
          <p:cNvPr id="16" name="Rectangle 15">
            <a:extLst>
              <a:ext uri="{FF2B5EF4-FFF2-40B4-BE49-F238E27FC236}">
                <a16:creationId xmlns:a16="http://schemas.microsoft.com/office/drawing/2014/main" id="{A14E0ABD-E20D-AC74-154A-BC7E9702A7FE}"/>
              </a:ext>
            </a:extLst>
          </p:cNvPr>
          <p:cNvSpPr/>
          <p:nvPr/>
        </p:nvSpPr>
        <p:spPr>
          <a:xfrm>
            <a:off x="6198929" y="4013548"/>
            <a:ext cx="1829793" cy="2133252"/>
          </a:xfrm>
          <a:prstGeom prst="rect">
            <a:avLst/>
          </a:prstGeom>
          <a:noFill/>
          <a:ln>
            <a:solidFill>
              <a:srgbClr val="E797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DE" sz="1400" dirty="0">
              <a:solidFill>
                <a:srgbClr val="002060"/>
              </a:solidFill>
              <a:latin typeface="Arial" panose="020B0604020202020204" pitchFamily="34" charset="0"/>
              <a:ea typeface="Roboto Lt" pitchFamily="2" charset="0"/>
              <a:cs typeface="Arial" panose="020B0604020202020204" pitchFamily="34" charset="0"/>
            </a:endParaRPr>
          </a:p>
          <a:p>
            <a:r>
              <a:rPr lang="de-DE" sz="1400" dirty="0">
                <a:solidFill>
                  <a:srgbClr val="002060"/>
                </a:solidFill>
                <a:latin typeface="Arial" panose="020B0604020202020204" pitchFamily="34" charset="0"/>
                <a:ea typeface="Roboto Lt" pitchFamily="2" charset="0"/>
                <a:cs typeface="Arial" panose="020B0604020202020204" pitchFamily="34" charset="0"/>
              </a:rPr>
              <a:t>Travel </a:t>
            </a:r>
            <a:r>
              <a:rPr lang="de-DE" sz="1400" dirty="0" err="1">
                <a:solidFill>
                  <a:srgbClr val="002060"/>
                </a:solidFill>
                <a:latin typeface="Arial" panose="020B0604020202020204" pitchFamily="34" charset="0"/>
                <a:ea typeface="Roboto Lt" pitchFamily="2" charset="0"/>
                <a:cs typeface="Arial" panose="020B0604020202020204" pitchFamily="34" charset="0"/>
              </a:rPr>
              <a:t>distance</a:t>
            </a:r>
            <a:r>
              <a:rPr lang="de-DE" sz="1400" dirty="0">
                <a:solidFill>
                  <a:srgbClr val="002060"/>
                </a:solidFill>
                <a:latin typeface="Arial" panose="020B0604020202020204" pitchFamily="34" charset="0"/>
                <a:ea typeface="Roboto Lt" pitchFamily="2" charset="0"/>
                <a:cs typeface="Arial" panose="020B0604020202020204" pitchFamily="34" charset="0"/>
              </a:rPr>
              <a:t> </a:t>
            </a:r>
          </a:p>
          <a:p>
            <a:r>
              <a:rPr lang="de-DE" sz="1400" b="1" dirty="0">
                <a:solidFill>
                  <a:srgbClr val="002060"/>
                </a:solidFill>
                <a:latin typeface="Arial" panose="020B0604020202020204" pitchFamily="34" charset="0"/>
                <a:ea typeface="Roboto" pitchFamily="2" charset="0"/>
                <a:cs typeface="Arial" panose="020B0604020202020204" pitchFamily="34" charset="0"/>
              </a:rPr>
              <a:t>600 </a:t>
            </a:r>
            <a:r>
              <a:rPr lang="de-DE" sz="1400" b="1" dirty="0" err="1">
                <a:solidFill>
                  <a:srgbClr val="002060"/>
                </a:solidFill>
                <a:latin typeface="Arial" panose="020B0604020202020204" pitchFamily="34" charset="0"/>
                <a:ea typeface="Roboto" pitchFamily="2" charset="0"/>
                <a:cs typeface="Arial" panose="020B0604020202020204" pitchFamily="34" charset="0"/>
              </a:rPr>
              <a:t>to</a:t>
            </a:r>
            <a:r>
              <a:rPr lang="de-DE" sz="1400" b="1" dirty="0">
                <a:solidFill>
                  <a:srgbClr val="002060"/>
                </a:solidFill>
                <a:latin typeface="Arial" panose="020B0604020202020204" pitchFamily="34" charset="0"/>
                <a:ea typeface="Roboto" pitchFamily="2" charset="0"/>
                <a:cs typeface="Arial" panose="020B0604020202020204" pitchFamily="34" charset="0"/>
              </a:rPr>
              <a:t> 5.000 km</a:t>
            </a:r>
          </a:p>
          <a:p>
            <a:endParaRPr lang="de-DE" sz="1400" dirty="0">
              <a:solidFill>
                <a:srgbClr val="002060"/>
              </a:solidFill>
              <a:latin typeface="Arial" panose="020B0604020202020204" pitchFamily="34" charset="0"/>
              <a:ea typeface="Roboto Lt" pitchFamily="2" charset="0"/>
              <a:cs typeface="Arial" panose="020B0604020202020204" pitchFamily="34" charset="0"/>
            </a:endParaRPr>
          </a:p>
          <a:p>
            <a:r>
              <a:rPr lang="de-DE" sz="1400" dirty="0">
                <a:solidFill>
                  <a:srgbClr val="002060"/>
                </a:solidFill>
                <a:latin typeface="Arial" panose="020B0604020202020204" pitchFamily="34" charset="0"/>
                <a:ea typeface="Roboto Lt" pitchFamily="2" charset="0"/>
                <a:cs typeface="Arial" panose="020B0604020202020204" pitchFamily="34" charset="0"/>
              </a:rPr>
              <a:t>The </a:t>
            </a:r>
            <a:r>
              <a:rPr lang="de-DE" sz="1400" dirty="0" err="1">
                <a:solidFill>
                  <a:srgbClr val="002060"/>
                </a:solidFill>
                <a:latin typeface="Arial" panose="020B0604020202020204" pitchFamily="34" charset="0"/>
                <a:ea typeface="Roboto Lt" pitchFamily="2" charset="0"/>
                <a:cs typeface="Arial" panose="020B0604020202020204" pitchFamily="34" charset="0"/>
              </a:rPr>
              <a:t>applicant</a:t>
            </a:r>
            <a:r>
              <a:rPr lang="de-DE" sz="1400" dirty="0">
                <a:solidFill>
                  <a:srgbClr val="002060"/>
                </a:solidFill>
                <a:latin typeface="Arial" panose="020B0604020202020204" pitchFamily="34" charset="0"/>
                <a:ea typeface="Roboto Lt" pitchFamily="2" charset="0"/>
                <a:cs typeface="Arial" panose="020B0604020202020204" pitchFamily="34" charset="0"/>
              </a:rPr>
              <a:t> </a:t>
            </a:r>
            <a:r>
              <a:rPr lang="de-DE" sz="1400" dirty="0" err="1">
                <a:solidFill>
                  <a:srgbClr val="002060"/>
                </a:solidFill>
                <a:latin typeface="Arial" panose="020B0604020202020204" pitchFamily="34" charset="0"/>
                <a:ea typeface="Roboto Lt" pitchFamily="2" charset="0"/>
                <a:cs typeface="Arial" panose="020B0604020202020204" pitchFamily="34" charset="0"/>
              </a:rPr>
              <a:t>can</a:t>
            </a:r>
            <a:r>
              <a:rPr lang="de-DE" sz="1400" dirty="0">
                <a:solidFill>
                  <a:srgbClr val="002060"/>
                </a:solidFill>
                <a:latin typeface="Arial" panose="020B0604020202020204" pitchFamily="34" charset="0"/>
                <a:ea typeface="Roboto Lt" pitchFamily="2" charset="0"/>
                <a:cs typeface="Arial" panose="020B0604020202020204" pitchFamily="34" charset="0"/>
              </a:rPr>
              <a:t> </a:t>
            </a:r>
            <a:r>
              <a:rPr lang="de-DE" sz="1400" dirty="0" err="1">
                <a:solidFill>
                  <a:srgbClr val="002060"/>
                </a:solidFill>
                <a:latin typeface="Arial" panose="020B0604020202020204" pitchFamily="34" charset="0"/>
                <a:ea typeface="Roboto Lt" pitchFamily="2" charset="0"/>
                <a:cs typeface="Arial" panose="020B0604020202020204" pitchFamily="34" charset="0"/>
              </a:rPr>
              <a:t>choose</a:t>
            </a:r>
            <a:r>
              <a:rPr lang="de-DE" sz="1400" dirty="0">
                <a:solidFill>
                  <a:srgbClr val="002060"/>
                </a:solidFill>
                <a:latin typeface="Arial" panose="020B0604020202020204" pitchFamily="34" charset="0"/>
                <a:ea typeface="Roboto Lt" pitchFamily="2" charset="0"/>
                <a:cs typeface="Arial" panose="020B0604020202020204" pitchFamily="34" charset="0"/>
              </a:rPr>
              <a:t> </a:t>
            </a:r>
            <a:r>
              <a:rPr lang="de-DE" sz="1400" dirty="0" err="1">
                <a:solidFill>
                  <a:srgbClr val="002060"/>
                </a:solidFill>
                <a:latin typeface="Arial" panose="020B0604020202020204" pitchFamily="34" charset="0"/>
                <a:ea typeface="Roboto Lt" pitchFamily="2" charset="0"/>
                <a:cs typeface="Arial" panose="020B0604020202020204" pitchFamily="34" charset="0"/>
              </a:rPr>
              <a:t>whether</a:t>
            </a:r>
            <a:r>
              <a:rPr lang="de-DE" sz="1400" dirty="0">
                <a:solidFill>
                  <a:srgbClr val="002060"/>
                </a:solidFill>
                <a:latin typeface="Arial" panose="020B0604020202020204" pitchFamily="34" charset="0"/>
                <a:ea typeface="Roboto Lt" pitchFamily="2" charset="0"/>
                <a:cs typeface="Arial" panose="020B0604020202020204" pitchFamily="34" charset="0"/>
              </a:rPr>
              <a:t> </a:t>
            </a:r>
            <a:r>
              <a:rPr lang="de-DE" sz="1400" dirty="0" err="1">
                <a:solidFill>
                  <a:srgbClr val="002060"/>
                </a:solidFill>
                <a:latin typeface="Arial" panose="020B0604020202020204" pitchFamily="34" charset="0"/>
                <a:ea typeface="Roboto Lt" pitchFamily="2" charset="0"/>
                <a:cs typeface="Arial" panose="020B0604020202020204" pitchFamily="34" charset="0"/>
              </a:rPr>
              <a:t>to</a:t>
            </a:r>
            <a:r>
              <a:rPr lang="de-DE" sz="1400" dirty="0">
                <a:solidFill>
                  <a:srgbClr val="002060"/>
                </a:solidFill>
                <a:latin typeface="Arial" panose="020B0604020202020204" pitchFamily="34" charset="0"/>
                <a:ea typeface="Roboto Lt" pitchFamily="2" charset="0"/>
                <a:cs typeface="Arial" panose="020B0604020202020204" pitchFamily="34" charset="0"/>
              </a:rPr>
              <a:t> </a:t>
            </a:r>
            <a:r>
              <a:rPr lang="de-DE" sz="1400" dirty="0" err="1">
                <a:solidFill>
                  <a:srgbClr val="002060"/>
                </a:solidFill>
                <a:latin typeface="Arial" panose="020B0604020202020204" pitchFamily="34" charset="0"/>
                <a:ea typeface="Roboto Lt" pitchFamily="2" charset="0"/>
                <a:cs typeface="Arial" panose="020B0604020202020204" pitchFamily="34" charset="0"/>
              </a:rPr>
              <a:t>travel</a:t>
            </a:r>
            <a:r>
              <a:rPr lang="de-DE" sz="1400" dirty="0">
                <a:solidFill>
                  <a:srgbClr val="002060"/>
                </a:solidFill>
                <a:latin typeface="Arial" panose="020B0604020202020204" pitchFamily="34" charset="0"/>
                <a:ea typeface="Roboto Lt" pitchFamily="2" charset="0"/>
                <a:cs typeface="Arial" panose="020B0604020202020204" pitchFamily="34" charset="0"/>
              </a:rPr>
              <a:t> </a:t>
            </a:r>
            <a:r>
              <a:rPr lang="de-DE" sz="1400" dirty="0" err="1">
                <a:solidFill>
                  <a:srgbClr val="002060"/>
                </a:solidFill>
                <a:latin typeface="Arial" panose="020B0604020202020204" pitchFamily="34" charset="0"/>
                <a:ea typeface="Roboto Lt" pitchFamily="2" charset="0"/>
                <a:cs typeface="Arial" panose="020B0604020202020204" pitchFamily="34" charset="0"/>
              </a:rPr>
              <a:t>by</a:t>
            </a:r>
            <a:r>
              <a:rPr lang="de-DE" sz="1400" dirty="0">
                <a:solidFill>
                  <a:srgbClr val="002060"/>
                </a:solidFill>
                <a:latin typeface="Arial" panose="020B0604020202020204" pitchFamily="34" charset="0"/>
                <a:ea typeface="Roboto Lt" pitchFamily="2" charset="0"/>
                <a:cs typeface="Arial" panose="020B0604020202020204" pitchFamily="34" charset="0"/>
              </a:rPr>
              <a:t> </a:t>
            </a:r>
            <a:r>
              <a:rPr lang="de-DE" sz="1400" dirty="0" err="1">
                <a:solidFill>
                  <a:srgbClr val="002060"/>
                </a:solidFill>
                <a:latin typeface="Arial" panose="020B0604020202020204" pitchFamily="34" charset="0"/>
                <a:ea typeface="Roboto Lt" pitchFamily="2" charset="0"/>
                <a:cs typeface="Arial" panose="020B0604020202020204" pitchFamily="34" charset="0"/>
              </a:rPr>
              <a:t>airplane</a:t>
            </a:r>
            <a:r>
              <a:rPr lang="de-DE" sz="1400" dirty="0">
                <a:solidFill>
                  <a:srgbClr val="002060"/>
                </a:solidFill>
                <a:latin typeface="Arial" panose="020B0604020202020204" pitchFamily="34" charset="0"/>
                <a:ea typeface="Roboto Lt" pitchFamily="2" charset="0"/>
                <a:cs typeface="Arial" panose="020B0604020202020204" pitchFamily="34" charset="0"/>
              </a:rPr>
              <a:t> </a:t>
            </a:r>
            <a:r>
              <a:rPr lang="de-DE" sz="1400" dirty="0" err="1">
                <a:solidFill>
                  <a:srgbClr val="002060"/>
                </a:solidFill>
                <a:latin typeface="Arial" panose="020B0604020202020204" pitchFamily="34" charset="0"/>
                <a:ea typeface="Roboto Lt" pitchFamily="2" charset="0"/>
                <a:cs typeface="Arial" panose="020B0604020202020204" pitchFamily="34" charset="0"/>
              </a:rPr>
              <a:t>or</a:t>
            </a:r>
            <a:r>
              <a:rPr lang="de-DE" sz="1400" dirty="0">
                <a:solidFill>
                  <a:srgbClr val="002060"/>
                </a:solidFill>
                <a:latin typeface="Arial" panose="020B0604020202020204" pitchFamily="34" charset="0"/>
                <a:ea typeface="Roboto Lt" pitchFamily="2" charset="0"/>
                <a:cs typeface="Arial" panose="020B0604020202020204" pitchFamily="34" charset="0"/>
              </a:rPr>
              <a:t> </a:t>
            </a:r>
            <a:r>
              <a:rPr lang="de-DE" sz="1400" dirty="0" err="1">
                <a:solidFill>
                  <a:srgbClr val="002060"/>
                </a:solidFill>
                <a:latin typeface="Arial" panose="020B0604020202020204" pitchFamily="34" charset="0"/>
                <a:ea typeface="Roboto Lt" pitchFamily="2" charset="0"/>
                <a:cs typeface="Arial" panose="020B0604020202020204" pitchFamily="34" charset="0"/>
              </a:rPr>
              <a:t>another</a:t>
            </a:r>
            <a:r>
              <a:rPr lang="de-DE" sz="1400" dirty="0">
                <a:solidFill>
                  <a:srgbClr val="002060"/>
                </a:solidFill>
                <a:latin typeface="Arial" panose="020B0604020202020204" pitchFamily="34" charset="0"/>
                <a:ea typeface="Roboto Lt" pitchFamily="2" charset="0"/>
                <a:cs typeface="Arial" panose="020B0604020202020204" pitchFamily="34" charset="0"/>
              </a:rPr>
              <a:t> </a:t>
            </a:r>
            <a:r>
              <a:rPr lang="de-DE" sz="1400" dirty="0" err="1">
                <a:solidFill>
                  <a:srgbClr val="002060"/>
                </a:solidFill>
                <a:latin typeface="Arial" panose="020B0604020202020204" pitchFamily="34" charset="0"/>
                <a:ea typeface="Roboto Lt" pitchFamily="2" charset="0"/>
                <a:cs typeface="Arial" panose="020B0604020202020204" pitchFamily="34" charset="0"/>
              </a:rPr>
              <a:t>means</a:t>
            </a:r>
            <a:r>
              <a:rPr lang="de-DE" sz="1400" dirty="0">
                <a:solidFill>
                  <a:srgbClr val="002060"/>
                </a:solidFill>
                <a:latin typeface="Arial" panose="020B0604020202020204" pitchFamily="34" charset="0"/>
                <a:ea typeface="Roboto Lt" pitchFamily="2" charset="0"/>
                <a:cs typeface="Arial" panose="020B0604020202020204" pitchFamily="34" charset="0"/>
              </a:rPr>
              <a:t> </a:t>
            </a:r>
            <a:r>
              <a:rPr lang="de-DE" sz="1400" dirty="0" err="1">
                <a:solidFill>
                  <a:srgbClr val="002060"/>
                </a:solidFill>
                <a:latin typeface="Arial" panose="020B0604020202020204" pitchFamily="34" charset="0"/>
                <a:ea typeface="Roboto Lt" pitchFamily="2" charset="0"/>
                <a:cs typeface="Arial" panose="020B0604020202020204" pitchFamily="34" charset="0"/>
              </a:rPr>
              <a:t>of</a:t>
            </a:r>
            <a:r>
              <a:rPr lang="de-DE" sz="1400" dirty="0">
                <a:solidFill>
                  <a:srgbClr val="002060"/>
                </a:solidFill>
                <a:latin typeface="Arial" panose="020B0604020202020204" pitchFamily="34" charset="0"/>
                <a:ea typeface="Roboto Lt" pitchFamily="2" charset="0"/>
                <a:cs typeface="Arial" panose="020B0604020202020204" pitchFamily="34" charset="0"/>
              </a:rPr>
              <a:t> </a:t>
            </a:r>
            <a:r>
              <a:rPr lang="de-DE" sz="1400" dirty="0" err="1">
                <a:solidFill>
                  <a:srgbClr val="002060"/>
                </a:solidFill>
                <a:latin typeface="Arial" panose="020B0604020202020204" pitchFamily="34" charset="0"/>
                <a:ea typeface="Roboto Lt" pitchFamily="2" charset="0"/>
                <a:cs typeface="Arial" panose="020B0604020202020204" pitchFamily="34" charset="0"/>
              </a:rPr>
              <a:t>transportation</a:t>
            </a:r>
            <a:r>
              <a:rPr lang="de-DE" sz="1400" dirty="0">
                <a:solidFill>
                  <a:srgbClr val="002060"/>
                </a:solidFill>
                <a:latin typeface="Arial" panose="020B0604020202020204" pitchFamily="34" charset="0"/>
                <a:ea typeface="Roboto Lt" pitchFamily="2" charset="0"/>
                <a:cs typeface="Arial" panose="020B0604020202020204" pitchFamily="34" charset="0"/>
              </a:rPr>
              <a:t>.</a:t>
            </a:r>
          </a:p>
          <a:p>
            <a:endParaRPr lang="de-DE" sz="1400" dirty="0">
              <a:solidFill>
                <a:srgbClr val="002060"/>
              </a:solidFill>
              <a:latin typeface="Arial" panose="020B0604020202020204" pitchFamily="34" charset="0"/>
              <a:ea typeface="Roboto Lt" pitchFamily="2" charset="0"/>
              <a:cs typeface="Arial" panose="020B0604020202020204" pitchFamily="34" charset="0"/>
            </a:endParaRPr>
          </a:p>
          <a:p>
            <a:r>
              <a:rPr lang="de-DE" sz="1400" dirty="0">
                <a:solidFill>
                  <a:srgbClr val="002060"/>
                </a:solidFill>
                <a:latin typeface="Arial" panose="020B0604020202020204" pitchFamily="34" charset="0"/>
                <a:ea typeface="Roboto" pitchFamily="2" charset="0"/>
                <a:cs typeface="Arial" panose="020B0604020202020204" pitchFamily="34" charset="0"/>
              </a:rPr>
              <a:t>Per A&amp;CP: </a:t>
            </a:r>
            <a:r>
              <a:rPr lang="de-DE" sz="1400" b="1" dirty="0">
                <a:solidFill>
                  <a:srgbClr val="002060"/>
                </a:solidFill>
                <a:latin typeface="Arial" panose="020B0604020202020204" pitchFamily="34" charset="0"/>
                <a:ea typeface="Roboto" pitchFamily="2" charset="0"/>
                <a:cs typeface="Arial" panose="020B0604020202020204" pitchFamily="34" charset="0"/>
              </a:rPr>
              <a:t>€350</a:t>
            </a:r>
            <a:endParaRPr lang="en-US" sz="1400" b="1" i="0" u="none" strike="noStrike" baseline="30000" dirty="0">
              <a:solidFill>
                <a:srgbClr val="000000"/>
              </a:solidFill>
              <a:latin typeface="Arial" panose="020B0604020202020204" pitchFamily="34" charset="0"/>
              <a:ea typeface="Roboto" pitchFamily="2" charset="0"/>
              <a:cs typeface="Arial" panose="020B0604020202020204" pitchFamily="34" charset="0"/>
            </a:endParaRPr>
          </a:p>
          <a:p>
            <a:endParaRPr lang="de-DE" sz="1400" dirty="0">
              <a:solidFill>
                <a:srgbClr val="002060"/>
              </a:solidFill>
              <a:latin typeface="Arial" panose="020B0604020202020204" pitchFamily="34" charset="0"/>
              <a:ea typeface="Roboto Lt" pitchFamily="2" charset="0"/>
              <a:cs typeface="Arial" panose="020B0604020202020204" pitchFamily="34" charset="0"/>
            </a:endParaRPr>
          </a:p>
        </p:txBody>
      </p:sp>
      <p:sp>
        <p:nvSpPr>
          <p:cNvPr id="17" name="Rectangle 16">
            <a:extLst>
              <a:ext uri="{FF2B5EF4-FFF2-40B4-BE49-F238E27FC236}">
                <a16:creationId xmlns:a16="http://schemas.microsoft.com/office/drawing/2014/main" id="{01A5AF10-EA99-40CE-2D53-78818A47E564}"/>
              </a:ext>
            </a:extLst>
          </p:cNvPr>
          <p:cNvSpPr/>
          <p:nvPr/>
        </p:nvSpPr>
        <p:spPr>
          <a:xfrm>
            <a:off x="8103892" y="4014165"/>
            <a:ext cx="1557838" cy="418922"/>
          </a:xfrm>
          <a:prstGeom prst="rect">
            <a:avLst/>
          </a:prstGeom>
          <a:solidFill>
            <a:srgbClr val="E1DE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a-ET" sz="1400" u="sng" dirty="0">
              <a:latin typeface="Arial" panose="020B0604020202020204" pitchFamily="34" charset="0"/>
              <a:cs typeface="Arial" panose="020B0604020202020204" pitchFamily="34" charset="0"/>
            </a:endParaRPr>
          </a:p>
        </p:txBody>
      </p:sp>
      <p:sp>
        <p:nvSpPr>
          <p:cNvPr id="18" name="Rectangle 17">
            <a:extLst>
              <a:ext uri="{FF2B5EF4-FFF2-40B4-BE49-F238E27FC236}">
                <a16:creationId xmlns:a16="http://schemas.microsoft.com/office/drawing/2014/main" id="{4C496538-685B-265C-D41A-7D702066AEDC}"/>
              </a:ext>
            </a:extLst>
          </p:cNvPr>
          <p:cNvSpPr/>
          <p:nvPr/>
        </p:nvSpPr>
        <p:spPr>
          <a:xfrm>
            <a:off x="8103893" y="4012808"/>
            <a:ext cx="1839235" cy="2133992"/>
          </a:xfrm>
          <a:prstGeom prst="rect">
            <a:avLst/>
          </a:prstGeom>
          <a:noFill/>
          <a:ln>
            <a:solidFill>
              <a:srgbClr val="E797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DE" sz="1400" dirty="0">
              <a:solidFill>
                <a:srgbClr val="002060"/>
              </a:solidFill>
              <a:latin typeface="Arial" panose="020B0604020202020204" pitchFamily="34" charset="0"/>
              <a:ea typeface="Roboto Lt" pitchFamily="2" charset="0"/>
              <a:cs typeface="Arial" panose="020B0604020202020204" pitchFamily="34" charset="0"/>
            </a:endParaRPr>
          </a:p>
          <a:p>
            <a:r>
              <a:rPr lang="de-DE" sz="1400" dirty="0">
                <a:solidFill>
                  <a:srgbClr val="002060"/>
                </a:solidFill>
                <a:latin typeface="Arial" panose="020B0604020202020204" pitchFamily="34" charset="0"/>
                <a:ea typeface="Roboto Lt" pitchFamily="2" charset="0"/>
                <a:cs typeface="Arial" panose="020B0604020202020204" pitchFamily="34" charset="0"/>
              </a:rPr>
              <a:t>Travel </a:t>
            </a:r>
            <a:r>
              <a:rPr lang="de-DE" sz="1400" dirty="0" err="1">
                <a:solidFill>
                  <a:srgbClr val="002060"/>
                </a:solidFill>
                <a:latin typeface="Arial" panose="020B0604020202020204" pitchFamily="34" charset="0"/>
                <a:ea typeface="Roboto Lt" pitchFamily="2" charset="0"/>
                <a:cs typeface="Arial" panose="020B0604020202020204" pitchFamily="34" charset="0"/>
              </a:rPr>
              <a:t>distance</a:t>
            </a:r>
            <a:r>
              <a:rPr lang="de-DE" sz="1400" dirty="0">
                <a:solidFill>
                  <a:srgbClr val="002060"/>
                </a:solidFill>
                <a:latin typeface="Arial" panose="020B0604020202020204" pitchFamily="34" charset="0"/>
                <a:ea typeface="Roboto Lt" pitchFamily="2" charset="0"/>
                <a:cs typeface="Arial" panose="020B0604020202020204" pitchFamily="34" charset="0"/>
              </a:rPr>
              <a:t> </a:t>
            </a:r>
          </a:p>
          <a:p>
            <a:r>
              <a:rPr lang="de-DE" sz="1400" b="1" dirty="0">
                <a:solidFill>
                  <a:srgbClr val="002060"/>
                </a:solidFill>
                <a:latin typeface="Arial" panose="020B0604020202020204" pitchFamily="34" charset="0"/>
                <a:ea typeface="Roboto" pitchFamily="2" charset="0"/>
                <a:cs typeface="Arial" panose="020B0604020202020204" pitchFamily="34" charset="0"/>
              </a:rPr>
              <a:t>5.001 km and </a:t>
            </a:r>
            <a:r>
              <a:rPr lang="de-DE" sz="1400" b="1" dirty="0" err="1">
                <a:solidFill>
                  <a:srgbClr val="002060"/>
                </a:solidFill>
                <a:latin typeface="Arial" panose="020B0604020202020204" pitchFamily="34" charset="0"/>
                <a:ea typeface="Roboto" pitchFamily="2" charset="0"/>
                <a:cs typeface="Arial" panose="020B0604020202020204" pitchFamily="34" charset="0"/>
              </a:rPr>
              <a:t>more</a:t>
            </a:r>
            <a:endParaRPr lang="de-DE" sz="1400" b="1" dirty="0">
              <a:solidFill>
                <a:srgbClr val="002060"/>
              </a:solidFill>
              <a:latin typeface="Arial" panose="020B0604020202020204" pitchFamily="34" charset="0"/>
              <a:ea typeface="Roboto" pitchFamily="2" charset="0"/>
              <a:cs typeface="Arial" panose="020B0604020202020204" pitchFamily="34" charset="0"/>
            </a:endParaRPr>
          </a:p>
          <a:p>
            <a:endParaRPr lang="de-DE" sz="1400" dirty="0">
              <a:solidFill>
                <a:srgbClr val="002060"/>
              </a:solidFill>
              <a:latin typeface="Arial" panose="020B0604020202020204" pitchFamily="34" charset="0"/>
              <a:ea typeface="Roboto Lt" pitchFamily="2" charset="0"/>
              <a:cs typeface="Arial" panose="020B0604020202020204" pitchFamily="34" charset="0"/>
            </a:endParaRPr>
          </a:p>
          <a:p>
            <a:r>
              <a:rPr lang="de-DE" sz="1400" dirty="0">
                <a:solidFill>
                  <a:srgbClr val="002060"/>
                </a:solidFill>
                <a:latin typeface="Arial" panose="020B0604020202020204" pitchFamily="34" charset="0"/>
                <a:ea typeface="Roboto Lt" pitchFamily="2" charset="0"/>
                <a:cs typeface="Arial" panose="020B0604020202020204" pitchFamily="34" charset="0"/>
              </a:rPr>
              <a:t>The </a:t>
            </a:r>
            <a:r>
              <a:rPr lang="de-DE" sz="1400" dirty="0" err="1">
                <a:solidFill>
                  <a:srgbClr val="002060"/>
                </a:solidFill>
                <a:latin typeface="Arial" panose="020B0604020202020204" pitchFamily="34" charset="0"/>
                <a:ea typeface="Roboto Lt" pitchFamily="2" charset="0"/>
                <a:cs typeface="Arial" panose="020B0604020202020204" pitchFamily="34" charset="0"/>
              </a:rPr>
              <a:t>applicant</a:t>
            </a:r>
            <a:r>
              <a:rPr lang="de-DE" sz="1400" dirty="0">
                <a:solidFill>
                  <a:srgbClr val="002060"/>
                </a:solidFill>
                <a:latin typeface="Arial" panose="020B0604020202020204" pitchFamily="34" charset="0"/>
                <a:ea typeface="Roboto Lt" pitchFamily="2" charset="0"/>
                <a:cs typeface="Arial" panose="020B0604020202020204" pitchFamily="34" charset="0"/>
              </a:rPr>
              <a:t> </a:t>
            </a:r>
            <a:r>
              <a:rPr lang="de-DE" sz="1400" dirty="0" err="1">
                <a:solidFill>
                  <a:srgbClr val="002060"/>
                </a:solidFill>
                <a:latin typeface="Arial" panose="020B0604020202020204" pitchFamily="34" charset="0"/>
                <a:ea typeface="Roboto Lt" pitchFamily="2" charset="0"/>
                <a:cs typeface="Arial" panose="020B0604020202020204" pitchFamily="34" charset="0"/>
              </a:rPr>
              <a:t>can</a:t>
            </a:r>
            <a:r>
              <a:rPr lang="de-DE" sz="1400" dirty="0">
                <a:solidFill>
                  <a:srgbClr val="002060"/>
                </a:solidFill>
                <a:latin typeface="Arial" panose="020B0604020202020204" pitchFamily="34" charset="0"/>
                <a:ea typeface="Roboto Lt" pitchFamily="2" charset="0"/>
                <a:cs typeface="Arial" panose="020B0604020202020204" pitchFamily="34" charset="0"/>
              </a:rPr>
              <a:t> </a:t>
            </a:r>
            <a:r>
              <a:rPr lang="de-DE" sz="1400" dirty="0" err="1">
                <a:solidFill>
                  <a:srgbClr val="002060"/>
                </a:solidFill>
                <a:latin typeface="Arial" panose="020B0604020202020204" pitchFamily="34" charset="0"/>
                <a:ea typeface="Roboto Lt" pitchFamily="2" charset="0"/>
                <a:cs typeface="Arial" panose="020B0604020202020204" pitchFamily="34" charset="0"/>
              </a:rPr>
              <a:t>choose</a:t>
            </a:r>
            <a:r>
              <a:rPr lang="de-DE" sz="1400" dirty="0">
                <a:solidFill>
                  <a:srgbClr val="002060"/>
                </a:solidFill>
                <a:latin typeface="Arial" panose="020B0604020202020204" pitchFamily="34" charset="0"/>
                <a:ea typeface="Roboto Lt" pitchFamily="2" charset="0"/>
                <a:cs typeface="Arial" panose="020B0604020202020204" pitchFamily="34" charset="0"/>
              </a:rPr>
              <a:t> </a:t>
            </a:r>
            <a:r>
              <a:rPr lang="de-DE" sz="1400" dirty="0" err="1">
                <a:solidFill>
                  <a:srgbClr val="002060"/>
                </a:solidFill>
                <a:latin typeface="Arial" panose="020B0604020202020204" pitchFamily="34" charset="0"/>
                <a:ea typeface="Roboto Lt" pitchFamily="2" charset="0"/>
                <a:cs typeface="Arial" panose="020B0604020202020204" pitchFamily="34" charset="0"/>
              </a:rPr>
              <a:t>whether</a:t>
            </a:r>
            <a:r>
              <a:rPr lang="de-DE" sz="1400" dirty="0">
                <a:solidFill>
                  <a:srgbClr val="002060"/>
                </a:solidFill>
                <a:latin typeface="Arial" panose="020B0604020202020204" pitchFamily="34" charset="0"/>
                <a:ea typeface="Roboto Lt" pitchFamily="2" charset="0"/>
                <a:cs typeface="Arial" panose="020B0604020202020204" pitchFamily="34" charset="0"/>
              </a:rPr>
              <a:t> </a:t>
            </a:r>
            <a:r>
              <a:rPr lang="de-DE" sz="1400" dirty="0" err="1">
                <a:solidFill>
                  <a:srgbClr val="002060"/>
                </a:solidFill>
                <a:latin typeface="Arial" panose="020B0604020202020204" pitchFamily="34" charset="0"/>
                <a:ea typeface="Roboto Lt" pitchFamily="2" charset="0"/>
                <a:cs typeface="Arial" panose="020B0604020202020204" pitchFamily="34" charset="0"/>
              </a:rPr>
              <a:t>to</a:t>
            </a:r>
            <a:r>
              <a:rPr lang="de-DE" sz="1400" dirty="0">
                <a:solidFill>
                  <a:srgbClr val="002060"/>
                </a:solidFill>
                <a:latin typeface="Arial" panose="020B0604020202020204" pitchFamily="34" charset="0"/>
                <a:ea typeface="Roboto Lt" pitchFamily="2" charset="0"/>
                <a:cs typeface="Arial" panose="020B0604020202020204" pitchFamily="34" charset="0"/>
              </a:rPr>
              <a:t> </a:t>
            </a:r>
            <a:r>
              <a:rPr lang="de-DE" sz="1400" dirty="0" err="1">
                <a:solidFill>
                  <a:srgbClr val="002060"/>
                </a:solidFill>
                <a:latin typeface="Arial" panose="020B0604020202020204" pitchFamily="34" charset="0"/>
                <a:ea typeface="Roboto Lt" pitchFamily="2" charset="0"/>
                <a:cs typeface="Arial" panose="020B0604020202020204" pitchFamily="34" charset="0"/>
              </a:rPr>
              <a:t>travel</a:t>
            </a:r>
            <a:r>
              <a:rPr lang="de-DE" sz="1400" dirty="0">
                <a:solidFill>
                  <a:srgbClr val="002060"/>
                </a:solidFill>
                <a:latin typeface="Arial" panose="020B0604020202020204" pitchFamily="34" charset="0"/>
                <a:ea typeface="Roboto Lt" pitchFamily="2" charset="0"/>
                <a:cs typeface="Arial" panose="020B0604020202020204" pitchFamily="34" charset="0"/>
              </a:rPr>
              <a:t> </a:t>
            </a:r>
            <a:r>
              <a:rPr lang="de-DE" sz="1400" dirty="0" err="1">
                <a:solidFill>
                  <a:srgbClr val="002060"/>
                </a:solidFill>
                <a:latin typeface="Arial" panose="020B0604020202020204" pitchFamily="34" charset="0"/>
                <a:ea typeface="Roboto Lt" pitchFamily="2" charset="0"/>
                <a:cs typeface="Arial" panose="020B0604020202020204" pitchFamily="34" charset="0"/>
              </a:rPr>
              <a:t>by</a:t>
            </a:r>
            <a:r>
              <a:rPr lang="de-DE" sz="1400" dirty="0">
                <a:solidFill>
                  <a:srgbClr val="002060"/>
                </a:solidFill>
                <a:latin typeface="Arial" panose="020B0604020202020204" pitchFamily="34" charset="0"/>
                <a:ea typeface="Roboto Lt" pitchFamily="2" charset="0"/>
                <a:cs typeface="Arial" panose="020B0604020202020204" pitchFamily="34" charset="0"/>
              </a:rPr>
              <a:t> </a:t>
            </a:r>
            <a:r>
              <a:rPr lang="de-DE" sz="1400" dirty="0" err="1">
                <a:solidFill>
                  <a:srgbClr val="002060"/>
                </a:solidFill>
                <a:latin typeface="Arial" panose="020B0604020202020204" pitchFamily="34" charset="0"/>
                <a:ea typeface="Roboto Lt" pitchFamily="2" charset="0"/>
                <a:cs typeface="Arial" panose="020B0604020202020204" pitchFamily="34" charset="0"/>
              </a:rPr>
              <a:t>airplane</a:t>
            </a:r>
            <a:r>
              <a:rPr lang="de-DE" sz="1400" dirty="0">
                <a:solidFill>
                  <a:srgbClr val="002060"/>
                </a:solidFill>
                <a:latin typeface="Arial" panose="020B0604020202020204" pitchFamily="34" charset="0"/>
                <a:ea typeface="Roboto Lt" pitchFamily="2" charset="0"/>
                <a:cs typeface="Arial" panose="020B0604020202020204" pitchFamily="34" charset="0"/>
              </a:rPr>
              <a:t> </a:t>
            </a:r>
            <a:r>
              <a:rPr lang="de-DE" sz="1400" dirty="0" err="1">
                <a:solidFill>
                  <a:srgbClr val="002060"/>
                </a:solidFill>
                <a:latin typeface="Arial" panose="020B0604020202020204" pitchFamily="34" charset="0"/>
                <a:ea typeface="Roboto Lt" pitchFamily="2" charset="0"/>
                <a:cs typeface="Arial" panose="020B0604020202020204" pitchFamily="34" charset="0"/>
              </a:rPr>
              <a:t>or</a:t>
            </a:r>
            <a:r>
              <a:rPr lang="de-DE" sz="1400" dirty="0">
                <a:solidFill>
                  <a:srgbClr val="002060"/>
                </a:solidFill>
                <a:latin typeface="Arial" panose="020B0604020202020204" pitchFamily="34" charset="0"/>
                <a:ea typeface="Roboto Lt" pitchFamily="2" charset="0"/>
                <a:cs typeface="Arial" panose="020B0604020202020204" pitchFamily="34" charset="0"/>
              </a:rPr>
              <a:t> </a:t>
            </a:r>
            <a:r>
              <a:rPr lang="de-DE" sz="1400" dirty="0" err="1">
                <a:solidFill>
                  <a:srgbClr val="002060"/>
                </a:solidFill>
                <a:latin typeface="Arial" panose="020B0604020202020204" pitchFamily="34" charset="0"/>
                <a:ea typeface="Roboto Lt" pitchFamily="2" charset="0"/>
                <a:cs typeface="Arial" panose="020B0604020202020204" pitchFamily="34" charset="0"/>
              </a:rPr>
              <a:t>another</a:t>
            </a:r>
            <a:r>
              <a:rPr lang="de-DE" sz="1400" dirty="0">
                <a:solidFill>
                  <a:srgbClr val="002060"/>
                </a:solidFill>
                <a:latin typeface="Arial" panose="020B0604020202020204" pitchFamily="34" charset="0"/>
                <a:ea typeface="Roboto Lt" pitchFamily="2" charset="0"/>
                <a:cs typeface="Arial" panose="020B0604020202020204" pitchFamily="34" charset="0"/>
              </a:rPr>
              <a:t> </a:t>
            </a:r>
            <a:r>
              <a:rPr lang="de-DE" sz="1400" dirty="0" err="1">
                <a:solidFill>
                  <a:srgbClr val="002060"/>
                </a:solidFill>
                <a:latin typeface="Arial" panose="020B0604020202020204" pitchFamily="34" charset="0"/>
                <a:ea typeface="Roboto Lt" pitchFamily="2" charset="0"/>
                <a:cs typeface="Arial" panose="020B0604020202020204" pitchFamily="34" charset="0"/>
              </a:rPr>
              <a:t>means</a:t>
            </a:r>
            <a:r>
              <a:rPr lang="de-DE" sz="1400" dirty="0">
                <a:solidFill>
                  <a:srgbClr val="002060"/>
                </a:solidFill>
                <a:latin typeface="Arial" panose="020B0604020202020204" pitchFamily="34" charset="0"/>
                <a:ea typeface="Roboto Lt" pitchFamily="2" charset="0"/>
                <a:cs typeface="Arial" panose="020B0604020202020204" pitchFamily="34" charset="0"/>
              </a:rPr>
              <a:t> </a:t>
            </a:r>
            <a:r>
              <a:rPr lang="de-DE" sz="1400" dirty="0" err="1">
                <a:solidFill>
                  <a:srgbClr val="002060"/>
                </a:solidFill>
                <a:latin typeface="Arial" panose="020B0604020202020204" pitchFamily="34" charset="0"/>
                <a:ea typeface="Roboto Lt" pitchFamily="2" charset="0"/>
                <a:cs typeface="Arial" panose="020B0604020202020204" pitchFamily="34" charset="0"/>
              </a:rPr>
              <a:t>of</a:t>
            </a:r>
            <a:r>
              <a:rPr lang="de-DE" sz="1400" dirty="0">
                <a:solidFill>
                  <a:srgbClr val="002060"/>
                </a:solidFill>
                <a:latin typeface="Arial" panose="020B0604020202020204" pitchFamily="34" charset="0"/>
                <a:ea typeface="Roboto Lt" pitchFamily="2" charset="0"/>
                <a:cs typeface="Arial" panose="020B0604020202020204" pitchFamily="34" charset="0"/>
              </a:rPr>
              <a:t> </a:t>
            </a:r>
            <a:r>
              <a:rPr lang="de-DE" sz="1400" dirty="0" err="1">
                <a:solidFill>
                  <a:srgbClr val="002060"/>
                </a:solidFill>
                <a:latin typeface="Arial" panose="020B0604020202020204" pitchFamily="34" charset="0"/>
                <a:ea typeface="Roboto Lt" pitchFamily="2" charset="0"/>
                <a:cs typeface="Arial" panose="020B0604020202020204" pitchFamily="34" charset="0"/>
              </a:rPr>
              <a:t>transportation</a:t>
            </a:r>
            <a:r>
              <a:rPr lang="de-DE" sz="1400" dirty="0">
                <a:solidFill>
                  <a:srgbClr val="002060"/>
                </a:solidFill>
                <a:latin typeface="Arial" panose="020B0604020202020204" pitchFamily="34" charset="0"/>
                <a:ea typeface="Roboto Lt" pitchFamily="2" charset="0"/>
                <a:cs typeface="Arial" panose="020B0604020202020204" pitchFamily="34" charset="0"/>
              </a:rPr>
              <a:t>.</a:t>
            </a:r>
          </a:p>
          <a:p>
            <a:endParaRPr lang="de-DE" sz="1400" dirty="0">
              <a:solidFill>
                <a:srgbClr val="002060"/>
              </a:solidFill>
              <a:latin typeface="Arial" panose="020B0604020202020204" pitchFamily="34" charset="0"/>
              <a:ea typeface="Roboto Lt" pitchFamily="2" charset="0"/>
              <a:cs typeface="Arial" panose="020B0604020202020204" pitchFamily="34" charset="0"/>
            </a:endParaRPr>
          </a:p>
          <a:p>
            <a:r>
              <a:rPr lang="de-DE" sz="1400" dirty="0">
                <a:solidFill>
                  <a:srgbClr val="002060"/>
                </a:solidFill>
                <a:latin typeface="Arial" panose="020B0604020202020204" pitchFamily="34" charset="0"/>
                <a:ea typeface="Roboto" pitchFamily="2" charset="0"/>
                <a:cs typeface="Arial" panose="020B0604020202020204" pitchFamily="34" charset="0"/>
              </a:rPr>
              <a:t>Per A&amp;CP: </a:t>
            </a:r>
            <a:r>
              <a:rPr lang="de-DE" sz="1400" b="1" dirty="0">
                <a:solidFill>
                  <a:srgbClr val="002060"/>
                </a:solidFill>
                <a:latin typeface="Arial" panose="020B0604020202020204" pitchFamily="34" charset="0"/>
                <a:ea typeface="Roboto" pitchFamily="2" charset="0"/>
                <a:cs typeface="Arial" panose="020B0604020202020204" pitchFamily="34" charset="0"/>
              </a:rPr>
              <a:t>€700</a:t>
            </a:r>
            <a:endParaRPr lang="en-US" sz="1400" b="1" i="0" u="none" strike="noStrike" baseline="30000" dirty="0">
              <a:solidFill>
                <a:srgbClr val="000000"/>
              </a:solidFill>
              <a:latin typeface="Arial" panose="020B0604020202020204" pitchFamily="34" charset="0"/>
              <a:ea typeface="Roboto" pitchFamily="2" charset="0"/>
              <a:cs typeface="Arial" panose="020B0604020202020204" pitchFamily="34" charset="0"/>
            </a:endParaRPr>
          </a:p>
          <a:p>
            <a:endParaRPr lang="de-DE" sz="1400" dirty="0">
              <a:solidFill>
                <a:srgbClr val="002060"/>
              </a:solidFill>
              <a:latin typeface="Arial" panose="020B0604020202020204" pitchFamily="34" charset="0"/>
              <a:ea typeface="Roboto Lt" pitchFamily="2" charset="0"/>
              <a:cs typeface="Arial" panose="020B0604020202020204" pitchFamily="34" charset="0"/>
            </a:endParaRPr>
          </a:p>
        </p:txBody>
      </p:sp>
      <p:pic>
        <p:nvPicPr>
          <p:cNvPr id="19" name="Image 43" descr="Une image contenant invertébré&#10;&#10;Description générée automatiquement">
            <a:extLst>
              <a:ext uri="{FF2B5EF4-FFF2-40B4-BE49-F238E27FC236}">
                <a16:creationId xmlns:a16="http://schemas.microsoft.com/office/drawing/2014/main" id="{D82B2EA7-5AF5-9B88-D477-D841C1E7B36B}"/>
              </a:ext>
            </a:extLst>
          </p:cNvPr>
          <p:cNvPicPr>
            <a:picLocks noChangeAspect="1"/>
          </p:cNvPicPr>
          <p:nvPr/>
        </p:nvPicPr>
        <p:blipFill>
          <a:blip r:embed="rId7">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9292856" y="1814990"/>
            <a:ext cx="292720" cy="546410"/>
          </a:xfrm>
          <a:prstGeom prst="rect">
            <a:avLst/>
          </a:prstGeom>
        </p:spPr>
      </p:pic>
      <p:pic>
        <p:nvPicPr>
          <p:cNvPr id="20" name="Image 45" descr="Une image contenant invertébré&#10;&#10;Description générée automatiquement">
            <a:extLst>
              <a:ext uri="{FF2B5EF4-FFF2-40B4-BE49-F238E27FC236}">
                <a16:creationId xmlns:a16="http://schemas.microsoft.com/office/drawing/2014/main" id="{B04FBC8A-62E9-52A6-653C-F681B8202F5A}"/>
              </a:ext>
            </a:extLst>
          </p:cNvPr>
          <p:cNvPicPr>
            <a:picLocks noChangeAspect="1"/>
          </p:cNvPicPr>
          <p:nvPr/>
        </p:nvPicPr>
        <p:blipFill>
          <a:blip r:embed="rId8">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0066503" y="3826395"/>
            <a:ext cx="281399" cy="525278"/>
          </a:xfrm>
          <a:prstGeom prst="rect">
            <a:avLst/>
          </a:prstGeom>
        </p:spPr>
      </p:pic>
      <p:pic>
        <p:nvPicPr>
          <p:cNvPr id="21" name="Image 49" descr="Une image contenant texte&#10;&#10;Description générée automatiquement">
            <a:extLst>
              <a:ext uri="{FF2B5EF4-FFF2-40B4-BE49-F238E27FC236}">
                <a16:creationId xmlns:a16="http://schemas.microsoft.com/office/drawing/2014/main" id="{9688F97A-9992-BCAF-C025-B6A79FE26386}"/>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10768" r="80419"/>
          <a:stretch/>
        </p:blipFill>
        <p:spPr>
          <a:xfrm rot="1674140">
            <a:off x="2963612" y="1625154"/>
            <a:ext cx="758882" cy="546410"/>
          </a:xfrm>
          <a:prstGeom prst="rect">
            <a:avLst/>
          </a:prstGeom>
        </p:spPr>
      </p:pic>
      <p:pic>
        <p:nvPicPr>
          <p:cNvPr id="22" name="Image 50" descr="Une image contenant texte&#10;&#10;Description générée automatiquement">
            <a:extLst>
              <a:ext uri="{FF2B5EF4-FFF2-40B4-BE49-F238E27FC236}">
                <a16:creationId xmlns:a16="http://schemas.microsoft.com/office/drawing/2014/main" id="{69D61EB5-F9F2-745D-15A7-244DEBED2D7C}"/>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10768" r="80419"/>
          <a:stretch/>
        </p:blipFill>
        <p:spPr>
          <a:xfrm rot="1674140">
            <a:off x="1222389" y="3753208"/>
            <a:ext cx="758882" cy="546410"/>
          </a:xfrm>
          <a:prstGeom prst="rect">
            <a:avLst/>
          </a:prstGeom>
        </p:spPr>
      </p:pic>
      <p:pic>
        <p:nvPicPr>
          <p:cNvPr id="5" name="Picture 4">
            <a:extLst>
              <a:ext uri="{FF2B5EF4-FFF2-40B4-BE49-F238E27FC236}">
                <a16:creationId xmlns:a16="http://schemas.microsoft.com/office/drawing/2014/main" id="{9EDD3D58-9EE3-CEA7-12EA-1D128E393C03}"/>
              </a:ext>
            </a:extLst>
          </p:cNvPr>
          <p:cNvPicPr>
            <a:picLocks noChangeAspect="1"/>
          </p:cNvPicPr>
          <p:nvPr/>
        </p:nvPicPr>
        <p:blipFill>
          <a:blip r:embed="rId10"/>
          <a:stretch>
            <a:fillRect/>
          </a:stretch>
        </p:blipFill>
        <p:spPr>
          <a:xfrm>
            <a:off x="2269787" y="142786"/>
            <a:ext cx="12192000" cy="731520"/>
          </a:xfrm>
          <a:prstGeom prst="rect">
            <a:avLst/>
          </a:prstGeom>
        </p:spPr>
      </p:pic>
      <p:sp>
        <p:nvSpPr>
          <p:cNvPr id="7" name="Rechteck 5">
            <a:extLst>
              <a:ext uri="{FF2B5EF4-FFF2-40B4-BE49-F238E27FC236}">
                <a16:creationId xmlns:a16="http://schemas.microsoft.com/office/drawing/2014/main" id="{8FED0E62-844E-DE93-0109-589367FD44B0}"/>
              </a:ext>
            </a:extLst>
          </p:cNvPr>
          <p:cNvSpPr/>
          <p:nvPr/>
        </p:nvSpPr>
        <p:spPr>
          <a:xfrm>
            <a:off x="2384686" y="719827"/>
            <a:ext cx="6908170" cy="458780"/>
          </a:xfrm>
          <a:prstGeom prst="rect">
            <a:avLst/>
          </a:prstGeom>
        </p:spPr>
        <p:txBody>
          <a:bodyPr wrap="square">
            <a:spAutoFit/>
          </a:bodyPr>
          <a:lstStyle/>
          <a:p>
            <a:pPr algn="just">
              <a:lnSpc>
                <a:spcPct val="107000"/>
              </a:lnSpc>
              <a:spcAft>
                <a:spcPts val="800"/>
              </a:spcAft>
            </a:pPr>
            <a:r>
              <a:rPr lang="en-GB" sz="2400" dirty="0">
                <a:solidFill>
                  <a:srgbClr val="037E99"/>
                </a:solidFill>
                <a:latin typeface="Arial" panose="020B0604020202020204" pitchFamily="34" charset="0"/>
                <a:ea typeface="Times New Roman" panose="02020603050405020304" pitchFamily="18" charset="0"/>
                <a:cs typeface="Arial" panose="020B0604020202020204" pitchFamily="34" charset="0"/>
              </a:rPr>
              <a:t>The Residency Grant </a:t>
            </a:r>
            <a:endParaRPr lang="en-GB" sz="2400" dirty="0">
              <a:solidFill>
                <a:srgbClr val="FF0000"/>
              </a:solidFill>
              <a:latin typeface="Arial" panose="020B0604020202020204" pitchFamily="34" charset="0"/>
              <a:ea typeface="Times New Roman" panose="02020603050405020304" pitchFamily="18" charset="0"/>
              <a:cs typeface="Arial" panose="020B0604020202020204" pitchFamily="34" charset="0"/>
            </a:endParaRPr>
          </a:p>
        </p:txBody>
      </p:sp>
      <p:sp>
        <p:nvSpPr>
          <p:cNvPr id="6" name="TextBox 5">
            <a:extLst>
              <a:ext uri="{FF2B5EF4-FFF2-40B4-BE49-F238E27FC236}">
                <a16:creationId xmlns:a16="http://schemas.microsoft.com/office/drawing/2014/main" id="{27E2002A-4288-E39A-B25C-B5C9CFAAE5D1}"/>
              </a:ext>
            </a:extLst>
          </p:cNvPr>
          <p:cNvSpPr txBox="1"/>
          <p:nvPr/>
        </p:nvSpPr>
        <p:spPr>
          <a:xfrm>
            <a:off x="2432731" y="1107761"/>
            <a:ext cx="3765297" cy="338554"/>
          </a:xfrm>
          <a:prstGeom prst="rect">
            <a:avLst/>
          </a:prstGeom>
          <a:noFill/>
        </p:spPr>
        <p:txBody>
          <a:bodyPr wrap="square">
            <a:spAutoFit/>
          </a:bodyPr>
          <a:lstStyle/>
          <a:p>
            <a:r>
              <a:rPr lang="en-GB" sz="1600" i="1" dirty="0">
                <a:solidFill>
                  <a:srgbClr val="01135F"/>
                </a:solidFill>
                <a:latin typeface="Arial" panose="020B0604020202020204" pitchFamily="34" charset="0"/>
                <a:ea typeface="Roboto" pitchFamily="2" charset="0"/>
                <a:cs typeface="Arial" panose="020B0604020202020204" pitchFamily="34" charset="0"/>
              </a:rPr>
              <a:t>Allocated to </a:t>
            </a:r>
            <a:r>
              <a:rPr lang="en-GB" sz="1600" b="1" i="1" dirty="0">
                <a:solidFill>
                  <a:srgbClr val="01135F"/>
                </a:solidFill>
                <a:latin typeface="Arial" panose="020B0604020202020204" pitchFamily="34" charset="0"/>
                <a:ea typeface="Roboto" pitchFamily="2" charset="0"/>
                <a:cs typeface="Arial" panose="020B0604020202020204" pitchFamily="34" charset="0"/>
              </a:rPr>
              <a:t>each A&amp;CP</a:t>
            </a:r>
            <a:endParaRPr lang="en-GB" sz="1600" b="1" i="1" dirty="0">
              <a:solidFill>
                <a:srgbClr val="01135F"/>
              </a:solidFill>
            </a:endParaRPr>
          </a:p>
        </p:txBody>
      </p:sp>
    </p:spTree>
    <p:extLst>
      <p:ext uri="{BB962C8B-B14F-4D97-AF65-F5344CB8AC3E}">
        <p14:creationId xmlns:p14="http://schemas.microsoft.com/office/powerpoint/2010/main" val="42871957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D9FBAC0-4F8B-A0CA-F2CB-5605A4C44303}"/>
              </a:ext>
            </a:extLst>
          </p:cNvPr>
          <p:cNvSpPr/>
          <p:nvPr/>
        </p:nvSpPr>
        <p:spPr>
          <a:xfrm>
            <a:off x="8501638" y="1744615"/>
            <a:ext cx="2522975" cy="257938"/>
          </a:xfrm>
          <a:prstGeom prst="rect">
            <a:avLst/>
          </a:prstGeom>
          <a:solidFill>
            <a:srgbClr val="FDE1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a-ET" sz="1400" u="sng" dirty="0">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F68D4E35-1E88-B6F0-D7B9-135C016D7E8A}"/>
              </a:ext>
            </a:extLst>
          </p:cNvPr>
          <p:cNvSpPr/>
          <p:nvPr/>
        </p:nvSpPr>
        <p:spPr>
          <a:xfrm>
            <a:off x="5688342" y="1729508"/>
            <a:ext cx="2522975" cy="257938"/>
          </a:xfrm>
          <a:prstGeom prst="rect">
            <a:avLst/>
          </a:prstGeom>
          <a:solidFill>
            <a:srgbClr val="FDE1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a-ET" sz="1400" u="sng" dirty="0">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B16FDA3D-1D0D-00A8-9EAE-642F3DFA0E7B}"/>
              </a:ext>
            </a:extLst>
          </p:cNvPr>
          <p:cNvSpPr/>
          <p:nvPr/>
        </p:nvSpPr>
        <p:spPr>
          <a:xfrm>
            <a:off x="5707052" y="3766468"/>
            <a:ext cx="2522975" cy="257938"/>
          </a:xfrm>
          <a:prstGeom prst="rect">
            <a:avLst/>
          </a:prstGeom>
          <a:solidFill>
            <a:srgbClr val="FDE1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a-ET" sz="1400" u="sng" dirty="0">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BDBBD510-DC00-78F1-6AA9-2D8158E73433}"/>
              </a:ext>
            </a:extLst>
          </p:cNvPr>
          <p:cNvSpPr/>
          <p:nvPr/>
        </p:nvSpPr>
        <p:spPr>
          <a:xfrm>
            <a:off x="2912460" y="3538873"/>
            <a:ext cx="2522975" cy="257938"/>
          </a:xfrm>
          <a:prstGeom prst="rect">
            <a:avLst/>
          </a:prstGeom>
          <a:solidFill>
            <a:srgbClr val="FDE1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a-ET" sz="1400" u="sng" dirty="0">
              <a:latin typeface="Arial" panose="020B0604020202020204" pitchFamily="34" charset="0"/>
              <a:cs typeface="Arial" panose="020B0604020202020204" pitchFamily="34" charset="0"/>
            </a:endParaRPr>
          </a:p>
        </p:txBody>
      </p:sp>
      <p:sp>
        <p:nvSpPr>
          <p:cNvPr id="8" name="Rectangle 4"/>
          <p:cNvSpPr>
            <a:spLocks noChangeArrowheads="1"/>
          </p:cNvSpPr>
          <p:nvPr/>
        </p:nvSpPr>
        <p:spPr bwMode="auto">
          <a:xfrm>
            <a:off x="3676650" y="143501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0" i="0" u="none" strike="noStrike" cap="none" normalizeH="0" baseline="0">
                <a:ln>
                  <a:noFill/>
                </a:ln>
                <a:solidFill>
                  <a:schemeClr val="tx1"/>
                </a:solidFill>
                <a:effectLst/>
                <a:latin typeface="Arial" panose="020B0604020202020204" pitchFamily="34" charset="0"/>
              </a:rPr>
              <a:t/>
            </a:r>
            <a:br>
              <a:rPr kumimoji="0" lang="de-DE" altLang="de-DE" sz="1800" b="0" i="0" u="none" strike="noStrike" cap="none" normalizeH="0" baseline="0">
                <a:ln>
                  <a:noFill/>
                </a:ln>
                <a:solidFill>
                  <a:schemeClr val="tx1"/>
                </a:solidFill>
                <a:effectLst/>
                <a:latin typeface="Arial" panose="020B0604020202020204" pitchFamily="34" charset="0"/>
              </a:rPr>
            </a:b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23" name="Rectangle 10"/>
          <p:cNvSpPr>
            <a:spLocks noChangeArrowheads="1"/>
          </p:cNvSpPr>
          <p:nvPr/>
        </p:nvSpPr>
        <p:spPr bwMode="auto">
          <a:xfrm>
            <a:off x="5465763" y="-74485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800" b="0" i="0" u="none" strike="noStrike" cap="none" normalizeH="0" baseline="0">
                <a:ln>
                  <a:noFill/>
                </a:ln>
                <a:solidFill>
                  <a:schemeClr val="tx1"/>
                </a:solidFill>
                <a:effectLst/>
                <a:latin typeface="Arial" panose="020B0604020202020204" pitchFamily="34" charset="0"/>
              </a:rPr>
              <a:t/>
            </a:r>
            <a:br>
              <a:rPr kumimoji="0" lang="en-GB" altLang="en-US" sz="1800" b="0" i="0" u="none" strike="noStrike" cap="none" normalizeH="0" baseline="0">
                <a:ln>
                  <a:noFill/>
                </a:ln>
                <a:solidFill>
                  <a:schemeClr val="tx1"/>
                </a:solidFill>
                <a:effectLst/>
                <a:latin typeface="Arial" panose="020B0604020202020204" pitchFamily="34" charset="0"/>
              </a:rPr>
            </a:br>
            <a:endParaRPr kumimoji="0" lang="en-GB" altLang="en-US" sz="1800" b="0" i="0" u="none" strike="noStrike" cap="none" normalizeH="0" baseline="0">
              <a:ln>
                <a:noFill/>
              </a:ln>
              <a:solidFill>
                <a:schemeClr val="tx1"/>
              </a:solidFill>
              <a:effectLst/>
              <a:latin typeface="Arial" panose="020B0604020202020204" pitchFamily="34" charset="0"/>
            </a:endParaRPr>
          </a:p>
        </p:txBody>
      </p:sp>
      <p:sp>
        <p:nvSpPr>
          <p:cNvPr id="24" name="Rectangle 11"/>
          <p:cNvSpPr>
            <a:spLocks noChangeArrowheads="1"/>
          </p:cNvSpPr>
          <p:nvPr/>
        </p:nvSpPr>
        <p:spPr bwMode="auto">
          <a:xfrm>
            <a:off x="5465763" y="-7448550"/>
            <a:ext cx="4022725" cy="3175"/>
          </a:xfrm>
          <a:prstGeom prst="rect">
            <a:avLst/>
          </a:prstGeom>
          <a:solidFill>
            <a:srgbClr val="000000"/>
          </a:solidFill>
          <a:ln w="9525">
            <a:solidFill>
              <a:schemeClr val="tx1"/>
            </a:solidFill>
            <a:prstDash val="solid"/>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25" name="Rectangle 12"/>
          <p:cNvSpPr>
            <a:spLocks noChangeArrowheads="1"/>
          </p:cNvSpPr>
          <p:nvPr/>
        </p:nvSpPr>
        <p:spPr bwMode="auto">
          <a:xfrm>
            <a:off x="3771433" y="-733728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en-US" sz="800" b="0" i="0" u="sng" strike="noStrike" cap="none" normalizeH="0" baseline="30000" dirty="0">
                <a:ln>
                  <a:noFill/>
                </a:ln>
                <a:solidFill>
                  <a:srgbClr val="800080"/>
                </a:solidFill>
                <a:effectLst/>
                <a:latin typeface="Arial" panose="020B0604020202020204" pitchFamily="34" charset="0"/>
                <a:ea typeface="Times New Roman" panose="02020603050405020304" pitchFamily="18" charset="0"/>
                <a:cs typeface="Times New Roman" panose="02020603050405020304" pitchFamily="18" charset="0"/>
                <a:hlinkClick r:id="rId3"/>
              </a:rPr>
              <a:t>[</a:t>
            </a:r>
            <a:r>
              <a:rPr kumimoji="0" lang="fr-FR" altLang="en-US" sz="800" b="0" i="0" u="sng" strike="noStrike" cap="none" normalizeH="0" baseline="30000" dirty="0" bmk="">
                <a:ln>
                  <a:noFill/>
                </a:ln>
                <a:solidFill>
                  <a:srgbClr val="800080"/>
                </a:solidFill>
                <a:effectLst/>
                <a:latin typeface="Arial" panose="020B0604020202020204" pitchFamily="34" charset="0"/>
                <a:ea typeface="Times New Roman" panose="02020603050405020304" pitchFamily="18" charset="0"/>
                <a:cs typeface="Times New Roman" panose="02020603050405020304" pitchFamily="18" charset="0"/>
                <a:hlinkClick r:id="rId3"/>
              </a:rPr>
              <a:t>1]</a:t>
            </a:r>
            <a:r>
              <a:rPr kumimoji="0" lang="en-GB" altLang="en-US" sz="800" b="0" i="0" u="none" strike="noStrike" cap="none" normalizeH="0" baseline="0" dirty="0" bmk="">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To see examples of proof, please check Section 5.4.2</a:t>
            </a:r>
            <a:endParaRPr kumimoji="0" lang="en-GB" altLang="en-US" sz="400" b="0" i="0" u="none" strike="noStrike" cap="none" normalizeH="0" baseline="0" dirty="0" bmk="">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en-US" sz="800" b="0" i="0" u="sng" strike="noStrike" cap="none" normalizeH="0" baseline="30000" dirty="0" bmk="">
                <a:ln>
                  <a:noFill/>
                </a:ln>
                <a:solidFill>
                  <a:srgbClr val="800080"/>
                </a:solidFill>
                <a:effectLst/>
                <a:latin typeface="Arial" panose="020B0604020202020204" pitchFamily="34" charset="0"/>
                <a:ea typeface="Times New Roman" panose="02020603050405020304" pitchFamily="18" charset="0"/>
                <a:cs typeface="Times New Roman" panose="02020603050405020304" pitchFamily="18" charset="0"/>
                <a:hlinkClick r:id="rId4"/>
              </a:rPr>
              <a:t>[2]</a:t>
            </a:r>
            <a:r>
              <a:rPr kumimoji="0" lang="en-GB" altLang="en-US" sz="800" b="0" i="0" u="none" strike="noStrike" cap="none" normalizeH="0" baseline="0" dirty="0" bmk="">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Green transports includes all types of transport except airplane, in order to go from the country of residence to the country of destination.</a:t>
            </a:r>
            <a:endParaRPr kumimoji="0" lang="en-GB" altLang="en-US" sz="400" b="0" i="0" u="none" strike="noStrike" cap="none" normalizeH="0" baseline="0" dirty="0" bmk="">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IE" altLang="en-US" sz="600" b="0" i="0" u="sng" strike="noStrike" cap="none" normalizeH="0" baseline="30000" dirty="0" bmk="">
                <a:ln>
                  <a:noFill/>
                </a:ln>
                <a:solidFill>
                  <a:srgbClr val="000000"/>
                </a:solidFill>
                <a:effectLst/>
                <a:latin typeface="Arial" panose="020B0604020202020204" pitchFamily="34" charset="0"/>
                <a:ea typeface="Calibri" panose="020F0502020204030204" pitchFamily="34" charset="0"/>
                <a:cs typeface="Arial" panose="020B0604020202020204" pitchFamily="34" charset="0"/>
                <a:hlinkClick r:id="rId5"/>
              </a:rPr>
              <a:t>[3]</a:t>
            </a:r>
            <a:r>
              <a:rPr kumimoji="0" lang="en-IE" altLang="en-US" sz="80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 More information available here: </a:t>
            </a:r>
            <a:r>
              <a:rPr kumimoji="0" lang="en-IE" altLang="en-US" sz="800" b="0" i="0" u="sng" strike="noStrike" cap="none" normalizeH="0" baseline="0" dirty="0">
                <a:ln>
                  <a:noFill/>
                </a:ln>
                <a:solidFill>
                  <a:srgbClr val="50640A"/>
                </a:solidFill>
                <a:effectLst/>
                <a:latin typeface="Arial" panose="020B0604020202020204" pitchFamily="34" charset="0"/>
                <a:ea typeface="Calibri" panose="020F0502020204030204" pitchFamily="34" charset="0"/>
                <a:cs typeface="Arial" panose="020B0604020202020204" pitchFamily="34" charset="0"/>
                <a:hlinkClick r:id="rId6"/>
              </a:rPr>
              <a:t>www.atmosfair.de</a:t>
            </a:r>
            <a:r>
              <a:rPr kumimoji="0" lang="en-IE" altLang="en-US" sz="900" b="0" i="0" u="none" strike="noStrike" cap="none" normalizeH="0" baseline="0" dirty="0">
                <a:ln>
                  <a:noFill/>
                </a:ln>
                <a:solidFill>
                  <a:srgbClr val="000000"/>
                </a:solidFill>
                <a:effectLst/>
                <a:latin typeface="Calibri Light" panose="020F0302020204030204" pitchFamily="34" charset="0"/>
                <a:ea typeface="Calibri" panose="020F0502020204030204" pitchFamily="34" charset="0"/>
                <a:cs typeface="Calibri Light" panose="020F0302020204030204" pitchFamily="34" charset="0"/>
                <a:hlinkClick r:id="rId6"/>
              </a:rPr>
              <a:t> </a:t>
            </a:r>
            <a:r>
              <a:rPr kumimoji="0" lang="en-IE" altLang="en-US" sz="900" b="0" i="0" u="none" strike="noStrike" cap="none" normalizeH="0" baseline="0" dirty="0">
                <a:ln>
                  <a:noFill/>
                </a:ln>
                <a:solidFill>
                  <a:srgbClr val="000000"/>
                </a:solidFill>
                <a:effectLst/>
                <a:latin typeface="Calibri Light" panose="020F0302020204030204" pitchFamily="34" charset="0"/>
                <a:ea typeface="Calibri" panose="020F0502020204030204" pitchFamily="34" charset="0"/>
                <a:cs typeface="Calibri Light" panose="020F0302020204030204" pitchFamily="34" charset="0"/>
              </a:rPr>
              <a:t> </a:t>
            </a:r>
            <a:endParaRPr kumimoji="0" lang="en-IE" altLang="en-US" sz="1800" b="0" i="0" u="none" strike="noStrike" cap="none" normalizeH="0" baseline="0" dirty="0">
              <a:ln>
                <a:noFill/>
              </a:ln>
              <a:solidFill>
                <a:schemeClr val="tx1"/>
              </a:solidFill>
              <a:effectLst/>
              <a:latin typeface="Arial" panose="020B0604020202020204" pitchFamily="34" charset="0"/>
            </a:endParaRPr>
          </a:p>
        </p:txBody>
      </p:sp>
      <p:graphicFrame>
        <p:nvGraphicFramePr>
          <p:cNvPr id="2" name="Tabelle 1"/>
          <p:cNvGraphicFramePr>
            <a:graphicFrameLocks noGrp="1"/>
          </p:cNvGraphicFramePr>
          <p:nvPr/>
        </p:nvGraphicFramePr>
        <p:xfrm>
          <a:off x="1450848" y="5949696"/>
          <a:ext cx="208280" cy="365760"/>
        </p:xfrm>
        <a:graphic>
          <a:graphicData uri="http://schemas.openxmlformats.org/drawingml/2006/table">
            <a:tbl>
              <a:tblPr/>
              <a:tblGrid>
                <a:gridCol w="208280">
                  <a:extLst>
                    <a:ext uri="{9D8B030D-6E8A-4147-A177-3AD203B41FA5}">
                      <a16:colId xmlns:a16="http://schemas.microsoft.com/office/drawing/2014/main" val="20000"/>
                    </a:ext>
                  </a:extLst>
                </a:gridCol>
              </a:tblGrid>
              <a:tr h="0">
                <a:tc>
                  <a:txBody>
                    <a:bodyPr/>
                    <a:lstStyle/>
                    <a:p>
                      <a:endParaRPr lang="de-DE" dirty="0"/>
                    </a:p>
                  </a:txBody>
                  <a:tcPr>
                    <a:lnL w="3175" cmpd="sng">
                      <a:solidFill>
                        <a:schemeClr val="bg1"/>
                      </a:solidFill>
                      <a:prstDash val="solid"/>
                    </a:lnL>
                    <a:lnR w="3175" cmpd="sng">
                      <a:solidFill>
                        <a:schemeClr val="bg1"/>
                      </a:solidFill>
                      <a:prstDash val="solid"/>
                    </a:lnR>
                    <a:lnT w="3175" cmpd="sng">
                      <a:solidFill>
                        <a:schemeClr val="bg1"/>
                      </a:solidFill>
                      <a:prstDash val="solid"/>
                    </a:lnT>
                    <a:lnB w="3175" cmpd="sng">
                      <a:solidFill>
                        <a:schemeClr val="bg1"/>
                      </a:solidFill>
                      <a:prstDash val="solid"/>
                    </a:lnB>
                  </a:tcPr>
                </a:tc>
                <a:extLst>
                  <a:ext uri="{0D108BD9-81ED-4DB2-BD59-A6C34878D82A}">
                    <a16:rowId xmlns:a16="http://schemas.microsoft.com/office/drawing/2014/main" val="10000"/>
                  </a:ext>
                </a:extLst>
              </a:tr>
            </a:tbl>
          </a:graphicData>
        </a:graphic>
      </p:graphicFrame>
      <p:sp>
        <p:nvSpPr>
          <p:cNvPr id="35" name="Rectangle 34">
            <a:extLst>
              <a:ext uri="{FF2B5EF4-FFF2-40B4-BE49-F238E27FC236}">
                <a16:creationId xmlns:a16="http://schemas.microsoft.com/office/drawing/2014/main" id="{AD76A12D-6FD9-EC36-63DC-53E6E1B0E55F}"/>
              </a:ext>
            </a:extLst>
          </p:cNvPr>
          <p:cNvSpPr/>
          <p:nvPr/>
        </p:nvSpPr>
        <p:spPr>
          <a:xfrm>
            <a:off x="2877251" y="1729508"/>
            <a:ext cx="2522975" cy="257938"/>
          </a:xfrm>
          <a:prstGeom prst="rect">
            <a:avLst/>
          </a:prstGeom>
          <a:solidFill>
            <a:srgbClr val="FDE1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a-ET" sz="1400" u="sng" dirty="0">
              <a:latin typeface="Arial" panose="020B0604020202020204" pitchFamily="34" charset="0"/>
              <a:cs typeface="Arial" panose="020B0604020202020204" pitchFamily="34" charset="0"/>
            </a:endParaRPr>
          </a:p>
        </p:txBody>
      </p:sp>
      <p:sp>
        <p:nvSpPr>
          <p:cNvPr id="36" name="Rectangle 35">
            <a:extLst>
              <a:ext uri="{FF2B5EF4-FFF2-40B4-BE49-F238E27FC236}">
                <a16:creationId xmlns:a16="http://schemas.microsoft.com/office/drawing/2014/main" id="{E2261611-9ED4-3F73-EEDF-3375FAA72F6F}"/>
              </a:ext>
            </a:extLst>
          </p:cNvPr>
          <p:cNvSpPr/>
          <p:nvPr/>
        </p:nvSpPr>
        <p:spPr>
          <a:xfrm>
            <a:off x="2877253" y="1729508"/>
            <a:ext cx="2522975" cy="1323754"/>
          </a:xfrm>
          <a:prstGeom prst="rect">
            <a:avLst/>
          </a:prstGeom>
          <a:noFill/>
          <a:ln>
            <a:solidFill>
              <a:srgbClr val="E797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400" b="1" dirty="0">
                <a:solidFill>
                  <a:srgbClr val="002060"/>
                </a:solidFill>
                <a:latin typeface="Arial" panose="020B0604020202020204" pitchFamily="34" charset="0"/>
                <a:ea typeface="Roboto" pitchFamily="2" charset="0"/>
                <a:cs typeface="Arial" panose="020B0604020202020204" pitchFamily="34" charset="0"/>
              </a:rPr>
              <a:t>Visa Top-Up</a:t>
            </a:r>
          </a:p>
          <a:p>
            <a:endParaRPr lang="de-DE" sz="1400" dirty="0">
              <a:solidFill>
                <a:srgbClr val="002060"/>
              </a:solidFill>
              <a:latin typeface="Arial" panose="020B0604020202020204" pitchFamily="34" charset="0"/>
              <a:ea typeface="Roboto Lt" pitchFamily="2" charset="0"/>
              <a:cs typeface="Arial" panose="020B0604020202020204" pitchFamily="34" charset="0"/>
            </a:endParaRPr>
          </a:p>
          <a:p>
            <a:r>
              <a:rPr lang="de-DE" sz="1400" dirty="0" err="1">
                <a:solidFill>
                  <a:srgbClr val="002060"/>
                </a:solidFill>
                <a:latin typeface="Arial" panose="020B0604020202020204" pitchFamily="34" charset="0"/>
                <a:ea typeface="Roboto Lt" pitchFamily="2" charset="0"/>
                <a:cs typeface="Arial" panose="020B0604020202020204" pitchFamily="34" charset="0"/>
              </a:rPr>
              <a:t>For</a:t>
            </a:r>
            <a:r>
              <a:rPr lang="de-DE" sz="1400" dirty="0">
                <a:solidFill>
                  <a:srgbClr val="002060"/>
                </a:solidFill>
                <a:latin typeface="Arial" panose="020B0604020202020204" pitchFamily="34" charset="0"/>
                <a:ea typeface="Roboto Lt" pitchFamily="2" charset="0"/>
                <a:cs typeface="Arial" panose="020B0604020202020204" pitchFamily="34" charset="0"/>
              </a:rPr>
              <a:t> </a:t>
            </a:r>
            <a:r>
              <a:rPr lang="de-DE" sz="1400" dirty="0" err="1">
                <a:solidFill>
                  <a:srgbClr val="002060"/>
                </a:solidFill>
                <a:latin typeface="Arial" panose="020B0604020202020204" pitchFamily="34" charset="0"/>
                <a:ea typeface="Roboto Lt" pitchFamily="2" charset="0"/>
                <a:cs typeface="Arial" panose="020B0604020202020204" pitchFamily="34" charset="0"/>
              </a:rPr>
              <a:t>expenses</a:t>
            </a:r>
            <a:r>
              <a:rPr lang="de-DE" sz="1400" dirty="0">
                <a:solidFill>
                  <a:srgbClr val="002060"/>
                </a:solidFill>
                <a:latin typeface="Arial" panose="020B0604020202020204" pitchFamily="34" charset="0"/>
                <a:ea typeface="Roboto Lt" pitchFamily="2" charset="0"/>
                <a:cs typeface="Arial" panose="020B0604020202020204" pitchFamily="34" charset="0"/>
              </a:rPr>
              <a:t> </a:t>
            </a:r>
            <a:r>
              <a:rPr lang="de-DE" sz="1400" dirty="0" err="1">
                <a:solidFill>
                  <a:srgbClr val="002060"/>
                </a:solidFill>
                <a:latin typeface="Arial" panose="020B0604020202020204" pitchFamily="34" charset="0"/>
                <a:ea typeface="Roboto Lt" pitchFamily="2" charset="0"/>
                <a:cs typeface="Arial" panose="020B0604020202020204" pitchFamily="34" charset="0"/>
              </a:rPr>
              <a:t>related</a:t>
            </a:r>
            <a:r>
              <a:rPr lang="de-DE" sz="1400" dirty="0">
                <a:solidFill>
                  <a:srgbClr val="002060"/>
                </a:solidFill>
                <a:latin typeface="Arial" panose="020B0604020202020204" pitchFamily="34" charset="0"/>
                <a:ea typeface="Roboto Lt" pitchFamily="2" charset="0"/>
                <a:cs typeface="Arial" panose="020B0604020202020204" pitchFamily="34" charset="0"/>
              </a:rPr>
              <a:t> </a:t>
            </a:r>
            <a:r>
              <a:rPr lang="de-DE" sz="1400" dirty="0" err="1">
                <a:solidFill>
                  <a:srgbClr val="002060"/>
                </a:solidFill>
                <a:latin typeface="Arial" panose="020B0604020202020204" pitchFamily="34" charset="0"/>
                <a:ea typeface="Roboto Lt" pitchFamily="2" charset="0"/>
                <a:cs typeface="Arial" panose="020B0604020202020204" pitchFamily="34" charset="0"/>
              </a:rPr>
              <a:t>to</a:t>
            </a:r>
            <a:r>
              <a:rPr lang="de-DE" sz="1400" dirty="0">
                <a:solidFill>
                  <a:srgbClr val="002060"/>
                </a:solidFill>
                <a:latin typeface="Arial" panose="020B0604020202020204" pitchFamily="34" charset="0"/>
                <a:ea typeface="Roboto Lt" pitchFamily="2" charset="0"/>
                <a:cs typeface="Arial" panose="020B0604020202020204" pitchFamily="34" charset="0"/>
              </a:rPr>
              <a:t> </a:t>
            </a:r>
            <a:r>
              <a:rPr lang="de-DE" sz="1400" dirty="0" err="1">
                <a:solidFill>
                  <a:srgbClr val="002060"/>
                </a:solidFill>
                <a:latin typeface="Arial" panose="020B0604020202020204" pitchFamily="34" charset="0"/>
                <a:ea typeface="Roboto Lt" pitchFamily="2" charset="0"/>
                <a:cs typeface="Arial" panose="020B0604020202020204" pitchFamily="34" charset="0"/>
              </a:rPr>
              <a:t>visa</a:t>
            </a:r>
            <a:r>
              <a:rPr lang="de-DE" sz="1400" dirty="0">
                <a:solidFill>
                  <a:srgbClr val="002060"/>
                </a:solidFill>
                <a:latin typeface="Arial" panose="020B0604020202020204" pitchFamily="34" charset="0"/>
                <a:ea typeface="Roboto Lt" pitchFamily="2" charset="0"/>
                <a:cs typeface="Arial" panose="020B0604020202020204" pitchFamily="34" charset="0"/>
              </a:rPr>
              <a:t> </a:t>
            </a:r>
            <a:r>
              <a:rPr lang="de-DE" sz="1400" dirty="0" err="1">
                <a:solidFill>
                  <a:srgbClr val="002060"/>
                </a:solidFill>
                <a:latin typeface="Arial" panose="020B0604020202020204" pitchFamily="34" charset="0"/>
                <a:ea typeface="Roboto Lt" pitchFamily="2" charset="0"/>
                <a:cs typeface="Arial" panose="020B0604020202020204" pitchFamily="34" charset="0"/>
              </a:rPr>
              <a:t>processes</a:t>
            </a:r>
            <a:r>
              <a:rPr lang="de-DE" sz="1400" dirty="0">
                <a:solidFill>
                  <a:srgbClr val="002060"/>
                </a:solidFill>
                <a:latin typeface="Arial" panose="020B0604020202020204" pitchFamily="34" charset="0"/>
                <a:ea typeface="Roboto Lt" pitchFamily="2" charset="0"/>
                <a:cs typeface="Arial" panose="020B0604020202020204" pitchFamily="34" charset="0"/>
              </a:rPr>
              <a:t>.</a:t>
            </a:r>
          </a:p>
          <a:p>
            <a:endParaRPr lang="de-DE" sz="1400" dirty="0">
              <a:solidFill>
                <a:srgbClr val="002060"/>
              </a:solidFill>
              <a:latin typeface="Arial" panose="020B0604020202020204" pitchFamily="34" charset="0"/>
              <a:ea typeface="Roboto Lt" pitchFamily="2" charset="0"/>
              <a:cs typeface="Arial" panose="020B0604020202020204" pitchFamily="34" charset="0"/>
            </a:endParaRPr>
          </a:p>
          <a:p>
            <a:r>
              <a:rPr lang="de-DE" sz="1400" dirty="0">
                <a:solidFill>
                  <a:srgbClr val="002060"/>
                </a:solidFill>
                <a:latin typeface="Arial" panose="020B0604020202020204" pitchFamily="34" charset="0"/>
                <a:ea typeface="Roboto" pitchFamily="2" charset="0"/>
                <a:cs typeface="Arial" panose="020B0604020202020204" pitchFamily="34" charset="0"/>
              </a:rPr>
              <a:t>Per A&amp;CP: </a:t>
            </a:r>
            <a:r>
              <a:rPr lang="de-DE" sz="1400" b="1" dirty="0">
                <a:solidFill>
                  <a:srgbClr val="002060"/>
                </a:solidFill>
                <a:latin typeface="Arial" panose="020B0604020202020204" pitchFamily="34" charset="0"/>
                <a:ea typeface="Roboto" pitchFamily="2" charset="0"/>
                <a:cs typeface="Arial" panose="020B0604020202020204" pitchFamily="34" charset="0"/>
              </a:rPr>
              <a:t>€80</a:t>
            </a:r>
          </a:p>
        </p:txBody>
      </p:sp>
      <p:sp>
        <p:nvSpPr>
          <p:cNvPr id="38" name="Rectangle 37">
            <a:extLst>
              <a:ext uri="{FF2B5EF4-FFF2-40B4-BE49-F238E27FC236}">
                <a16:creationId xmlns:a16="http://schemas.microsoft.com/office/drawing/2014/main" id="{7D788AB0-E618-7B43-57EA-5E13376C1888}"/>
              </a:ext>
            </a:extLst>
          </p:cNvPr>
          <p:cNvSpPr/>
          <p:nvPr/>
        </p:nvSpPr>
        <p:spPr>
          <a:xfrm>
            <a:off x="5688342" y="1738192"/>
            <a:ext cx="2522975" cy="1717810"/>
          </a:xfrm>
          <a:prstGeom prst="rect">
            <a:avLst/>
          </a:prstGeom>
          <a:noFill/>
          <a:ln>
            <a:solidFill>
              <a:srgbClr val="E797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300" b="1" dirty="0">
                <a:solidFill>
                  <a:srgbClr val="002060"/>
                </a:solidFill>
                <a:latin typeface="Arial" panose="020B0604020202020204" pitchFamily="34" charset="0"/>
                <a:ea typeface="Roboto" pitchFamily="2" charset="0"/>
                <a:cs typeface="Arial" panose="020B0604020202020204" pitchFamily="34" charset="0"/>
              </a:rPr>
              <a:t>OCTs and ORs Top-Up</a:t>
            </a:r>
          </a:p>
          <a:p>
            <a:endParaRPr lang="de-DE" sz="1400" dirty="0">
              <a:solidFill>
                <a:srgbClr val="002060"/>
              </a:solidFill>
              <a:latin typeface="Arial" panose="020B0604020202020204" pitchFamily="34" charset="0"/>
              <a:ea typeface="Roboto Lt" pitchFamily="2" charset="0"/>
              <a:cs typeface="Arial" panose="020B0604020202020204" pitchFamily="34" charset="0"/>
            </a:endParaRPr>
          </a:p>
          <a:p>
            <a:r>
              <a:rPr lang="de-DE" sz="1400" dirty="0" err="1">
                <a:solidFill>
                  <a:srgbClr val="002060"/>
                </a:solidFill>
                <a:latin typeface="Arial" panose="020B0604020202020204" pitchFamily="34" charset="0"/>
                <a:ea typeface="Roboto Lt" pitchFamily="2" charset="0"/>
                <a:cs typeface="Arial" panose="020B0604020202020204" pitchFamily="34" charset="0"/>
              </a:rPr>
              <a:t>For</a:t>
            </a:r>
            <a:r>
              <a:rPr lang="de-DE" sz="1400" dirty="0">
                <a:solidFill>
                  <a:srgbClr val="002060"/>
                </a:solidFill>
                <a:latin typeface="Arial" panose="020B0604020202020204" pitchFamily="34" charset="0"/>
                <a:ea typeface="Roboto Lt" pitchFamily="2" charset="0"/>
                <a:cs typeface="Arial" panose="020B0604020202020204" pitchFamily="34" charset="0"/>
              </a:rPr>
              <a:t> </a:t>
            </a:r>
            <a:r>
              <a:rPr lang="de-DE" sz="1400" dirty="0" err="1">
                <a:solidFill>
                  <a:srgbClr val="002060"/>
                </a:solidFill>
                <a:latin typeface="Arial" panose="020B0604020202020204" pitchFamily="34" charset="0"/>
                <a:ea typeface="Roboto Lt" pitchFamily="2" charset="0"/>
                <a:cs typeface="Arial" panose="020B0604020202020204" pitchFamily="34" charset="0"/>
              </a:rPr>
              <a:t>travelling</a:t>
            </a:r>
            <a:r>
              <a:rPr lang="de-DE" sz="1400" dirty="0">
                <a:solidFill>
                  <a:srgbClr val="002060"/>
                </a:solidFill>
                <a:latin typeface="Arial" panose="020B0604020202020204" pitchFamily="34" charset="0"/>
                <a:ea typeface="Roboto Lt" pitchFamily="2" charset="0"/>
                <a:cs typeface="Arial" panose="020B0604020202020204" pitchFamily="34" charset="0"/>
              </a:rPr>
              <a:t> </a:t>
            </a:r>
            <a:r>
              <a:rPr lang="de-DE" sz="1400" dirty="0" err="1">
                <a:solidFill>
                  <a:srgbClr val="002060"/>
                </a:solidFill>
                <a:latin typeface="Arial" panose="020B0604020202020204" pitchFamily="34" charset="0"/>
                <a:ea typeface="Roboto Lt" pitchFamily="2" charset="0"/>
                <a:cs typeface="Arial" panose="020B0604020202020204" pitchFamily="34" charset="0"/>
              </a:rPr>
              <a:t>to</a:t>
            </a:r>
            <a:r>
              <a:rPr lang="de-DE" sz="1400" dirty="0">
                <a:solidFill>
                  <a:srgbClr val="002060"/>
                </a:solidFill>
                <a:latin typeface="Arial" panose="020B0604020202020204" pitchFamily="34" charset="0"/>
                <a:ea typeface="Roboto Lt" pitchFamily="2" charset="0"/>
                <a:cs typeface="Arial" panose="020B0604020202020204" pitchFamily="34" charset="0"/>
              </a:rPr>
              <a:t> </a:t>
            </a:r>
            <a:r>
              <a:rPr lang="de-DE" sz="1400" dirty="0" err="1">
                <a:solidFill>
                  <a:srgbClr val="002060"/>
                </a:solidFill>
                <a:latin typeface="Arial" panose="020B0604020202020204" pitchFamily="34" charset="0"/>
                <a:ea typeface="Roboto Lt" pitchFamily="2" charset="0"/>
                <a:cs typeface="Arial" panose="020B0604020202020204" pitchFamily="34" charset="0"/>
              </a:rPr>
              <a:t>or</a:t>
            </a:r>
            <a:r>
              <a:rPr lang="de-DE" sz="1400" dirty="0">
                <a:solidFill>
                  <a:srgbClr val="002060"/>
                </a:solidFill>
                <a:latin typeface="Arial" panose="020B0604020202020204" pitchFamily="34" charset="0"/>
                <a:ea typeface="Roboto Lt" pitchFamily="2" charset="0"/>
                <a:cs typeface="Arial" panose="020B0604020202020204" pitchFamily="34" charset="0"/>
              </a:rPr>
              <a:t> </a:t>
            </a:r>
            <a:r>
              <a:rPr lang="de-DE" sz="1400" dirty="0" err="1">
                <a:solidFill>
                  <a:srgbClr val="002060"/>
                </a:solidFill>
                <a:latin typeface="Arial" panose="020B0604020202020204" pitchFamily="34" charset="0"/>
                <a:ea typeface="Roboto Lt" pitchFamily="2" charset="0"/>
                <a:cs typeface="Arial" panose="020B0604020202020204" pitchFamily="34" charset="0"/>
              </a:rPr>
              <a:t>from</a:t>
            </a:r>
            <a:r>
              <a:rPr lang="de-DE" sz="1400" dirty="0">
                <a:solidFill>
                  <a:srgbClr val="002060"/>
                </a:solidFill>
                <a:latin typeface="Arial" panose="020B0604020202020204" pitchFamily="34" charset="0"/>
                <a:ea typeface="Roboto Lt" pitchFamily="2" charset="0"/>
                <a:cs typeface="Arial" panose="020B0604020202020204" pitchFamily="34" charset="0"/>
              </a:rPr>
              <a:t> Overseas Countries and </a:t>
            </a:r>
            <a:r>
              <a:rPr lang="de-DE" sz="1400" dirty="0" err="1">
                <a:solidFill>
                  <a:srgbClr val="002060"/>
                </a:solidFill>
                <a:latin typeface="Arial" panose="020B0604020202020204" pitchFamily="34" charset="0"/>
                <a:ea typeface="Roboto Lt" pitchFamily="2" charset="0"/>
                <a:cs typeface="Arial" panose="020B0604020202020204" pitchFamily="34" charset="0"/>
              </a:rPr>
              <a:t>Territories</a:t>
            </a:r>
            <a:r>
              <a:rPr lang="de-DE" sz="1400" dirty="0">
                <a:solidFill>
                  <a:srgbClr val="002060"/>
                </a:solidFill>
                <a:latin typeface="Arial" panose="020B0604020202020204" pitchFamily="34" charset="0"/>
                <a:ea typeface="Roboto Lt" pitchFamily="2" charset="0"/>
                <a:cs typeface="Arial" panose="020B0604020202020204" pitchFamily="34" charset="0"/>
              </a:rPr>
              <a:t> </a:t>
            </a:r>
            <a:r>
              <a:rPr lang="de-DE" sz="1400" dirty="0" err="1">
                <a:solidFill>
                  <a:srgbClr val="002060"/>
                </a:solidFill>
                <a:latin typeface="Arial" panose="020B0604020202020204" pitchFamily="34" charset="0"/>
                <a:ea typeface="Roboto Lt" pitchFamily="2" charset="0"/>
                <a:cs typeface="Arial" panose="020B0604020202020204" pitchFamily="34" charset="0"/>
              </a:rPr>
              <a:t>or</a:t>
            </a:r>
            <a:r>
              <a:rPr lang="de-DE" sz="1400" dirty="0">
                <a:solidFill>
                  <a:srgbClr val="002060"/>
                </a:solidFill>
                <a:latin typeface="Arial" panose="020B0604020202020204" pitchFamily="34" charset="0"/>
                <a:ea typeface="Roboto Lt" pitchFamily="2" charset="0"/>
                <a:cs typeface="Arial" panose="020B0604020202020204" pitchFamily="34" charset="0"/>
              </a:rPr>
              <a:t> </a:t>
            </a:r>
            <a:r>
              <a:rPr lang="de-DE" sz="1400" dirty="0" err="1">
                <a:solidFill>
                  <a:srgbClr val="002060"/>
                </a:solidFill>
                <a:latin typeface="Arial" panose="020B0604020202020204" pitchFamily="34" charset="0"/>
                <a:ea typeface="Roboto Lt" pitchFamily="2" charset="0"/>
                <a:cs typeface="Arial" panose="020B0604020202020204" pitchFamily="34" charset="0"/>
              </a:rPr>
              <a:t>Outermost</a:t>
            </a:r>
            <a:r>
              <a:rPr lang="de-DE" sz="1400" dirty="0">
                <a:solidFill>
                  <a:srgbClr val="002060"/>
                </a:solidFill>
                <a:latin typeface="Arial" panose="020B0604020202020204" pitchFamily="34" charset="0"/>
                <a:ea typeface="Roboto Lt" pitchFamily="2" charset="0"/>
                <a:cs typeface="Arial" panose="020B0604020202020204" pitchFamily="34" charset="0"/>
              </a:rPr>
              <a:t> </a:t>
            </a:r>
            <a:r>
              <a:rPr lang="de-DE" sz="1400" dirty="0" err="1">
                <a:solidFill>
                  <a:srgbClr val="002060"/>
                </a:solidFill>
                <a:latin typeface="Arial" panose="020B0604020202020204" pitchFamily="34" charset="0"/>
                <a:ea typeface="Roboto Lt" pitchFamily="2" charset="0"/>
                <a:cs typeface="Arial" panose="020B0604020202020204" pitchFamily="34" charset="0"/>
              </a:rPr>
              <a:t>Regions</a:t>
            </a:r>
            <a:r>
              <a:rPr lang="de-DE" sz="1400" dirty="0">
                <a:solidFill>
                  <a:srgbClr val="002060"/>
                </a:solidFill>
                <a:latin typeface="Arial" panose="020B0604020202020204" pitchFamily="34" charset="0"/>
                <a:ea typeface="Roboto Lt" pitchFamily="2" charset="0"/>
                <a:cs typeface="Arial" panose="020B0604020202020204" pitchFamily="34" charset="0"/>
              </a:rPr>
              <a:t>.</a:t>
            </a:r>
          </a:p>
          <a:p>
            <a:endParaRPr lang="de-DE" sz="1400" dirty="0">
              <a:solidFill>
                <a:srgbClr val="002060"/>
              </a:solidFill>
              <a:latin typeface="Arial" panose="020B0604020202020204" pitchFamily="34" charset="0"/>
              <a:ea typeface="Roboto Lt" pitchFamily="2" charset="0"/>
              <a:cs typeface="Arial" panose="020B0604020202020204" pitchFamily="34" charset="0"/>
            </a:endParaRPr>
          </a:p>
          <a:p>
            <a:r>
              <a:rPr lang="de-DE" sz="1400" dirty="0">
                <a:solidFill>
                  <a:srgbClr val="002060"/>
                </a:solidFill>
                <a:latin typeface="Arial" panose="020B0604020202020204" pitchFamily="34" charset="0"/>
                <a:ea typeface="Roboto" pitchFamily="2" charset="0"/>
                <a:cs typeface="Arial" panose="020B0604020202020204" pitchFamily="34" charset="0"/>
              </a:rPr>
              <a:t>Per A&amp;CP: </a:t>
            </a:r>
            <a:r>
              <a:rPr lang="de-DE" sz="1400" b="1" dirty="0">
                <a:solidFill>
                  <a:srgbClr val="002060"/>
                </a:solidFill>
                <a:latin typeface="Arial" panose="020B0604020202020204" pitchFamily="34" charset="0"/>
                <a:ea typeface="Roboto" pitchFamily="2" charset="0"/>
                <a:cs typeface="Arial" panose="020B0604020202020204" pitchFamily="34" charset="0"/>
              </a:rPr>
              <a:t>€150</a:t>
            </a:r>
          </a:p>
        </p:txBody>
      </p:sp>
      <p:sp>
        <p:nvSpPr>
          <p:cNvPr id="39" name="Rectangle 38">
            <a:extLst>
              <a:ext uri="{FF2B5EF4-FFF2-40B4-BE49-F238E27FC236}">
                <a16:creationId xmlns:a16="http://schemas.microsoft.com/office/drawing/2014/main" id="{E790DD95-7407-9C69-65B8-3FE4E7428D6D}"/>
              </a:ext>
            </a:extLst>
          </p:cNvPr>
          <p:cNvSpPr/>
          <p:nvPr/>
        </p:nvSpPr>
        <p:spPr>
          <a:xfrm>
            <a:off x="8501638" y="1730867"/>
            <a:ext cx="2232654" cy="175162"/>
          </a:xfrm>
          <a:prstGeom prst="rect">
            <a:avLst/>
          </a:prstGeom>
          <a:solidFill>
            <a:srgbClr val="FDE1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a-ET" sz="1400" u="sng" dirty="0">
              <a:latin typeface="Arial" panose="020B0604020202020204" pitchFamily="34" charset="0"/>
              <a:cs typeface="Arial" panose="020B0604020202020204" pitchFamily="34" charset="0"/>
            </a:endParaRPr>
          </a:p>
        </p:txBody>
      </p:sp>
      <p:sp>
        <p:nvSpPr>
          <p:cNvPr id="40" name="Rectangle 39">
            <a:extLst>
              <a:ext uri="{FF2B5EF4-FFF2-40B4-BE49-F238E27FC236}">
                <a16:creationId xmlns:a16="http://schemas.microsoft.com/office/drawing/2014/main" id="{A89E620F-679D-6B12-0AB0-2407A91C5FB5}"/>
              </a:ext>
            </a:extLst>
          </p:cNvPr>
          <p:cNvSpPr/>
          <p:nvPr/>
        </p:nvSpPr>
        <p:spPr>
          <a:xfrm>
            <a:off x="8501640" y="1729508"/>
            <a:ext cx="2522973" cy="2456410"/>
          </a:xfrm>
          <a:prstGeom prst="rect">
            <a:avLst/>
          </a:prstGeom>
          <a:noFill/>
          <a:ln>
            <a:solidFill>
              <a:srgbClr val="E797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DE" sz="1400" b="1" dirty="0">
              <a:solidFill>
                <a:srgbClr val="002060"/>
              </a:solidFill>
              <a:latin typeface="Arial" panose="020B0604020202020204" pitchFamily="34" charset="0"/>
              <a:ea typeface="Roboto" pitchFamily="2" charset="0"/>
              <a:cs typeface="Arial" panose="020B0604020202020204" pitchFamily="34" charset="0"/>
            </a:endParaRPr>
          </a:p>
          <a:p>
            <a:r>
              <a:rPr lang="de-DE" sz="1400" b="1" dirty="0">
                <a:solidFill>
                  <a:srgbClr val="002060"/>
                </a:solidFill>
                <a:latin typeface="Arial" panose="020B0604020202020204" pitchFamily="34" charset="0"/>
                <a:ea typeface="Roboto" pitchFamily="2" charset="0"/>
                <a:cs typeface="Arial" panose="020B0604020202020204" pitchFamily="34" charset="0"/>
              </a:rPr>
              <a:t>Disability Support</a:t>
            </a:r>
          </a:p>
          <a:p>
            <a:endParaRPr lang="de-DE" sz="1400" dirty="0">
              <a:solidFill>
                <a:srgbClr val="002060"/>
              </a:solidFill>
              <a:latin typeface="Arial" panose="020B0604020202020204" pitchFamily="34" charset="0"/>
              <a:ea typeface="Roboto Lt" pitchFamily="2" charset="0"/>
              <a:cs typeface="Arial" panose="020B0604020202020204" pitchFamily="34" charset="0"/>
            </a:endParaRPr>
          </a:p>
          <a:p>
            <a:r>
              <a:rPr lang="de-DE" sz="1400" dirty="0" err="1">
                <a:solidFill>
                  <a:srgbClr val="002060"/>
                </a:solidFill>
                <a:latin typeface="Arial" panose="020B0604020202020204" pitchFamily="34" charset="0"/>
                <a:ea typeface="Roboto Lt" pitchFamily="2" charset="0"/>
                <a:cs typeface="Arial" panose="020B0604020202020204" pitchFamily="34" charset="0"/>
              </a:rPr>
              <a:t>For</a:t>
            </a:r>
            <a:r>
              <a:rPr lang="de-DE" sz="1400" dirty="0">
                <a:solidFill>
                  <a:srgbClr val="002060"/>
                </a:solidFill>
                <a:latin typeface="Arial" panose="020B0604020202020204" pitchFamily="34" charset="0"/>
                <a:ea typeface="Roboto Lt" pitchFamily="2" charset="0"/>
                <a:cs typeface="Arial" panose="020B0604020202020204" pitchFamily="34" charset="0"/>
              </a:rPr>
              <a:t> </a:t>
            </a:r>
            <a:r>
              <a:rPr lang="de-DE" sz="1400" dirty="0" err="1">
                <a:solidFill>
                  <a:srgbClr val="002060"/>
                </a:solidFill>
                <a:latin typeface="Arial" panose="020B0604020202020204" pitchFamily="34" charset="0"/>
                <a:ea typeface="Roboto Lt" pitchFamily="2" charset="0"/>
                <a:cs typeface="Arial" panose="020B0604020202020204" pitchFamily="34" charset="0"/>
              </a:rPr>
              <a:t>people</a:t>
            </a:r>
            <a:r>
              <a:rPr lang="de-DE" sz="1400" dirty="0">
                <a:solidFill>
                  <a:srgbClr val="002060"/>
                </a:solidFill>
                <a:latin typeface="Arial" panose="020B0604020202020204" pitchFamily="34" charset="0"/>
                <a:ea typeface="Roboto Lt" pitchFamily="2" charset="0"/>
                <a:cs typeface="Arial" panose="020B0604020202020204" pitchFamily="34" charset="0"/>
              </a:rPr>
              <a:t> </a:t>
            </a:r>
            <a:r>
              <a:rPr lang="de-DE" sz="1400" dirty="0" err="1">
                <a:solidFill>
                  <a:srgbClr val="002060"/>
                </a:solidFill>
                <a:latin typeface="Arial" panose="020B0604020202020204" pitchFamily="34" charset="0"/>
                <a:ea typeface="Roboto Lt" pitchFamily="2" charset="0"/>
                <a:cs typeface="Arial" panose="020B0604020202020204" pitchFamily="34" charset="0"/>
              </a:rPr>
              <a:t>whose</a:t>
            </a:r>
            <a:r>
              <a:rPr lang="de-DE" sz="1400" dirty="0">
                <a:solidFill>
                  <a:srgbClr val="002060"/>
                </a:solidFill>
                <a:latin typeface="Arial" panose="020B0604020202020204" pitchFamily="34" charset="0"/>
                <a:ea typeface="Roboto Lt" pitchFamily="2" charset="0"/>
                <a:cs typeface="Arial" panose="020B0604020202020204" pitchFamily="34" charset="0"/>
              </a:rPr>
              <a:t> </a:t>
            </a:r>
            <a:r>
              <a:rPr lang="de-DE" sz="1400" dirty="0" err="1">
                <a:solidFill>
                  <a:srgbClr val="002060"/>
                </a:solidFill>
                <a:latin typeface="Arial" panose="020B0604020202020204" pitchFamily="34" charset="0"/>
                <a:ea typeface="Roboto Lt" pitchFamily="2" charset="0"/>
                <a:cs typeface="Arial" panose="020B0604020202020204" pitchFamily="34" charset="0"/>
              </a:rPr>
              <a:t>disabilities</a:t>
            </a:r>
            <a:r>
              <a:rPr lang="de-DE" sz="1400" dirty="0">
                <a:solidFill>
                  <a:srgbClr val="002060"/>
                </a:solidFill>
                <a:latin typeface="Arial" panose="020B0604020202020204" pitchFamily="34" charset="0"/>
                <a:ea typeface="Roboto Lt" pitchFamily="2" charset="0"/>
                <a:cs typeface="Arial" panose="020B0604020202020204" pitchFamily="34" charset="0"/>
              </a:rPr>
              <a:t> </a:t>
            </a:r>
            <a:r>
              <a:rPr lang="de-DE" sz="1400" dirty="0" err="1">
                <a:solidFill>
                  <a:srgbClr val="002060"/>
                </a:solidFill>
                <a:latin typeface="Arial" panose="020B0604020202020204" pitchFamily="34" charset="0"/>
                <a:ea typeface="Roboto Lt" pitchFamily="2" charset="0"/>
                <a:cs typeface="Arial" panose="020B0604020202020204" pitchFamily="34" charset="0"/>
              </a:rPr>
              <a:t>affect</a:t>
            </a:r>
            <a:r>
              <a:rPr lang="de-DE" sz="1400" dirty="0">
                <a:solidFill>
                  <a:srgbClr val="002060"/>
                </a:solidFill>
                <a:latin typeface="Arial" panose="020B0604020202020204" pitchFamily="34" charset="0"/>
                <a:ea typeface="Roboto Lt" pitchFamily="2" charset="0"/>
                <a:cs typeface="Arial" panose="020B0604020202020204" pitchFamily="34" charset="0"/>
              </a:rPr>
              <a:t> </a:t>
            </a:r>
            <a:r>
              <a:rPr lang="de-DE" sz="1400" dirty="0" err="1">
                <a:solidFill>
                  <a:srgbClr val="002060"/>
                </a:solidFill>
                <a:latin typeface="Arial" panose="020B0604020202020204" pitchFamily="34" charset="0"/>
                <a:ea typeface="Roboto Lt" pitchFamily="2" charset="0"/>
                <a:cs typeface="Arial" panose="020B0604020202020204" pitchFamily="34" charset="0"/>
              </a:rPr>
              <a:t>their</a:t>
            </a:r>
            <a:r>
              <a:rPr lang="de-DE" sz="1400" dirty="0">
                <a:solidFill>
                  <a:srgbClr val="002060"/>
                </a:solidFill>
                <a:latin typeface="Arial" panose="020B0604020202020204" pitchFamily="34" charset="0"/>
                <a:ea typeface="Roboto Lt" pitchFamily="2" charset="0"/>
                <a:cs typeface="Arial" panose="020B0604020202020204" pitchFamily="34" charset="0"/>
              </a:rPr>
              <a:t> </a:t>
            </a:r>
            <a:r>
              <a:rPr lang="de-DE" sz="1400" dirty="0" err="1">
                <a:solidFill>
                  <a:srgbClr val="002060"/>
                </a:solidFill>
                <a:latin typeface="Arial" panose="020B0604020202020204" pitchFamily="34" charset="0"/>
                <a:ea typeface="Roboto Lt" pitchFamily="2" charset="0"/>
                <a:cs typeface="Arial" panose="020B0604020202020204" pitchFamily="34" charset="0"/>
              </a:rPr>
              <a:t>ability</a:t>
            </a:r>
            <a:r>
              <a:rPr lang="de-DE" sz="1400" dirty="0">
                <a:solidFill>
                  <a:srgbClr val="002060"/>
                </a:solidFill>
                <a:latin typeface="Arial" panose="020B0604020202020204" pitchFamily="34" charset="0"/>
                <a:ea typeface="Roboto Lt" pitchFamily="2" charset="0"/>
                <a:cs typeface="Arial" panose="020B0604020202020204" pitchFamily="34" charset="0"/>
              </a:rPr>
              <a:t> </a:t>
            </a:r>
            <a:r>
              <a:rPr lang="de-DE" sz="1400" dirty="0" err="1">
                <a:solidFill>
                  <a:srgbClr val="002060"/>
                </a:solidFill>
                <a:latin typeface="Arial" panose="020B0604020202020204" pitchFamily="34" charset="0"/>
                <a:ea typeface="Roboto Lt" pitchFamily="2" charset="0"/>
                <a:cs typeface="Arial" panose="020B0604020202020204" pitchFamily="34" charset="0"/>
              </a:rPr>
              <a:t>to</a:t>
            </a:r>
            <a:r>
              <a:rPr lang="de-DE" sz="1400" dirty="0">
                <a:solidFill>
                  <a:srgbClr val="002060"/>
                </a:solidFill>
                <a:latin typeface="Arial" panose="020B0604020202020204" pitchFamily="34" charset="0"/>
                <a:ea typeface="Roboto Lt" pitchFamily="2" charset="0"/>
                <a:cs typeface="Arial" panose="020B0604020202020204" pitchFamily="34" charset="0"/>
              </a:rPr>
              <a:t> carry out </a:t>
            </a:r>
            <a:r>
              <a:rPr lang="de-DE" sz="1400" dirty="0" err="1">
                <a:solidFill>
                  <a:srgbClr val="002060"/>
                </a:solidFill>
                <a:latin typeface="Arial" panose="020B0604020202020204" pitchFamily="34" charset="0"/>
                <a:ea typeface="Roboto Lt" pitchFamily="2" charset="0"/>
                <a:cs typeface="Arial" panose="020B0604020202020204" pitchFamily="34" charset="0"/>
              </a:rPr>
              <a:t>the</a:t>
            </a:r>
            <a:r>
              <a:rPr lang="de-DE" sz="1400" dirty="0">
                <a:solidFill>
                  <a:srgbClr val="002060"/>
                </a:solidFill>
                <a:latin typeface="Arial" panose="020B0604020202020204" pitchFamily="34" charset="0"/>
                <a:ea typeface="Roboto Lt" pitchFamily="2" charset="0"/>
                <a:cs typeface="Arial" panose="020B0604020202020204" pitchFamily="34" charset="0"/>
              </a:rPr>
              <a:t> </a:t>
            </a:r>
            <a:r>
              <a:rPr lang="de-DE" sz="1400" dirty="0" err="1">
                <a:solidFill>
                  <a:srgbClr val="002060"/>
                </a:solidFill>
                <a:latin typeface="Arial" panose="020B0604020202020204" pitchFamily="34" charset="0"/>
                <a:ea typeface="Roboto Lt" pitchFamily="2" charset="0"/>
                <a:cs typeface="Arial" panose="020B0604020202020204" pitchFamily="34" charset="0"/>
              </a:rPr>
              <a:t>mobility</a:t>
            </a:r>
            <a:r>
              <a:rPr lang="de-DE" sz="1400" dirty="0">
                <a:solidFill>
                  <a:srgbClr val="002060"/>
                </a:solidFill>
                <a:latin typeface="Arial" panose="020B0604020202020204" pitchFamily="34" charset="0"/>
                <a:ea typeface="Roboto Lt" pitchFamily="2" charset="0"/>
                <a:cs typeface="Arial" panose="020B0604020202020204" pitchFamily="34" charset="0"/>
              </a:rPr>
              <a:t> </a:t>
            </a:r>
            <a:r>
              <a:rPr lang="de-DE" sz="1400" dirty="0" err="1">
                <a:solidFill>
                  <a:srgbClr val="002060"/>
                </a:solidFill>
                <a:latin typeface="Arial" panose="020B0604020202020204" pitchFamily="34" charset="0"/>
                <a:ea typeface="Roboto Lt" pitchFamily="2" charset="0"/>
                <a:cs typeface="Arial" panose="020B0604020202020204" pitchFamily="34" charset="0"/>
              </a:rPr>
              <a:t>project</a:t>
            </a:r>
            <a:r>
              <a:rPr lang="de-DE" sz="1400" dirty="0">
                <a:solidFill>
                  <a:srgbClr val="002060"/>
                </a:solidFill>
                <a:latin typeface="Arial" panose="020B0604020202020204" pitchFamily="34" charset="0"/>
                <a:ea typeface="Roboto Lt" pitchFamily="2" charset="0"/>
                <a:cs typeface="Arial" panose="020B0604020202020204" pitchFamily="34" charset="0"/>
              </a:rPr>
              <a:t>. </a:t>
            </a:r>
          </a:p>
          <a:p>
            <a:r>
              <a:rPr lang="de-DE" sz="1400" dirty="0" err="1">
                <a:solidFill>
                  <a:srgbClr val="002060"/>
                </a:solidFill>
                <a:latin typeface="Arial" panose="020B0604020202020204" pitchFamily="34" charset="0"/>
                <a:ea typeface="Roboto Lt" pitchFamily="2" charset="0"/>
                <a:cs typeface="Arial" panose="020B0604020202020204" pitchFamily="34" charset="0"/>
              </a:rPr>
              <a:t>Bugdet</a:t>
            </a:r>
            <a:r>
              <a:rPr lang="de-DE" sz="1400" dirty="0">
                <a:solidFill>
                  <a:srgbClr val="002060"/>
                </a:solidFill>
                <a:latin typeface="Arial" panose="020B0604020202020204" pitchFamily="34" charset="0"/>
                <a:ea typeface="Roboto Lt" pitchFamily="2" charset="0"/>
                <a:cs typeface="Arial" panose="020B0604020202020204" pitchFamily="34" charset="0"/>
              </a:rPr>
              <a:t> </a:t>
            </a:r>
            <a:r>
              <a:rPr lang="de-DE" sz="1400" dirty="0" err="1">
                <a:solidFill>
                  <a:srgbClr val="002060"/>
                </a:solidFill>
                <a:latin typeface="Arial" panose="020B0604020202020204" pitchFamily="34" charset="0"/>
                <a:ea typeface="Roboto Lt" pitchFamily="2" charset="0"/>
                <a:cs typeface="Arial" panose="020B0604020202020204" pitchFamily="34" charset="0"/>
              </a:rPr>
              <a:t>to</a:t>
            </a:r>
            <a:r>
              <a:rPr lang="de-DE" sz="1400" dirty="0">
                <a:solidFill>
                  <a:srgbClr val="002060"/>
                </a:solidFill>
                <a:latin typeface="Arial" panose="020B0604020202020204" pitchFamily="34" charset="0"/>
                <a:ea typeface="Roboto Lt" pitchFamily="2" charset="0"/>
                <a:cs typeface="Arial" panose="020B0604020202020204" pitchFamily="34" charset="0"/>
              </a:rPr>
              <a:t> </a:t>
            </a:r>
            <a:r>
              <a:rPr lang="de-DE" sz="1400" dirty="0" err="1">
                <a:solidFill>
                  <a:srgbClr val="002060"/>
                </a:solidFill>
                <a:latin typeface="Arial" panose="020B0604020202020204" pitchFamily="34" charset="0"/>
                <a:ea typeface="Roboto Lt" pitchFamily="2" charset="0"/>
                <a:cs typeface="Arial" panose="020B0604020202020204" pitchFamily="34" charset="0"/>
              </a:rPr>
              <a:t>be</a:t>
            </a:r>
            <a:r>
              <a:rPr lang="de-DE" sz="1400" dirty="0">
                <a:solidFill>
                  <a:srgbClr val="002060"/>
                </a:solidFill>
                <a:latin typeface="Arial" panose="020B0604020202020204" pitchFamily="34" charset="0"/>
                <a:ea typeface="Roboto Lt" pitchFamily="2" charset="0"/>
                <a:cs typeface="Arial" panose="020B0604020202020204" pitchFamily="34" charset="0"/>
              </a:rPr>
              <a:t> </a:t>
            </a:r>
            <a:r>
              <a:rPr lang="de-DE" sz="1400" dirty="0" err="1">
                <a:solidFill>
                  <a:srgbClr val="002060"/>
                </a:solidFill>
                <a:latin typeface="Arial" panose="020B0604020202020204" pitchFamily="34" charset="0"/>
                <a:ea typeface="Roboto Lt" pitchFamily="2" charset="0"/>
                <a:cs typeface="Arial" panose="020B0604020202020204" pitchFamily="34" charset="0"/>
              </a:rPr>
              <a:t>agreed</a:t>
            </a:r>
            <a:r>
              <a:rPr lang="de-DE" sz="1400" dirty="0">
                <a:solidFill>
                  <a:srgbClr val="002060"/>
                </a:solidFill>
                <a:latin typeface="Arial" panose="020B0604020202020204" pitchFamily="34" charset="0"/>
                <a:ea typeface="Roboto Lt" pitchFamily="2" charset="0"/>
                <a:cs typeface="Arial" panose="020B0604020202020204" pitchFamily="34" charset="0"/>
              </a:rPr>
              <a:t> </a:t>
            </a:r>
            <a:r>
              <a:rPr lang="de-DE" sz="1400" dirty="0" err="1">
                <a:solidFill>
                  <a:srgbClr val="002060"/>
                </a:solidFill>
                <a:latin typeface="Arial" panose="020B0604020202020204" pitchFamily="34" charset="0"/>
                <a:ea typeface="Roboto Lt" pitchFamily="2" charset="0"/>
                <a:cs typeface="Arial" panose="020B0604020202020204" pitchFamily="34" charset="0"/>
              </a:rPr>
              <a:t>with</a:t>
            </a:r>
            <a:r>
              <a:rPr lang="de-DE" sz="1400" dirty="0">
                <a:solidFill>
                  <a:srgbClr val="002060"/>
                </a:solidFill>
                <a:latin typeface="Arial" panose="020B0604020202020204" pitchFamily="34" charset="0"/>
                <a:ea typeface="Roboto Lt" pitchFamily="2" charset="0"/>
                <a:cs typeface="Arial" panose="020B0604020202020204" pitchFamily="34" charset="0"/>
              </a:rPr>
              <a:t> </a:t>
            </a:r>
            <a:r>
              <a:rPr lang="de-DE" sz="1400" dirty="0" err="1">
                <a:solidFill>
                  <a:srgbClr val="002060"/>
                </a:solidFill>
                <a:latin typeface="Arial" panose="020B0604020202020204" pitchFamily="34" charset="0"/>
                <a:ea typeface="Roboto Lt" pitchFamily="2" charset="0"/>
                <a:cs typeface="Arial" panose="020B0604020202020204" pitchFamily="34" charset="0"/>
              </a:rPr>
              <a:t>the</a:t>
            </a:r>
            <a:r>
              <a:rPr lang="de-DE" sz="1400" dirty="0">
                <a:solidFill>
                  <a:srgbClr val="002060"/>
                </a:solidFill>
                <a:latin typeface="Arial" panose="020B0604020202020204" pitchFamily="34" charset="0"/>
                <a:ea typeface="Roboto Lt" pitchFamily="2" charset="0"/>
                <a:cs typeface="Arial" panose="020B0604020202020204" pitchFamily="34" charset="0"/>
              </a:rPr>
              <a:t> Culture Moves Europe </a:t>
            </a:r>
            <a:r>
              <a:rPr lang="de-DE" sz="1400" dirty="0" err="1">
                <a:solidFill>
                  <a:srgbClr val="002060"/>
                </a:solidFill>
                <a:latin typeface="Arial" panose="020B0604020202020204" pitchFamily="34" charset="0"/>
                <a:ea typeface="Roboto Lt" pitchFamily="2" charset="0"/>
                <a:cs typeface="Arial" panose="020B0604020202020204" pitchFamily="34" charset="0"/>
              </a:rPr>
              <a:t>team</a:t>
            </a:r>
            <a:r>
              <a:rPr lang="de-DE" sz="1400" dirty="0">
                <a:solidFill>
                  <a:srgbClr val="002060"/>
                </a:solidFill>
                <a:latin typeface="Arial" panose="020B0604020202020204" pitchFamily="34" charset="0"/>
                <a:ea typeface="Roboto Lt" pitchFamily="2" charset="0"/>
                <a:cs typeface="Arial" panose="020B0604020202020204" pitchFamily="34" charset="0"/>
              </a:rPr>
              <a:t> </a:t>
            </a:r>
            <a:r>
              <a:rPr lang="de-DE" sz="1400" dirty="0" err="1">
                <a:solidFill>
                  <a:srgbClr val="002060"/>
                </a:solidFill>
                <a:latin typeface="Arial" panose="020B0604020202020204" pitchFamily="34" charset="0"/>
                <a:ea typeface="Roboto Lt" pitchFamily="2" charset="0"/>
                <a:cs typeface="Arial" panose="020B0604020202020204" pitchFamily="34" charset="0"/>
              </a:rPr>
              <a:t>according</a:t>
            </a:r>
            <a:r>
              <a:rPr lang="de-DE" sz="1400" dirty="0">
                <a:solidFill>
                  <a:srgbClr val="002060"/>
                </a:solidFill>
                <a:latin typeface="Arial" panose="020B0604020202020204" pitchFamily="34" charset="0"/>
                <a:ea typeface="Roboto Lt" pitchFamily="2" charset="0"/>
                <a:cs typeface="Arial" panose="020B0604020202020204" pitchFamily="34" charset="0"/>
              </a:rPr>
              <a:t> </a:t>
            </a:r>
            <a:r>
              <a:rPr lang="de-DE" sz="1400" dirty="0" err="1">
                <a:solidFill>
                  <a:srgbClr val="002060"/>
                </a:solidFill>
                <a:latin typeface="Arial" panose="020B0604020202020204" pitchFamily="34" charset="0"/>
                <a:ea typeface="Roboto Lt" pitchFamily="2" charset="0"/>
                <a:cs typeface="Arial" panose="020B0604020202020204" pitchFamily="34" charset="0"/>
              </a:rPr>
              <a:t>to</a:t>
            </a:r>
            <a:r>
              <a:rPr lang="de-DE" sz="1400" dirty="0">
                <a:solidFill>
                  <a:srgbClr val="002060"/>
                </a:solidFill>
                <a:latin typeface="Arial" panose="020B0604020202020204" pitchFamily="34" charset="0"/>
                <a:ea typeface="Roboto Lt" pitchFamily="2" charset="0"/>
                <a:cs typeface="Arial" panose="020B0604020202020204" pitchFamily="34" charset="0"/>
              </a:rPr>
              <a:t> individual </a:t>
            </a:r>
            <a:r>
              <a:rPr lang="de-DE" sz="1400" dirty="0" err="1">
                <a:solidFill>
                  <a:srgbClr val="002060"/>
                </a:solidFill>
                <a:latin typeface="Arial" panose="020B0604020202020204" pitchFamily="34" charset="0"/>
                <a:ea typeface="Roboto Lt" pitchFamily="2" charset="0"/>
                <a:cs typeface="Arial" panose="020B0604020202020204" pitchFamily="34" charset="0"/>
              </a:rPr>
              <a:t>needs</a:t>
            </a:r>
            <a:r>
              <a:rPr lang="de-DE" sz="1400" dirty="0">
                <a:solidFill>
                  <a:srgbClr val="002060"/>
                </a:solidFill>
                <a:latin typeface="Arial" panose="020B0604020202020204" pitchFamily="34" charset="0"/>
                <a:ea typeface="Roboto Lt" pitchFamily="2" charset="0"/>
                <a:cs typeface="Arial" panose="020B0604020202020204" pitchFamily="34" charset="0"/>
              </a:rPr>
              <a:t>.</a:t>
            </a:r>
          </a:p>
          <a:p>
            <a:endParaRPr lang="de-DE" sz="1400" dirty="0">
              <a:solidFill>
                <a:srgbClr val="002060"/>
              </a:solidFill>
              <a:latin typeface="Arial" panose="020B0604020202020204" pitchFamily="34" charset="0"/>
              <a:ea typeface="Roboto" pitchFamily="2" charset="0"/>
              <a:cs typeface="Arial" panose="020B0604020202020204" pitchFamily="34" charset="0"/>
            </a:endParaRPr>
          </a:p>
          <a:p>
            <a:r>
              <a:rPr lang="de-DE" sz="1400" dirty="0">
                <a:solidFill>
                  <a:srgbClr val="002060"/>
                </a:solidFill>
                <a:latin typeface="Arial" panose="020B0604020202020204" pitchFamily="34" charset="0"/>
                <a:ea typeface="Roboto" pitchFamily="2" charset="0"/>
                <a:cs typeface="Arial" panose="020B0604020202020204" pitchFamily="34" charset="0"/>
              </a:rPr>
              <a:t>Per A&amp;CP: </a:t>
            </a:r>
            <a:r>
              <a:rPr lang="de-DE" sz="1400" b="1" dirty="0">
                <a:solidFill>
                  <a:srgbClr val="002060"/>
                </a:solidFill>
                <a:latin typeface="Arial" panose="020B0604020202020204" pitchFamily="34" charset="0"/>
                <a:ea typeface="Roboto" pitchFamily="2" charset="0"/>
                <a:cs typeface="Arial" panose="020B0604020202020204" pitchFamily="34" charset="0"/>
              </a:rPr>
              <a:t>Up </a:t>
            </a:r>
            <a:r>
              <a:rPr lang="de-DE" sz="1400" b="1" dirty="0" err="1">
                <a:solidFill>
                  <a:srgbClr val="002060"/>
                </a:solidFill>
                <a:latin typeface="Arial" panose="020B0604020202020204" pitchFamily="34" charset="0"/>
                <a:ea typeface="Roboto" pitchFamily="2" charset="0"/>
                <a:cs typeface="Arial" panose="020B0604020202020204" pitchFamily="34" charset="0"/>
              </a:rPr>
              <a:t>to</a:t>
            </a:r>
            <a:r>
              <a:rPr lang="de-DE" sz="1400" b="1" dirty="0">
                <a:solidFill>
                  <a:srgbClr val="002060"/>
                </a:solidFill>
                <a:latin typeface="Arial" panose="020B0604020202020204" pitchFamily="34" charset="0"/>
                <a:ea typeface="Roboto" pitchFamily="2" charset="0"/>
                <a:cs typeface="Arial" panose="020B0604020202020204" pitchFamily="34" charset="0"/>
              </a:rPr>
              <a:t> €75 per </a:t>
            </a:r>
            <a:r>
              <a:rPr lang="de-DE" sz="1400" b="1" dirty="0" err="1">
                <a:solidFill>
                  <a:srgbClr val="002060"/>
                </a:solidFill>
                <a:latin typeface="Arial" panose="020B0604020202020204" pitchFamily="34" charset="0"/>
                <a:ea typeface="Roboto" pitchFamily="2" charset="0"/>
                <a:cs typeface="Arial" panose="020B0604020202020204" pitchFamily="34" charset="0"/>
              </a:rPr>
              <a:t>day</a:t>
            </a:r>
            <a:endParaRPr lang="de-DE" sz="1400" b="1" dirty="0">
              <a:solidFill>
                <a:srgbClr val="002060"/>
              </a:solidFill>
              <a:latin typeface="Arial" panose="020B0604020202020204" pitchFamily="34" charset="0"/>
              <a:ea typeface="Roboto" pitchFamily="2" charset="0"/>
              <a:cs typeface="Arial" panose="020B0604020202020204" pitchFamily="34" charset="0"/>
            </a:endParaRPr>
          </a:p>
          <a:p>
            <a:endParaRPr lang="de-DE" sz="1400" dirty="0">
              <a:solidFill>
                <a:srgbClr val="002060"/>
              </a:solidFill>
              <a:latin typeface="Arial" panose="020B0604020202020204" pitchFamily="34" charset="0"/>
              <a:ea typeface="Roboto" pitchFamily="2" charset="0"/>
              <a:cs typeface="Arial" panose="020B0604020202020204" pitchFamily="34" charset="0"/>
            </a:endParaRPr>
          </a:p>
        </p:txBody>
      </p:sp>
      <p:sp>
        <p:nvSpPr>
          <p:cNvPr id="41" name="Rectangle 40">
            <a:extLst>
              <a:ext uri="{FF2B5EF4-FFF2-40B4-BE49-F238E27FC236}">
                <a16:creationId xmlns:a16="http://schemas.microsoft.com/office/drawing/2014/main" id="{222BCF36-F180-F894-326F-91D25B1648DE}"/>
              </a:ext>
            </a:extLst>
          </p:cNvPr>
          <p:cNvSpPr/>
          <p:nvPr/>
        </p:nvSpPr>
        <p:spPr>
          <a:xfrm>
            <a:off x="2912462" y="3547558"/>
            <a:ext cx="2522975" cy="206559"/>
          </a:xfrm>
          <a:prstGeom prst="rect">
            <a:avLst/>
          </a:prstGeom>
          <a:solidFill>
            <a:srgbClr val="FDE1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a-ET" sz="1400" u="sng" dirty="0">
              <a:latin typeface="Arial" panose="020B0604020202020204" pitchFamily="34" charset="0"/>
              <a:cs typeface="Arial" panose="020B0604020202020204" pitchFamily="34" charset="0"/>
            </a:endParaRPr>
          </a:p>
        </p:txBody>
      </p:sp>
      <p:sp>
        <p:nvSpPr>
          <p:cNvPr id="42" name="Rectangle 41">
            <a:extLst>
              <a:ext uri="{FF2B5EF4-FFF2-40B4-BE49-F238E27FC236}">
                <a16:creationId xmlns:a16="http://schemas.microsoft.com/office/drawing/2014/main" id="{719D20C0-BE7C-63F9-549C-72FBDC7B48FF}"/>
              </a:ext>
            </a:extLst>
          </p:cNvPr>
          <p:cNvSpPr/>
          <p:nvPr/>
        </p:nvSpPr>
        <p:spPr>
          <a:xfrm>
            <a:off x="2912464" y="3546202"/>
            <a:ext cx="2522975" cy="1802036"/>
          </a:xfrm>
          <a:prstGeom prst="rect">
            <a:avLst/>
          </a:prstGeom>
          <a:noFill/>
          <a:ln>
            <a:solidFill>
              <a:srgbClr val="E797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400" b="1" dirty="0">
                <a:solidFill>
                  <a:srgbClr val="002060"/>
                </a:solidFill>
                <a:latin typeface="Arial" panose="020B0604020202020204" pitchFamily="34" charset="0"/>
                <a:ea typeface="Roboto" pitchFamily="2" charset="0"/>
                <a:cs typeface="Arial" panose="020B0604020202020204" pitchFamily="34" charset="0"/>
              </a:rPr>
              <a:t>Family Top-Up</a:t>
            </a:r>
          </a:p>
          <a:p>
            <a:endParaRPr lang="de-DE" sz="1400" dirty="0">
              <a:solidFill>
                <a:srgbClr val="002060"/>
              </a:solidFill>
              <a:latin typeface="Arial" panose="020B0604020202020204" pitchFamily="34" charset="0"/>
              <a:ea typeface="Roboto Lt" pitchFamily="2" charset="0"/>
              <a:cs typeface="Arial" panose="020B0604020202020204" pitchFamily="34" charset="0"/>
            </a:endParaRPr>
          </a:p>
          <a:p>
            <a:r>
              <a:rPr lang="de-DE" sz="1400" dirty="0" err="1">
                <a:solidFill>
                  <a:srgbClr val="002060"/>
                </a:solidFill>
                <a:latin typeface="Arial" panose="020B0604020202020204" pitchFamily="34" charset="0"/>
                <a:ea typeface="Roboto Lt" pitchFamily="2" charset="0"/>
                <a:cs typeface="Arial" panose="020B0604020202020204" pitchFamily="34" charset="0"/>
              </a:rPr>
              <a:t>For</a:t>
            </a:r>
            <a:r>
              <a:rPr lang="de-DE" sz="1400" dirty="0">
                <a:solidFill>
                  <a:srgbClr val="002060"/>
                </a:solidFill>
                <a:latin typeface="Arial" panose="020B0604020202020204" pitchFamily="34" charset="0"/>
                <a:ea typeface="Roboto Lt" pitchFamily="2" charset="0"/>
                <a:cs typeface="Arial" panose="020B0604020202020204" pitchFamily="34" charset="0"/>
              </a:rPr>
              <a:t> </a:t>
            </a:r>
            <a:r>
              <a:rPr lang="de-DE" sz="1400" dirty="0" err="1">
                <a:solidFill>
                  <a:srgbClr val="002060"/>
                </a:solidFill>
                <a:latin typeface="Arial" panose="020B0604020202020204" pitchFamily="34" charset="0"/>
                <a:ea typeface="Roboto Lt" pitchFamily="2" charset="0"/>
                <a:cs typeface="Arial" panose="020B0604020202020204" pitchFamily="34" charset="0"/>
              </a:rPr>
              <a:t>participants</a:t>
            </a:r>
            <a:r>
              <a:rPr lang="de-DE" sz="1400" dirty="0">
                <a:solidFill>
                  <a:srgbClr val="002060"/>
                </a:solidFill>
                <a:latin typeface="Arial" panose="020B0604020202020204" pitchFamily="34" charset="0"/>
                <a:ea typeface="Roboto Lt" pitchFamily="2" charset="0"/>
                <a:cs typeface="Arial" panose="020B0604020202020204" pitchFamily="34" charset="0"/>
              </a:rPr>
              <a:t> </a:t>
            </a:r>
            <a:r>
              <a:rPr lang="de-DE" sz="1400" dirty="0" err="1">
                <a:solidFill>
                  <a:srgbClr val="002060"/>
                </a:solidFill>
                <a:latin typeface="Arial" panose="020B0604020202020204" pitchFamily="34" charset="0"/>
                <a:ea typeface="Roboto Lt" pitchFamily="2" charset="0"/>
                <a:cs typeface="Arial" panose="020B0604020202020204" pitchFamily="34" charset="0"/>
              </a:rPr>
              <a:t>with</a:t>
            </a:r>
            <a:r>
              <a:rPr lang="de-DE" sz="1400" dirty="0">
                <a:solidFill>
                  <a:srgbClr val="002060"/>
                </a:solidFill>
                <a:latin typeface="Arial" panose="020B0604020202020204" pitchFamily="34" charset="0"/>
                <a:ea typeface="Roboto Lt" pitchFamily="2" charset="0"/>
                <a:cs typeface="Arial" panose="020B0604020202020204" pitchFamily="34" charset="0"/>
              </a:rPr>
              <a:t> </a:t>
            </a:r>
            <a:r>
              <a:rPr lang="de-DE" sz="1400" dirty="0" err="1">
                <a:solidFill>
                  <a:srgbClr val="002060"/>
                </a:solidFill>
                <a:latin typeface="Arial" panose="020B0604020202020204" pitchFamily="34" charset="0"/>
                <a:ea typeface="Roboto Lt" pitchFamily="2" charset="0"/>
                <a:cs typeface="Arial" panose="020B0604020202020204" pitchFamily="34" charset="0"/>
              </a:rPr>
              <a:t>children</a:t>
            </a:r>
            <a:r>
              <a:rPr lang="de-DE" sz="1400" dirty="0">
                <a:solidFill>
                  <a:srgbClr val="002060"/>
                </a:solidFill>
                <a:latin typeface="Arial" panose="020B0604020202020204" pitchFamily="34" charset="0"/>
                <a:ea typeface="Roboto Lt" pitchFamily="2" charset="0"/>
                <a:cs typeface="Arial" panose="020B0604020202020204" pitchFamily="34" charset="0"/>
              </a:rPr>
              <a:t> </a:t>
            </a:r>
            <a:r>
              <a:rPr lang="de-DE" sz="1400" dirty="0" err="1">
                <a:solidFill>
                  <a:srgbClr val="002060"/>
                </a:solidFill>
                <a:latin typeface="Arial" panose="020B0604020202020204" pitchFamily="34" charset="0"/>
                <a:ea typeface="Roboto Lt" pitchFamily="2" charset="0"/>
                <a:cs typeface="Arial" panose="020B0604020202020204" pitchFamily="34" charset="0"/>
              </a:rPr>
              <a:t>below</a:t>
            </a:r>
            <a:r>
              <a:rPr lang="de-DE" sz="1400" dirty="0">
                <a:solidFill>
                  <a:srgbClr val="002060"/>
                </a:solidFill>
                <a:latin typeface="Arial" panose="020B0604020202020204" pitchFamily="34" charset="0"/>
                <a:ea typeface="Roboto Lt" pitchFamily="2" charset="0"/>
                <a:cs typeface="Arial" panose="020B0604020202020204" pitchFamily="34" charset="0"/>
              </a:rPr>
              <a:t> </a:t>
            </a:r>
            <a:r>
              <a:rPr lang="de-DE" sz="1400" dirty="0" err="1">
                <a:solidFill>
                  <a:srgbClr val="002060"/>
                </a:solidFill>
                <a:latin typeface="Arial" panose="020B0604020202020204" pitchFamily="34" charset="0"/>
                <a:ea typeface="Roboto Lt" pitchFamily="2" charset="0"/>
                <a:cs typeface="Arial" panose="020B0604020202020204" pitchFamily="34" charset="0"/>
              </a:rPr>
              <a:t>the</a:t>
            </a:r>
            <a:r>
              <a:rPr lang="de-DE" sz="1400" dirty="0">
                <a:solidFill>
                  <a:srgbClr val="002060"/>
                </a:solidFill>
                <a:latin typeface="Arial" panose="020B0604020202020204" pitchFamily="34" charset="0"/>
                <a:ea typeface="Roboto Lt" pitchFamily="2" charset="0"/>
                <a:cs typeface="Arial" panose="020B0604020202020204" pitchFamily="34" charset="0"/>
              </a:rPr>
              <a:t> </a:t>
            </a:r>
            <a:r>
              <a:rPr lang="de-DE" sz="1400" dirty="0" err="1">
                <a:solidFill>
                  <a:srgbClr val="002060"/>
                </a:solidFill>
                <a:latin typeface="Arial" panose="020B0604020202020204" pitchFamily="34" charset="0"/>
                <a:ea typeface="Roboto Lt" pitchFamily="2" charset="0"/>
                <a:cs typeface="Arial" panose="020B0604020202020204" pitchFamily="34" charset="0"/>
              </a:rPr>
              <a:t>age</a:t>
            </a:r>
            <a:r>
              <a:rPr lang="de-DE" sz="1400" dirty="0">
                <a:solidFill>
                  <a:srgbClr val="002060"/>
                </a:solidFill>
                <a:latin typeface="Arial" panose="020B0604020202020204" pitchFamily="34" charset="0"/>
                <a:ea typeface="Roboto Lt" pitchFamily="2" charset="0"/>
                <a:cs typeface="Arial" panose="020B0604020202020204" pitchFamily="34" charset="0"/>
              </a:rPr>
              <a:t> </a:t>
            </a:r>
            <a:r>
              <a:rPr lang="de-DE" sz="1400" dirty="0" err="1">
                <a:solidFill>
                  <a:srgbClr val="002060"/>
                </a:solidFill>
                <a:latin typeface="Arial" panose="020B0604020202020204" pitchFamily="34" charset="0"/>
                <a:ea typeface="Roboto Lt" pitchFamily="2" charset="0"/>
                <a:cs typeface="Arial" panose="020B0604020202020204" pitchFamily="34" charset="0"/>
              </a:rPr>
              <a:t>of</a:t>
            </a:r>
            <a:r>
              <a:rPr lang="de-DE" sz="1400" dirty="0">
                <a:solidFill>
                  <a:srgbClr val="002060"/>
                </a:solidFill>
                <a:latin typeface="Arial" panose="020B0604020202020204" pitchFamily="34" charset="0"/>
                <a:ea typeface="Roboto Lt" pitchFamily="2" charset="0"/>
                <a:cs typeface="Arial" panose="020B0604020202020204" pitchFamily="34" charset="0"/>
              </a:rPr>
              <a:t> 10. The </a:t>
            </a:r>
            <a:r>
              <a:rPr lang="de-DE" sz="1400" dirty="0" err="1">
                <a:solidFill>
                  <a:srgbClr val="002060"/>
                </a:solidFill>
                <a:latin typeface="Arial" panose="020B0604020202020204" pitchFamily="34" charset="0"/>
                <a:ea typeface="Roboto Lt" pitchFamily="2" charset="0"/>
                <a:cs typeface="Arial" panose="020B0604020202020204" pitchFamily="34" charset="0"/>
              </a:rPr>
              <a:t>amount</a:t>
            </a:r>
            <a:r>
              <a:rPr lang="de-DE" sz="1400" dirty="0">
                <a:solidFill>
                  <a:srgbClr val="002060"/>
                </a:solidFill>
                <a:latin typeface="Arial" panose="020B0604020202020204" pitchFamily="34" charset="0"/>
                <a:ea typeface="Roboto Lt" pitchFamily="2" charset="0"/>
                <a:cs typeface="Arial" panose="020B0604020202020204" pitchFamily="34" charset="0"/>
              </a:rPr>
              <a:t> </a:t>
            </a:r>
            <a:r>
              <a:rPr lang="de-DE" sz="1400" dirty="0" err="1">
                <a:solidFill>
                  <a:srgbClr val="002060"/>
                </a:solidFill>
                <a:latin typeface="Arial" panose="020B0604020202020204" pitchFamily="34" charset="0"/>
                <a:ea typeface="Roboto Lt" pitchFamily="2" charset="0"/>
                <a:cs typeface="Arial" panose="020B0604020202020204" pitchFamily="34" charset="0"/>
              </a:rPr>
              <a:t>is</a:t>
            </a:r>
            <a:r>
              <a:rPr lang="de-DE" sz="1400" dirty="0">
                <a:solidFill>
                  <a:srgbClr val="002060"/>
                </a:solidFill>
                <a:latin typeface="Arial" panose="020B0604020202020204" pitchFamily="34" charset="0"/>
                <a:ea typeface="Roboto Lt" pitchFamily="2" charset="0"/>
                <a:cs typeface="Arial" panose="020B0604020202020204" pitchFamily="34" charset="0"/>
              </a:rPr>
              <a:t> </a:t>
            </a:r>
            <a:r>
              <a:rPr lang="de-DE" sz="1400" dirty="0" err="1">
                <a:solidFill>
                  <a:srgbClr val="002060"/>
                </a:solidFill>
                <a:latin typeface="Arial" panose="020B0604020202020204" pitchFamily="34" charset="0"/>
                <a:ea typeface="Roboto Lt" pitchFamily="2" charset="0"/>
                <a:cs typeface="Arial" panose="020B0604020202020204" pitchFamily="34" charset="0"/>
              </a:rPr>
              <a:t>fixed</a:t>
            </a:r>
            <a:r>
              <a:rPr lang="de-DE" sz="1400" dirty="0">
                <a:solidFill>
                  <a:srgbClr val="002060"/>
                </a:solidFill>
                <a:latin typeface="Arial" panose="020B0604020202020204" pitchFamily="34" charset="0"/>
                <a:ea typeface="Roboto Lt" pitchFamily="2" charset="0"/>
                <a:cs typeface="Arial" panose="020B0604020202020204" pitchFamily="34" charset="0"/>
              </a:rPr>
              <a:t>, </a:t>
            </a:r>
            <a:r>
              <a:rPr lang="de-DE" sz="1400" dirty="0" err="1">
                <a:solidFill>
                  <a:srgbClr val="002060"/>
                </a:solidFill>
                <a:latin typeface="Arial" panose="020B0604020202020204" pitchFamily="34" charset="0"/>
                <a:ea typeface="Roboto Lt" pitchFamily="2" charset="0"/>
                <a:cs typeface="Arial" panose="020B0604020202020204" pitchFamily="34" charset="0"/>
              </a:rPr>
              <a:t>regardless</a:t>
            </a:r>
            <a:r>
              <a:rPr lang="de-DE" sz="1400" dirty="0">
                <a:solidFill>
                  <a:srgbClr val="002060"/>
                </a:solidFill>
                <a:latin typeface="Arial" panose="020B0604020202020204" pitchFamily="34" charset="0"/>
                <a:ea typeface="Roboto Lt" pitchFamily="2" charset="0"/>
                <a:cs typeface="Arial" panose="020B0604020202020204" pitchFamily="34" charset="0"/>
              </a:rPr>
              <a:t> </a:t>
            </a:r>
            <a:r>
              <a:rPr lang="de-DE" sz="1400" dirty="0" err="1">
                <a:solidFill>
                  <a:srgbClr val="002060"/>
                </a:solidFill>
                <a:latin typeface="Arial" panose="020B0604020202020204" pitchFamily="34" charset="0"/>
                <a:ea typeface="Roboto Lt" pitchFamily="2" charset="0"/>
                <a:cs typeface="Arial" panose="020B0604020202020204" pitchFamily="34" charset="0"/>
              </a:rPr>
              <a:t>of</a:t>
            </a:r>
            <a:r>
              <a:rPr lang="de-DE" sz="1400" dirty="0">
                <a:solidFill>
                  <a:srgbClr val="002060"/>
                </a:solidFill>
                <a:latin typeface="Arial" panose="020B0604020202020204" pitchFamily="34" charset="0"/>
                <a:ea typeface="Roboto Lt" pitchFamily="2" charset="0"/>
                <a:cs typeface="Arial" panose="020B0604020202020204" pitchFamily="34" charset="0"/>
              </a:rPr>
              <a:t> </a:t>
            </a:r>
            <a:r>
              <a:rPr lang="de-DE" sz="1400" dirty="0" err="1">
                <a:solidFill>
                  <a:srgbClr val="002060"/>
                </a:solidFill>
                <a:latin typeface="Arial" panose="020B0604020202020204" pitchFamily="34" charset="0"/>
                <a:ea typeface="Roboto Lt" pitchFamily="2" charset="0"/>
                <a:cs typeface="Arial" panose="020B0604020202020204" pitchFamily="34" charset="0"/>
              </a:rPr>
              <a:t>the</a:t>
            </a:r>
            <a:r>
              <a:rPr lang="de-DE" sz="1400" dirty="0">
                <a:solidFill>
                  <a:srgbClr val="002060"/>
                </a:solidFill>
                <a:latin typeface="Arial" panose="020B0604020202020204" pitchFamily="34" charset="0"/>
                <a:ea typeface="Roboto Lt" pitchFamily="2" charset="0"/>
                <a:cs typeface="Arial" panose="020B0604020202020204" pitchFamily="34" charset="0"/>
              </a:rPr>
              <a:t> </a:t>
            </a:r>
            <a:r>
              <a:rPr lang="de-DE" sz="1400" dirty="0" err="1">
                <a:solidFill>
                  <a:srgbClr val="002060"/>
                </a:solidFill>
                <a:latin typeface="Arial" panose="020B0604020202020204" pitchFamily="34" charset="0"/>
                <a:ea typeface="Roboto Lt" pitchFamily="2" charset="0"/>
                <a:cs typeface="Arial" panose="020B0604020202020204" pitchFamily="34" charset="0"/>
              </a:rPr>
              <a:t>number</a:t>
            </a:r>
            <a:r>
              <a:rPr lang="de-DE" sz="1400" dirty="0">
                <a:solidFill>
                  <a:srgbClr val="002060"/>
                </a:solidFill>
                <a:latin typeface="Arial" panose="020B0604020202020204" pitchFamily="34" charset="0"/>
                <a:ea typeface="Roboto Lt" pitchFamily="2" charset="0"/>
                <a:cs typeface="Arial" panose="020B0604020202020204" pitchFamily="34" charset="0"/>
              </a:rPr>
              <a:t> </a:t>
            </a:r>
            <a:r>
              <a:rPr lang="de-DE" sz="1400" dirty="0" err="1">
                <a:solidFill>
                  <a:srgbClr val="002060"/>
                </a:solidFill>
                <a:latin typeface="Arial" panose="020B0604020202020204" pitchFamily="34" charset="0"/>
                <a:ea typeface="Roboto Lt" pitchFamily="2" charset="0"/>
                <a:cs typeface="Arial" panose="020B0604020202020204" pitchFamily="34" charset="0"/>
              </a:rPr>
              <a:t>of</a:t>
            </a:r>
            <a:r>
              <a:rPr lang="de-DE" sz="1400" dirty="0">
                <a:solidFill>
                  <a:srgbClr val="002060"/>
                </a:solidFill>
                <a:latin typeface="Arial" panose="020B0604020202020204" pitchFamily="34" charset="0"/>
                <a:ea typeface="Roboto Lt" pitchFamily="2" charset="0"/>
                <a:cs typeface="Arial" panose="020B0604020202020204" pitchFamily="34" charset="0"/>
              </a:rPr>
              <a:t> </a:t>
            </a:r>
            <a:r>
              <a:rPr lang="de-DE" sz="1400" dirty="0" err="1">
                <a:solidFill>
                  <a:srgbClr val="002060"/>
                </a:solidFill>
                <a:latin typeface="Arial" panose="020B0604020202020204" pitchFamily="34" charset="0"/>
                <a:ea typeface="Roboto Lt" pitchFamily="2" charset="0"/>
                <a:cs typeface="Arial" panose="020B0604020202020204" pitchFamily="34" charset="0"/>
              </a:rPr>
              <a:t>children</a:t>
            </a:r>
            <a:r>
              <a:rPr lang="de-DE" sz="1400" dirty="0">
                <a:solidFill>
                  <a:srgbClr val="002060"/>
                </a:solidFill>
                <a:latin typeface="Arial" panose="020B0604020202020204" pitchFamily="34" charset="0"/>
                <a:ea typeface="Roboto Lt" pitchFamily="2" charset="0"/>
                <a:cs typeface="Arial" panose="020B0604020202020204" pitchFamily="34" charset="0"/>
              </a:rPr>
              <a:t>.</a:t>
            </a:r>
          </a:p>
          <a:p>
            <a:endParaRPr lang="de-DE" sz="1400" dirty="0">
              <a:solidFill>
                <a:srgbClr val="002060"/>
              </a:solidFill>
              <a:latin typeface="Arial" panose="020B0604020202020204" pitchFamily="34" charset="0"/>
              <a:ea typeface="Roboto Lt" pitchFamily="2" charset="0"/>
              <a:cs typeface="Arial" panose="020B0604020202020204" pitchFamily="34" charset="0"/>
            </a:endParaRPr>
          </a:p>
          <a:p>
            <a:r>
              <a:rPr lang="de-DE" sz="1400" dirty="0">
                <a:solidFill>
                  <a:srgbClr val="002060"/>
                </a:solidFill>
                <a:latin typeface="Arial" panose="020B0604020202020204" pitchFamily="34" charset="0"/>
                <a:ea typeface="Roboto" pitchFamily="2" charset="0"/>
                <a:cs typeface="Arial" panose="020B0604020202020204" pitchFamily="34" charset="0"/>
              </a:rPr>
              <a:t>Per A&amp;CP: </a:t>
            </a:r>
            <a:r>
              <a:rPr lang="de-DE" sz="1400" b="1" dirty="0">
                <a:solidFill>
                  <a:srgbClr val="002060"/>
                </a:solidFill>
                <a:latin typeface="Arial" panose="020B0604020202020204" pitchFamily="34" charset="0"/>
                <a:ea typeface="Roboto" pitchFamily="2" charset="0"/>
                <a:cs typeface="Arial" panose="020B0604020202020204" pitchFamily="34" charset="0"/>
              </a:rPr>
              <a:t>€100</a:t>
            </a:r>
          </a:p>
        </p:txBody>
      </p:sp>
      <p:sp>
        <p:nvSpPr>
          <p:cNvPr id="43" name="Rectangle 42">
            <a:extLst>
              <a:ext uri="{FF2B5EF4-FFF2-40B4-BE49-F238E27FC236}">
                <a16:creationId xmlns:a16="http://schemas.microsoft.com/office/drawing/2014/main" id="{2A3D9FF4-DDA2-A098-1D48-FD8D08815091}"/>
              </a:ext>
            </a:extLst>
          </p:cNvPr>
          <p:cNvSpPr/>
          <p:nvPr/>
        </p:nvSpPr>
        <p:spPr>
          <a:xfrm>
            <a:off x="5707053" y="3770210"/>
            <a:ext cx="2522975" cy="254196"/>
          </a:xfrm>
          <a:prstGeom prst="rect">
            <a:avLst/>
          </a:prstGeom>
          <a:solidFill>
            <a:srgbClr val="FDE1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a-ET" sz="1400" u="sng" dirty="0">
              <a:latin typeface="Arial" panose="020B0604020202020204" pitchFamily="34" charset="0"/>
              <a:cs typeface="Arial" panose="020B0604020202020204" pitchFamily="34" charset="0"/>
            </a:endParaRPr>
          </a:p>
        </p:txBody>
      </p:sp>
      <p:sp>
        <p:nvSpPr>
          <p:cNvPr id="44" name="Rectangle 43">
            <a:extLst>
              <a:ext uri="{FF2B5EF4-FFF2-40B4-BE49-F238E27FC236}">
                <a16:creationId xmlns:a16="http://schemas.microsoft.com/office/drawing/2014/main" id="{6A0920BC-43E5-FC06-8952-9A599102843D}"/>
              </a:ext>
            </a:extLst>
          </p:cNvPr>
          <p:cNvSpPr/>
          <p:nvPr/>
        </p:nvSpPr>
        <p:spPr>
          <a:xfrm>
            <a:off x="5707055" y="3768851"/>
            <a:ext cx="2522975" cy="1803828"/>
          </a:xfrm>
          <a:prstGeom prst="rect">
            <a:avLst/>
          </a:prstGeom>
          <a:noFill/>
          <a:ln>
            <a:solidFill>
              <a:srgbClr val="E797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400" b="1" dirty="0">
                <a:solidFill>
                  <a:srgbClr val="002060"/>
                </a:solidFill>
                <a:latin typeface="Arial" panose="020B0604020202020204" pitchFamily="34" charset="0"/>
                <a:ea typeface="Roboto" pitchFamily="2" charset="0"/>
                <a:cs typeface="Arial" panose="020B0604020202020204" pitchFamily="34" charset="0"/>
              </a:rPr>
              <a:t>Green Top-Up</a:t>
            </a:r>
          </a:p>
          <a:p>
            <a:endParaRPr lang="de-DE" sz="1400" dirty="0">
              <a:solidFill>
                <a:srgbClr val="002060"/>
              </a:solidFill>
              <a:latin typeface="Arial" panose="020B0604020202020204" pitchFamily="34" charset="0"/>
              <a:ea typeface="Roboto Lt" pitchFamily="2" charset="0"/>
              <a:cs typeface="Arial" panose="020B0604020202020204" pitchFamily="34" charset="0"/>
            </a:endParaRPr>
          </a:p>
          <a:p>
            <a:r>
              <a:rPr lang="de-DE" sz="1400" dirty="0" err="1">
                <a:solidFill>
                  <a:srgbClr val="002060"/>
                </a:solidFill>
                <a:latin typeface="Arial" panose="020B0604020202020204" pitchFamily="34" charset="0"/>
                <a:ea typeface="Roboto Lt" pitchFamily="2" charset="0"/>
                <a:cs typeface="Arial" panose="020B0604020202020204" pitchFamily="34" charset="0"/>
              </a:rPr>
              <a:t>For</a:t>
            </a:r>
            <a:r>
              <a:rPr lang="de-DE" sz="1400" dirty="0">
                <a:solidFill>
                  <a:srgbClr val="002060"/>
                </a:solidFill>
                <a:latin typeface="Arial" panose="020B0604020202020204" pitchFamily="34" charset="0"/>
                <a:ea typeface="Roboto Lt" pitchFamily="2" charset="0"/>
                <a:cs typeface="Arial" panose="020B0604020202020204" pitchFamily="34" charset="0"/>
              </a:rPr>
              <a:t> </a:t>
            </a:r>
            <a:r>
              <a:rPr lang="de-DE" sz="1400" dirty="0" err="1">
                <a:solidFill>
                  <a:srgbClr val="002060"/>
                </a:solidFill>
                <a:latin typeface="Arial" panose="020B0604020202020204" pitchFamily="34" charset="0"/>
                <a:ea typeface="Roboto Lt" pitchFamily="2" charset="0"/>
                <a:cs typeface="Arial" panose="020B0604020202020204" pitchFamily="34" charset="0"/>
              </a:rPr>
              <a:t>choosing</a:t>
            </a:r>
            <a:r>
              <a:rPr lang="de-DE" sz="1400" dirty="0">
                <a:solidFill>
                  <a:srgbClr val="002060"/>
                </a:solidFill>
                <a:latin typeface="Arial" panose="020B0604020202020204" pitchFamily="34" charset="0"/>
                <a:ea typeface="Roboto Lt" pitchFamily="2" charset="0"/>
                <a:cs typeface="Arial" panose="020B0604020202020204" pitchFamily="34" charset="0"/>
              </a:rPr>
              <a:t> not </a:t>
            </a:r>
            <a:r>
              <a:rPr lang="de-DE" sz="1400" dirty="0" err="1">
                <a:solidFill>
                  <a:srgbClr val="002060"/>
                </a:solidFill>
                <a:latin typeface="Arial" panose="020B0604020202020204" pitchFamily="34" charset="0"/>
                <a:ea typeface="Roboto Lt" pitchFamily="2" charset="0"/>
                <a:cs typeface="Arial" panose="020B0604020202020204" pitchFamily="34" charset="0"/>
              </a:rPr>
              <a:t>to</a:t>
            </a:r>
            <a:r>
              <a:rPr lang="de-DE" sz="1400" dirty="0">
                <a:solidFill>
                  <a:srgbClr val="002060"/>
                </a:solidFill>
                <a:latin typeface="Arial" panose="020B0604020202020204" pitchFamily="34" charset="0"/>
                <a:ea typeface="Roboto Lt" pitchFamily="2" charset="0"/>
                <a:cs typeface="Arial" panose="020B0604020202020204" pitchFamily="34" charset="0"/>
              </a:rPr>
              <a:t> </a:t>
            </a:r>
            <a:r>
              <a:rPr lang="de-DE" sz="1400" dirty="0" err="1">
                <a:solidFill>
                  <a:srgbClr val="002060"/>
                </a:solidFill>
                <a:latin typeface="Arial" panose="020B0604020202020204" pitchFamily="34" charset="0"/>
                <a:ea typeface="Roboto Lt" pitchFamily="2" charset="0"/>
                <a:cs typeface="Arial" panose="020B0604020202020204" pitchFamily="34" charset="0"/>
              </a:rPr>
              <a:t>travel</a:t>
            </a:r>
            <a:r>
              <a:rPr lang="de-DE" sz="1400" dirty="0">
                <a:solidFill>
                  <a:srgbClr val="002060"/>
                </a:solidFill>
                <a:latin typeface="Arial" panose="020B0604020202020204" pitchFamily="34" charset="0"/>
                <a:ea typeface="Roboto Lt" pitchFamily="2" charset="0"/>
                <a:cs typeface="Arial" panose="020B0604020202020204" pitchFamily="34" charset="0"/>
              </a:rPr>
              <a:t> </a:t>
            </a:r>
            <a:r>
              <a:rPr lang="de-DE" sz="1400" dirty="0" err="1">
                <a:solidFill>
                  <a:srgbClr val="002060"/>
                </a:solidFill>
                <a:latin typeface="Arial" panose="020B0604020202020204" pitchFamily="34" charset="0"/>
                <a:ea typeface="Roboto Lt" pitchFamily="2" charset="0"/>
                <a:cs typeface="Arial" panose="020B0604020202020204" pitchFamily="34" charset="0"/>
              </a:rPr>
              <a:t>by</a:t>
            </a:r>
            <a:r>
              <a:rPr lang="de-DE" sz="1400" dirty="0">
                <a:solidFill>
                  <a:srgbClr val="002060"/>
                </a:solidFill>
                <a:latin typeface="Arial" panose="020B0604020202020204" pitchFamily="34" charset="0"/>
                <a:ea typeface="Roboto Lt" pitchFamily="2" charset="0"/>
                <a:cs typeface="Arial" panose="020B0604020202020204" pitchFamily="34" charset="0"/>
              </a:rPr>
              <a:t> </a:t>
            </a:r>
            <a:r>
              <a:rPr lang="de-DE" sz="1400" dirty="0" err="1">
                <a:solidFill>
                  <a:srgbClr val="002060"/>
                </a:solidFill>
                <a:latin typeface="Arial" panose="020B0604020202020204" pitchFamily="34" charset="0"/>
                <a:ea typeface="Roboto Lt" pitchFamily="2" charset="0"/>
                <a:cs typeface="Arial" panose="020B0604020202020204" pitchFamily="34" charset="0"/>
              </a:rPr>
              <a:t>airplane</a:t>
            </a:r>
            <a:r>
              <a:rPr lang="de-DE" sz="1400" dirty="0">
                <a:solidFill>
                  <a:srgbClr val="002060"/>
                </a:solidFill>
                <a:latin typeface="Arial" panose="020B0604020202020204" pitchFamily="34" charset="0"/>
                <a:ea typeface="Roboto Lt" pitchFamily="2" charset="0"/>
                <a:cs typeface="Arial" panose="020B0604020202020204" pitchFamily="34" charset="0"/>
              </a:rPr>
              <a:t> (</a:t>
            </a:r>
            <a:r>
              <a:rPr lang="de-DE" sz="1400" dirty="0" err="1">
                <a:solidFill>
                  <a:srgbClr val="002060"/>
                </a:solidFill>
                <a:latin typeface="Arial" panose="020B0604020202020204" pitchFamily="34" charset="0"/>
                <a:ea typeface="Roboto Lt" pitchFamily="2" charset="0"/>
                <a:cs typeface="Arial" panose="020B0604020202020204" pitchFamily="34" charset="0"/>
              </a:rPr>
              <a:t>outward</a:t>
            </a:r>
            <a:r>
              <a:rPr lang="de-DE" sz="1400" dirty="0">
                <a:solidFill>
                  <a:srgbClr val="002060"/>
                </a:solidFill>
                <a:latin typeface="Arial" panose="020B0604020202020204" pitchFamily="34" charset="0"/>
                <a:ea typeface="Roboto Lt" pitchFamily="2" charset="0"/>
                <a:cs typeface="Arial" panose="020B0604020202020204" pitchFamily="34" charset="0"/>
              </a:rPr>
              <a:t> and </a:t>
            </a:r>
            <a:r>
              <a:rPr lang="de-DE" sz="1400" dirty="0" err="1">
                <a:solidFill>
                  <a:srgbClr val="002060"/>
                </a:solidFill>
                <a:latin typeface="Arial" panose="020B0604020202020204" pitchFamily="34" charset="0"/>
                <a:ea typeface="Roboto Lt" pitchFamily="2" charset="0"/>
                <a:cs typeface="Arial" panose="020B0604020202020204" pitchFamily="34" charset="0"/>
              </a:rPr>
              <a:t>return</a:t>
            </a:r>
            <a:r>
              <a:rPr lang="de-DE" sz="1400" dirty="0">
                <a:solidFill>
                  <a:srgbClr val="002060"/>
                </a:solidFill>
                <a:latin typeface="Arial" panose="020B0604020202020204" pitchFamily="34" charset="0"/>
                <a:ea typeface="Roboto Lt" pitchFamily="2" charset="0"/>
                <a:cs typeface="Arial" panose="020B0604020202020204" pitchFamily="34" charset="0"/>
              </a:rPr>
              <a:t>). </a:t>
            </a:r>
            <a:r>
              <a:rPr lang="de-DE" sz="1400" dirty="0" err="1">
                <a:solidFill>
                  <a:srgbClr val="002060"/>
                </a:solidFill>
                <a:latin typeface="Arial" panose="020B0604020202020204" pitchFamily="34" charset="0"/>
                <a:ea typeface="Roboto Lt" pitchFamily="2" charset="0"/>
                <a:cs typeface="Arial" panose="020B0604020202020204" pitchFamily="34" charset="0"/>
              </a:rPr>
              <a:t>Only</a:t>
            </a:r>
            <a:r>
              <a:rPr lang="de-DE" sz="1400" dirty="0">
                <a:solidFill>
                  <a:srgbClr val="002060"/>
                </a:solidFill>
                <a:latin typeface="Arial" panose="020B0604020202020204" pitchFamily="34" charset="0"/>
                <a:ea typeface="Roboto Lt" pitchFamily="2" charset="0"/>
                <a:cs typeface="Arial" panose="020B0604020202020204" pitchFamily="34" charset="0"/>
              </a:rPr>
              <a:t> </a:t>
            </a:r>
            <a:r>
              <a:rPr lang="de-DE" sz="1400" dirty="0" err="1">
                <a:solidFill>
                  <a:srgbClr val="002060"/>
                </a:solidFill>
                <a:latin typeface="Arial" panose="020B0604020202020204" pitchFamily="34" charset="0"/>
                <a:ea typeface="Roboto Lt" pitchFamily="2" charset="0"/>
                <a:cs typeface="Arial" panose="020B0604020202020204" pitchFamily="34" charset="0"/>
              </a:rPr>
              <a:t>applicable</a:t>
            </a:r>
            <a:r>
              <a:rPr lang="de-DE" sz="1400" dirty="0">
                <a:solidFill>
                  <a:srgbClr val="002060"/>
                </a:solidFill>
                <a:latin typeface="Arial" panose="020B0604020202020204" pitchFamily="34" charset="0"/>
                <a:ea typeface="Roboto Lt" pitchFamily="2" charset="0"/>
                <a:cs typeface="Arial" panose="020B0604020202020204" pitchFamily="34" charset="0"/>
              </a:rPr>
              <a:t> </a:t>
            </a:r>
            <a:r>
              <a:rPr lang="de-DE" sz="1400" dirty="0" err="1">
                <a:solidFill>
                  <a:srgbClr val="002060"/>
                </a:solidFill>
                <a:latin typeface="Arial" panose="020B0604020202020204" pitchFamily="34" charset="0"/>
                <a:ea typeface="Roboto Lt" pitchFamily="2" charset="0"/>
                <a:cs typeface="Arial" panose="020B0604020202020204" pitchFamily="34" charset="0"/>
              </a:rPr>
              <a:t>for</a:t>
            </a:r>
            <a:r>
              <a:rPr lang="de-DE" sz="1400" dirty="0">
                <a:solidFill>
                  <a:srgbClr val="002060"/>
                </a:solidFill>
                <a:latin typeface="Arial" panose="020B0604020202020204" pitchFamily="34" charset="0"/>
                <a:ea typeface="Roboto Lt" pitchFamily="2" charset="0"/>
                <a:cs typeface="Arial" panose="020B0604020202020204" pitchFamily="34" charset="0"/>
              </a:rPr>
              <a:t> </a:t>
            </a:r>
            <a:r>
              <a:rPr lang="de-DE" sz="1400" dirty="0" err="1">
                <a:solidFill>
                  <a:srgbClr val="002060"/>
                </a:solidFill>
                <a:latin typeface="Arial" panose="020B0604020202020204" pitchFamily="34" charset="0"/>
                <a:ea typeface="Roboto Lt" pitchFamily="2" charset="0"/>
                <a:cs typeface="Arial" panose="020B0604020202020204" pitchFamily="34" charset="0"/>
              </a:rPr>
              <a:t>journeys</a:t>
            </a:r>
            <a:r>
              <a:rPr lang="de-DE" sz="1400" dirty="0">
                <a:solidFill>
                  <a:srgbClr val="002060"/>
                </a:solidFill>
                <a:latin typeface="Arial" panose="020B0604020202020204" pitchFamily="34" charset="0"/>
                <a:ea typeface="Roboto Lt" pitchFamily="2" charset="0"/>
                <a:cs typeface="Arial" panose="020B0604020202020204" pitchFamily="34" charset="0"/>
              </a:rPr>
              <a:t> </a:t>
            </a:r>
            <a:r>
              <a:rPr lang="de-DE" sz="1400" dirty="0" err="1">
                <a:solidFill>
                  <a:srgbClr val="002060"/>
                </a:solidFill>
                <a:latin typeface="Arial" panose="020B0604020202020204" pitchFamily="34" charset="0"/>
                <a:ea typeface="Roboto Lt" pitchFamily="2" charset="0"/>
                <a:cs typeface="Arial" panose="020B0604020202020204" pitchFamily="34" charset="0"/>
              </a:rPr>
              <a:t>of</a:t>
            </a:r>
            <a:r>
              <a:rPr lang="de-DE" sz="1400" dirty="0">
                <a:solidFill>
                  <a:srgbClr val="002060"/>
                </a:solidFill>
                <a:latin typeface="Arial" panose="020B0604020202020204" pitchFamily="34" charset="0"/>
                <a:ea typeface="Roboto Lt" pitchFamily="2" charset="0"/>
                <a:cs typeface="Arial" panose="020B0604020202020204" pitchFamily="34" charset="0"/>
              </a:rPr>
              <a:t> 601km </a:t>
            </a:r>
            <a:r>
              <a:rPr lang="de-DE" sz="1400" dirty="0" err="1">
                <a:solidFill>
                  <a:srgbClr val="002060"/>
                </a:solidFill>
                <a:latin typeface="Arial" panose="020B0604020202020204" pitchFamily="34" charset="0"/>
                <a:ea typeface="Roboto Lt" pitchFamily="2" charset="0"/>
                <a:cs typeface="Arial" panose="020B0604020202020204" pitchFamily="34" charset="0"/>
              </a:rPr>
              <a:t>or</a:t>
            </a:r>
            <a:r>
              <a:rPr lang="de-DE" sz="1400" dirty="0">
                <a:solidFill>
                  <a:srgbClr val="002060"/>
                </a:solidFill>
                <a:latin typeface="Arial" panose="020B0604020202020204" pitchFamily="34" charset="0"/>
                <a:ea typeface="Roboto Lt" pitchFamily="2" charset="0"/>
                <a:cs typeface="Arial" panose="020B0604020202020204" pitchFamily="34" charset="0"/>
              </a:rPr>
              <a:t> </a:t>
            </a:r>
            <a:r>
              <a:rPr lang="de-DE" sz="1400" dirty="0" err="1">
                <a:solidFill>
                  <a:srgbClr val="002060"/>
                </a:solidFill>
                <a:latin typeface="Arial" panose="020B0604020202020204" pitchFamily="34" charset="0"/>
                <a:ea typeface="Roboto Lt" pitchFamily="2" charset="0"/>
                <a:cs typeface="Arial" panose="020B0604020202020204" pitchFamily="34" charset="0"/>
              </a:rPr>
              <a:t>more</a:t>
            </a:r>
            <a:r>
              <a:rPr lang="de-DE" sz="1400" dirty="0">
                <a:solidFill>
                  <a:srgbClr val="002060"/>
                </a:solidFill>
                <a:latin typeface="Arial" panose="020B0604020202020204" pitchFamily="34" charset="0"/>
                <a:ea typeface="Roboto Lt" pitchFamily="2" charset="0"/>
                <a:cs typeface="Arial" panose="020B0604020202020204" pitchFamily="34" charset="0"/>
              </a:rPr>
              <a:t>.</a:t>
            </a:r>
          </a:p>
          <a:p>
            <a:endParaRPr lang="de-DE" sz="1400" dirty="0">
              <a:solidFill>
                <a:srgbClr val="002060"/>
              </a:solidFill>
              <a:latin typeface="Arial" panose="020B0604020202020204" pitchFamily="34" charset="0"/>
              <a:ea typeface="Roboto Lt" pitchFamily="2" charset="0"/>
              <a:cs typeface="Arial" panose="020B0604020202020204" pitchFamily="34" charset="0"/>
            </a:endParaRPr>
          </a:p>
          <a:p>
            <a:r>
              <a:rPr lang="de-DE" sz="1400" dirty="0">
                <a:solidFill>
                  <a:srgbClr val="002060"/>
                </a:solidFill>
                <a:latin typeface="Arial" panose="020B0604020202020204" pitchFamily="34" charset="0"/>
                <a:ea typeface="Roboto" pitchFamily="2" charset="0"/>
                <a:cs typeface="Arial" panose="020B0604020202020204" pitchFamily="34" charset="0"/>
              </a:rPr>
              <a:t>Per A&amp;CP: </a:t>
            </a:r>
            <a:r>
              <a:rPr lang="de-DE" sz="1400" b="1" dirty="0">
                <a:solidFill>
                  <a:srgbClr val="002060"/>
                </a:solidFill>
                <a:latin typeface="Arial" panose="020B0604020202020204" pitchFamily="34" charset="0"/>
                <a:ea typeface="Roboto" pitchFamily="2" charset="0"/>
                <a:cs typeface="Arial" panose="020B0604020202020204" pitchFamily="34" charset="0"/>
              </a:rPr>
              <a:t>€350</a:t>
            </a:r>
          </a:p>
        </p:txBody>
      </p:sp>
      <p:pic>
        <p:nvPicPr>
          <p:cNvPr id="45" name="Image 35">
            <a:extLst>
              <a:ext uri="{FF2B5EF4-FFF2-40B4-BE49-F238E27FC236}">
                <a16:creationId xmlns:a16="http://schemas.microsoft.com/office/drawing/2014/main" id="{3DA0B415-68A7-6A39-8F21-040B5C1D99BD}"/>
              </a:ext>
            </a:extLst>
          </p:cNvPr>
          <p:cNvPicPr>
            <a:picLocks noChangeAspect="1"/>
          </p:cNvPicPr>
          <p:nvPr/>
        </p:nvPicPr>
        <p:blipFill>
          <a:blip r:embed="rId7">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10290117" y="5128492"/>
            <a:ext cx="1355742" cy="861295"/>
          </a:xfrm>
          <a:prstGeom prst="rect">
            <a:avLst/>
          </a:prstGeom>
        </p:spPr>
      </p:pic>
      <p:pic>
        <p:nvPicPr>
          <p:cNvPr id="11" name="Picture 10">
            <a:extLst>
              <a:ext uri="{FF2B5EF4-FFF2-40B4-BE49-F238E27FC236}">
                <a16:creationId xmlns:a16="http://schemas.microsoft.com/office/drawing/2014/main" id="{DEFF2D88-4D6D-09F0-92F9-87E228D7D8FF}"/>
              </a:ext>
            </a:extLst>
          </p:cNvPr>
          <p:cNvPicPr>
            <a:picLocks noChangeAspect="1"/>
          </p:cNvPicPr>
          <p:nvPr/>
        </p:nvPicPr>
        <p:blipFill>
          <a:blip r:embed="rId8"/>
          <a:stretch>
            <a:fillRect/>
          </a:stretch>
        </p:blipFill>
        <p:spPr>
          <a:xfrm>
            <a:off x="2269787" y="142786"/>
            <a:ext cx="12192000" cy="731520"/>
          </a:xfrm>
          <a:prstGeom prst="rect">
            <a:avLst/>
          </a:prstGeom>
        </p:spPr>
      </p:pic>
      <p:sp>
        <p:nvSpPr>
          <p:cNvPr id="12" name="Rechteck 5">
            <a:extLst>
              <a:ext uri="{FF2B5EF4-FFF2-40B4-BE49-F238E27FC236}">
                <a16:creationId xmlns:a16="http://schemas.microsoft.com/office/drawing/2014/main" id="{8A1593FD-9565-8833-8284-F2121595AA09}"/>
              </a:ext>
            </a:extLst>
          </p:cNvPr>
          <p:cNvSpPr/>
          <p:nvPr/>
        </p:nvSpPr>
        <p:spPr>
          <a:xfrm>
            <a:off x="2384686" y="644916"/>
            <a:ext cx="6908170" cy="458780"/>
          </a:xfrm>
          <a:prstGeom prst="rect">
            <a:avLst/>
          </a:prstGeom>
        </p:spPr>
        <p:txBody>
          <a:bodyPr wrap="square">
            <a:spAutoFit/>
          </a:bodyPr>
          <a:lstStyle/>
          <a:p>
            <a:pPr algn="just">
              <a:lnSpc>
                <a:spcPct val="107000"/>
              </a:lnSpc>
              <a:spcAft>
                <a:spcPts val="800"/>
              </a:spcAft>
            </a:pPr>
            <a:r>
              <a:rPr lang="en-GB" sz="2400" dirty="0">
                <a:solidFill>
                  <a:srgbClr val="037E99"/>
                </a:solidFill>
                <a:latin typeface="Arial" panose="020B0604020202020204" pitchFamily="34" charset="0"/>
                <a:ea typeface="Times New Roman" panose="02020603050405020304" pitchFamily="18" charset="0"/>
                <a:cs typeface="Arial" panose="020B0604020202020204" pitchFamily="34" charset="0"/>
              </a:rPr>
              <a:t>The Residency Grant </a:t>
            </a:r>
            <a:endParaRPr lang="en-GB" sz="2400" dirty="0">
              <a:solidFill>
                <a:srgbClr val="FF0000"/>
              </a:solidFill>
              <a:latin typeface="Arial" panose="020B0604020202020204" pitchFamily="34" charset="0"/>
              <a:ea typeface="Times New Roman" panose="02020603050405020304" pitchFamily="18" charset="0"/>
              <a:cs typeface="Arial" panose="020B0604020202020204" pitchFamily="34" charset="0"/>
            </a:endParaRPr>
          </a:p>
        </p:txBody>
      </p:sp>
      <p:sp>
        <p:nvSpPr>
          <p:cNvPr id="13" name="TextBox 12">
            <a:extLst>
              <a:ext uri="{FF2B5EF4-FFF2-40B4-BE49-F238E27FC236}">
                <a16:creationId xmlns:a16="http://schemas.microsoft.com/office/drawing/2014/main" id="{51F88045-7538-834C-9018-70BA44EB130C}"/>
              </a:ext>
            </a:extLst>
          </p:cNvPr>
          <p:cNvSpPr txBox="1"/>
          <p:nvPr/>
        </p:nvSpPr>
        <p:spPr>
          <a:xfrm>
            <a:off x="2384686" y="1066444"/>
            <a:ext cx="3765297" cy="338554"/>
          </a:xfrm>
          <a:prstGeom prst="rect">
            <a:avLst/>
          </a:prstGeom>
          <a:noFill/>
        </p:spPr>
        <p:txBody>
          <a:bodyPr wrap="square">
            <a:spAutoFit/>
          </a:bodyPr>
          <a:lstStyle/>
          <a:p>
            <a:r>
              <a:rPr lang="en-GB" sz="1600" i="1" dirty="0">
                <a:solidFill>
                  <a:srgbClr val="01135F"/>
                </a:solidFill>
                <a:latin typeface="Arial" panose="020B0604020202020204" pitchFamily="34" charset="0"/>
                <a:ea typeface="Roboto" pitchFamily="2" charset="0"/>
                <a:cs typeface="Arial" panose="020B0604020202020204" pitchFamily="34" charset="0"/>
              </a:rPr>
              <a:t>Allocated to </a:t>
            </a:r>
            <a:r>
              <a:rPr lang="en-GB" sz="1600" b="1" i="1" dirty="0">
                <a:solidFill>
                  <a:srgbClr val="01135F"/>
                </a:solidFill>
                <a:latin typeface="Arial" panose="020B0604020202020204" pitchFamily="34" charset="0"/>
                <a:ea typeface="Roboto" pitchFamily="2" charset="0"/>
                <a:cs typeface="Arial" panose="020B0604020202020204" pitchFamily="34" charset="0"/>
              </a:rPr>
              <a:t>each A&amp;CP</a:t>
            </a:r>
            <a:endParaRPr lang="en-GB" sz="1600" b="1" i="1" dirty="0">
              <a:solidFill>
                <a:srgbClr val="01135F"/>
              </a:solidFill>
            </a:endParaRPr>
          </a:p>
        </p:txBody>
      </p:sp>
      <p:pic>
        <p:nvPicPr>
          <p:cNvPr id="14" name="Image 49" descr="Une image contenant texte&#10;&#10;Description générée automatiquement">
            <a:extLst>
              <a:ext uri="{FF2B5EF4-FFF2-40B4-BE49-F238E27FC236}">
                <a16:creationId xmlns:a16="http://schemas.microsoft.com/office/drawing/2014/main" id="{8C96F9E9-9A6D-B1DF-57B3-264E735625CC}"/>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10768" r="80419"/>
          <a:stretch/>
        </p:blipFill>
        <p:spPr>
          <a:xfrm rot="1674140">
            <a:off x="83738" y="1537519"/>
            <a:ext cx="758882" cy="546410"/>
          </a:xfrm>
          <a:prstGeom prst="rect">
            <a:avLst/>
          </a:prstGeom>
        </p:spPr>
      </p:pic>
      <p:sp>
        <p:nvSpPr>
          <p:cNvPr id="15" name="Rectangle 14">
            <a:extLst>
              <a:ext uri="{FF2B5EF4-FFF2-40B4-BE49-F238E27FC236}">
                <a16:creationId xmlns:a16="http://schemas.microsoft.com/office/drawing/2014/main" id="{1F4DB93E-BC3F-DFF5-BA45-A9F0C078B505}"/>
              </a:ext>
            </a:extLst>
          </p:cNvPr>
          <p:cNvSpPr/>
          <p:nvPr/>
        </p:nvSpPr>
        <p:spPr>
          <a:xfrm>
            <a:off x="926361" y="1744615"/>
            <a:ext cx="1771209" cy="257938"/>
          </a:xfrm>
          <a:prstGeom prst="rect">
            <a:avLst/>
          </a:prstGeom>
          <a:solidFill>
            <a:schemeClr val="bg1"/>
          </a:solidFill>
          <a:ln>
            <a:solidFill>
              <a:srgbClr val="E797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b="1" i="1" dirty="0">
                <a:solidFill>
                  <a:srgbClr val="002060"/>
                </a:solidFill>
                <a:latin typeface="Arial" panose="020B0604020202020204" pitchFamily="34" charset="0"/>
                <a:ea typeface="Roboto Lt" pitchFamily="2" charset="0"/>
                <a:cs typeface="Arial" panose="020B0604020202020204" pitchFamily="34" charset="0"/>
              </a:rPr>
              <a:t>C. Top-</a:t>
            </a:r>
            <a:r>
              <a:rPr lang="de-DE" sz="1600" b="1" i="1" dirty="0" err="1">
                <a:solidFill>
                  <a:srgbClr val="002060"/>
                </a:solidFill>
                <a:latin typeface="Arial" panose="020B0604020202020204" pitchFamily="34" charset="0"/>
                <a:ea typeface="Roboto Lt" pitchFamily="2" charset="0"/>
                <a:cs typeface="Arial" panose="020B0604020202020204" pitchFamily="34" charset="0"/>
              </a:rPr>
              <a:t>ups</a:t>
            </a:r>
            <a:endParaRPr lang="aa-ET" sz="1600" b="1" i="1" dirty="0">
              <a:solidFill>
                <a:srgbClr val="002060"/>
              </a:solidFill>
              <a:latin typeface="Arial" panose="020B0604020202020204" pitchFamily="34" charset="0"/>
              <a:ea typeface="Roboto Lt" pitchFamily="2" charset="0"/>
              <a:cs typeface="Arial" panose="020B0604020202020204" pitchFamily="34" charset="0"/>
            </a:endParaRPr>
          </a:p>
        </p:txBody>
      </p:sp>
    </p:spTree>
    <p:extLst>
      <p:ext uri="{BB962C8B-B14F-4D97-AF65-F5344CB8AC3E}">
        <p14:creationId xmlns:p14="http://schemas.microsoft.com/office/powerpoint/2010/main" val="28969708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feld 8"/>
          <p:cNvSpPr txBox="1"/>
          <p:nvPr/>
        </p:nvSpPr>
        <p:spPr>
          <a:xfrm>
            <a:off x="1814437" y="1452763"/>
            <a:ext cx="12539763" cy="461665"/>
          </a:xfrm>
          <a:prstGeom prst="rect">
            <a:avLst/>
          </a:prstGeom>
          <a:noFill/>
        </p:spPr>
        <p:txBody>
          <a:bodyPr wrap="square" rtlCol="0">
            <a:spAutoFit/>
          </a:bodyPr>
          <a:lstStyle/>
          <a:p>
            <a:r>
              <a:rPr lang="de-DE" sz="2400" b="1" dirty="0">
                <a:solidFill>
                  <a:srgbClr val="7030A0"/>
                </a:solidFill>
                <a:latin typeface="Arial" panose="020B0604020202020204" pitchFamily="34" charset="0"/>
                <a:cs typeface="Arial" panose="020B0604020202020204" pitchFamily="34" charset="0"/>
              </a:rPr>
              <a:t>     Culture Moves Europe</a:t>
            </a:r>
            <a:endParaRPr lang="en-GB" sz="2400" b="1" i="1" dirty="0">
              <a:solidFill>
                <a:srgbClr val="7030A0"/>
              </a:solidFill>
              <a:latin typeface="Arial" panose="020B0604020202020204" pitchFamily="34" charset="0"/>
              <a:cs typeface="Arial" panose="020B0604020202020204" pitchFamily="34" charset="0"/>
            </a:endParaRPr>
          </a:p>
        </p:txBody>
      </p:sp>
      <p:sp>
        <p:nvSpPr>
          <p:cNvPr id="2" name="Rectangle 1"/>
          <p:cNvSpPr/>
          <p:nvPr/>
        </p:nvSpPr>
        <p:spPr>
          <a:xfrm>
            <a:off x="2225052" y="2217295"/>
            <a:ext cx="8579306" cy="748923"/>
          </a:xfrm>
          <a:prstGeom prst="rect">
            <a:avLst/>
          </a:prstGeom>
        </p:spPr>
        <p:txBody>
          <a:bodyPr wrap="square">
            <a:spAutoFit/>
          </a:bodyPr>
          <a:lstStyle/>
          <a:p>
            <a:pPr marR="0" algn="just" rtl="0"/>
            <a:r>
              <a:rPr lang="en-US" sz="3200" b="0" i="0" u="none" strike="noStrike" baseline="30000" dirty="0">
                <a:solidFill>
                  <a:srgbClr val="01135F"/>
                </a:solidFill>
                <a:latin typeface="Arial" panose="020B0604020202020204" pitchFamily="34" charset="0"/>
                <a:ea typeface="Roboto" panose="02000000000000000000" pitchFamily="2" charset="0"/>
                <a:cs typeface="Arial" panose="020B0604020202020204" pitchFamily="34" charset="0"/>
              </a:rPr>
              <a:t>Culture Moves Europe provides mobility grants for artists and cultural professionals in all 40 Creative Europe countries.   </a:t>
            </a:r>
            <a:r>
              <a:rPr lang="en-US" sz="3200" b="0" i="0" u="none" strike="noStrike" baseline="30000" dirty="0">
                <a:solidFill>
                  <a:srgbClr val="01135F"/>
                </a:solidFill>
                <a:latin typeface="Arial" panose="020B0604020202020204" pitchFamily="34" charset="0"/>
                <a:cs typeface="Arial" panose="020B0604020202020204" pitchFamily="34" charset="0"/>
              </a:rPr>
              <a:t> </a:t>
            </a:r>
          </a:p>
        </p:txBody>
      </p:sp>
      <p:pic>
        <p:nvPicPr>
          <p:cNvPr id="5" name="Image 4" descr="Une image contenant invertébré&#10;&#10;Description générée automatiquement">
            <a:extLst>
              <a:ext uri="{FF2B5EF4-FFF2-40B4-BE49-F238E27FC236}">
                <a16:creationId xmlns:a16="http://schemas.microsoft.com/office/drawing/2014/main" id="{813D915A-3208-7F0B-4EF0-2328A7B117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94631" y="1274429"/>
            <a:ext cx="344810" cy="590795"/>
          </a:xfrm>
          <a:prstGeom prst="rect">
            <a:avLst/>
          </a:prstGeom>
        </p:spPr>
      </p:pic>
      <p:sp>
        <p:nvSpPr>
          <p:cNvPr id="6" name="Rectangle 5">
            <a:extLst>
              <a:ext uri="{FF2B5EF4-FFF2-40B4-BE49-F238E27FC236}">
                <a16:creationId xmlns:a16="http://schemas.microsoft.com/office/drawing/2014/main" id="{99FA2D5B-95C4-6B22-4FF4-63A4159E8786}"/>
              </a:ext>
            </a:extLst>
          </p:cNvPr>
          <p:cNvSpPr/>
          <p:nvPr/>
        </p:nvSpPr>
        <p:spPr>
          <a:xfrm>
            <a:off x="2225053" y="3117431"/>
            <a:ext cx="8747747" cy="2246769"/>
          </a:xfrm>
          <a:prstGeom prst="rect">
            <a:avLst/>
          </a:prstGeom>
        </p:spPr>
        <p:txBody>
          <a:bodyPr wrap="square">
            <a:spAutoFit/>
          </a:bodyPr>
          <a:lstStyle/>
          <a:p>
            <a:pPr marL="457200" marR="0" indent="-457200" algn="just" rtl="0">
              <a:buFont typeface="Arial" panose="020B0604020202020204" pitchFamily="34" charset="0"/>
              <a:buChar char="•"/>
            </a:pPr>
            <a:endParaRPr lang="en-US" sz="1400" b="0" i="0" u="none" strike="noStrike" baseline="30000" dirty="0">
              <a:solidFill>
                <a:srgbClr val="01135F"/>
              </a:solidFill>
              <a:latin typeface="Arial" panose="020B0604020202020204" pitchFamily="34" charset="0"/>
              <a:ea typeface="Roboto Light" panose="02000000000000000000" pitchFamily="2" charset="0"/>
              <a:cs typeface="Arial" panose="020B0604020202020204" pitchFamily="34" charset="0"/>
            </a:endParaRPr>
          </a:p>
          <a:p>
            <a:pPr marL="457200" marR="0" indent="-457200" algn="just" rtl="0">
              <a:buFont typeface="Arial" panose="020B0604020202020204" pitchFamily="34" charset="0"/>
              <a:buChar char="•"/>
            </a:pPr>
            <a:r>
              <a:rPr lang="en-US" sz="2800" b="0" i="0" u="none" strike="noStrike" baseline="30000" dirty="0">
                <a:solidFill>
                  <a:srgbClr val="01135F"/>
                </a:solidFill>
                <a:latin typeface="Arial" panose="020B0604020202020204" pitchFamily="34" charset="0"/>
                <a:ea typeface="Roboto Light" panose="02000000000000000000" pitchFamily="2" charset="0"/>
                <a:cs typeface="Arial" panose="020B0604020202020204" pitchFamily="34" charset="0"/>
              </a:rPr>
              <a:t>The scheme consists of </a:t>
            </a:r>
            <a:r>
              <a:rPr lang="en-US" sz="2800" b="0" i="0" u="none" strike="noStrike" baseline="30000" dirty="0">
                <a:solidFill>
                  <a:srgbClr val="01135F"/>
                </a:solidFill>
                <a:latin typeface="Arial" panose="020B0604020202020204" pitchFamily="34" charset="0"/>
                <a:ea typeface="Roboto" panose="02000000000000000000" pitchFamily="2" charset="0"/>
                <a:cs typeface="Arial" panose="020B0604020202020204" pitchFamily="34" charset="0"/>
              </a:rPr>
              <a:t>2 action lines</a:t>
            </a:r>
            <a:r>
              <a:rPr lang="en-US" sz="2800" b="0" i="0" u="none" strike="noStrike" baseline="30000" dirty="0">
                <a:solidFill>
                  <a:srgbClr val="01135F"/>
                </a:solidFill>
                <a:latin typeface="Arial" panose="020B0604020202020204" pitchFamily="34" charset="0"/>
                <a:ea typeface="Roboto Light" panose="02000000000000000000" pitchFamily="2" charset="0"/>
                <a:cs typeface="Arial" panose="020B0604020202020204" pitchFamily="34" charset="0"/>
              </a:rPr>
              <a:t>: </a:t>
            </a:r>
            <a:r>
              <a:rPr lang="en-US" sz="2800" i="0" u="none" strike="noStrike" baseline="30000" dirty="0">
                <a:solidFill>
                  <a:srgbClr val="01135F"/>
                </a:solidFill>
                <a:latin typeface="Arial" panose="020B0604020202020204" pitchFamily="34" charset="0"/>
                <a:ea typeface="Roboto Light" panose="02000000000000000000" pitchFamily="2" charset="0"/>
                <a:cs typeface="Arial" panose="020B0604020202020204" pitchFamily="34" charset="0"/>
              </a:rPr>
              <a:t>Individual Mobility and Residencies.</a:t>
            </a:r>
          </a:p>
          <a:p>
            <a:pPr marR="0" algn="just" rtl="0"/>
            <a:endParaRPr lang="en-GB" sz="1400" b="0" i="0" u="none" strike="noStrike" baseline="30000" dirty="0">
              <a:solidFill>
                <a:srgbClr val="01135F"/>
              </a:solidFill>
              <a:latin typeface="Arial" panose="020B0604020202020204" pitchFamily="34" charset="0"/>
              <a:ea typeface="Roboto Light" panose="02000000000000000000" pitchFamily="2" charset="0"/>
              <a:cs typeface="Arial" panose="020B0604020202020204" pitchFamily="34" charset="0"/>
            </a:endParaRPr>
          </a:p>
          <a:p>
            <a:pPr marL="457200" marR="0" indent="-457200" algn="just" rtl="0">
              <a:buFont typeface="Arial" panose="020B0604020202020204" pitchFamily="34" charset="0"/>
              <a:buChar char="•"/>
            </a:pPr>
            <a:r>
              <a:rPr lang="en-GB" sz="2800" b="0" i="0" u="none" strike="noStrike" baseline="30000" dirty="0">
                <a:solidFill>
                  <a:srgbClr val="01135F"/>
                </a:solidFill>
                <a:latin typeface="Arial" panose="020B0604020202020204" pitchFamily="34" charset="0"/>
                <a:ea typeface="Roboto Light" panose="02000000000000000000" pitchFamily="2" charset="0"/>
                <a:cs typeface="Arial" panose="020B0604020202020204" pitchFamily="34" charset="0"/>
              </a:rPr>
              <a:t>Contributes to travel and subsistence costs, and offers </a:t>
            </a:r>
            <a:r>
              <a:rPr lang="en-GB" sz="2800" i="0" u="none" strike="noStrike" baseline="30000" dirty="0">
                <a:solidFill>
                  <a:srgbClr val="01135F"/>
                </a:solidFill>
                <a:latin typeface="Arial" panose="020B0604020202020204" pitchFamily="34" charset="0"/>
                <a:ea typeface="Roboto Light" panose="02000000000000000000" pitchFamily="2" charset="0"/>
                <a:cs typeface="Arial" panose="020B0604020202020204" pitchFamily="34" charset="0"/>
              </a:rPr>
              <a:t>additional top-ups based on the </a:t>
            </a:r>
            <a:r>
              <a:rPr lang="en-GB" sz="2800" b="1" i="0" u="none" strike="noStrike" baseline="30000" dirty="0">
                <a:solidFill>
                  <a:srgbClr val="01135F"/>
                </a:solidFill>
                <a:latin typeface="Arial" panose="020B0604020202020204" pitchFamily="34" charset="0"/>
                <a:ea typeface="Roboto Light" panose="02000000000000000000" pitchFamily="2" charset="0"/>
                <a:cs typeface="Arial" panose="020B0604020202020204" pitchFamily="34" charset="0"/>
              </a:rPr>
              <a:t>grantee’s individual situation</a:t>
            </a:r>
            <a:r>
              <a:rPr lang="en-GB" sz="2800" b="0" i="0" u="none" strike="noStrike" baseline="30000" dirty="0">
                <a:solidFill>
                  <a:srgbClr val="01135F"/>
                </a:solidFill>
                <a:latin typeface="Arial" panose="020B0604020202020204" pitchFamily="34" charset="0"/>
                <a:ea typeface="Roboto Light" panose="02000000000000000000" pitchFamily="2" charset="0"/>
                <a:cs typeface="Arial" panose="020B0604020202020204" pitchFamily="34" charset="0"/>
              </a:rPr>
              <a:t>. Specific measures are also taken to encourage </a:t>
            </a:r>
            <a:r>
              <a:rPr lang="en-GB" sz="2800" b="1" i="0" u="none" strike="noStrike" baseline="30000" dirty="0">
                <a:solidFill>
                  <a:srgbClr val="01135F"/>
                </a:solidFill>
                <a:latin typeface="Arial" panose="020B0604020202020204" pitchFamily="34" charset="0"/>
                <a:ea typeface="Roboto Light" panose="02000000000000000000" pitchFamily="2" charset="0"/>
                <a:cs typeface="Arial" panose="020B0604020202020204" pitchFamily="34" charset="0"/>
              </a:rPr>
              <a:t>green mobility.</a:t>
            </a:r>
          </a:p>
          <a:p>
            <a:pPr marL="457200" marR="0" indent="-457200" algn="just" rtl="0">
              <a:buFont typeface="Arial" panose="020B0604020202020204" pitchFamily="34" charset="0"/>
              <a:buChar char="•"/>
            </a:pPr>
            <a:endParaRPr lang="en-GB" sz="1400" b="0" i="0" u="none" strike="noStrike" baseline="30000" dirty="0">
              <a:solidFill>
                <a:srgbClr val="01135F"/>
              </a:solidFill>
              <a:latin typeface="Arial" panose="020B0604020202020204" pitchFamily="34" charset="0"/>
              <a:ea typeface="Roboto Light" panose="02000000000000000000" pitchFamily="2" charset="0"/>
              <a:cs typeface="Arial" panose="020B0604020202020204" pitchFamily="34" charset="0"/>
            </a:endParaRPr>
          </a:p>
          <a:p>
            <a:pPr marL="457200" indent="-457200" algn="just">
              <a:buFont typeface="Arial" panose="020B0604020202020204" pitchFamily="34" charset="0"/>
              <a:buChar char="•"/>
            </a:pPr>
            <a:r>
              <a:rPr lang="en-US" sz="2800" b="0" i="0" u="none" strike="noStrike" baseline="30000" dirty="0">
                <a:solidFill>
                  <a:srgbClr val="01135F"/>
                </a:solidFill>
                <a:latin typeface="Arial" panose="020B0604020202020204" pitchFamily="34" charset="0"/>
                <a:ea typeface="Roboto Light" panose="02000000000000000000" pitchFamily="2" charset="0"/>
                <a:cs typeface="Arial" panose="020B0604020202020204" pitchFamily="34" charset="0"/>
              </a:rPr>
              <a:t>It is </a:t>
            </a:r>
            <a:r>
              <a:rPr lang="en-US" sz="2800" b="0" i="0" u="none" strike="noStrike" baseline="30000" dirty="0">
                <a:solidFill>
                  <a:srgbClr val="01135F"/>
                </a:solidFill>
                <a:latin typeface="Arial" panose="020B0604020202020204" pitchFamily="34" charset="0"/>
                <a:ea typeface="Roboto" panose="02000000000000000000" pitchFamily="2" charset="0"/>
                <a:cs typeface="Arial" panose="020B0604020202020204" pitchFamily="34" charset="0"/>
              </a:rPr>
              <a:t>funded by the European Union </a:t>
            </a:r>
            <a:r>
              <a:rPr lang="en-US" sz="2800" b="0" i="0" u="none" strike="noStrike" baseline="30000" dirty="0">
                <a:solidFill>
                  <a:srgbClr val="01135F"/>
                </a:solidFill>
                <a:latin typeface="Arial" panose="020B0604020202020204" pitchFamily="34" charset="0"/>
                <a:ea typeface="Roboto Light" panose="02000000000000000000" pitchFamily="2" charset="0"/>
                <a:cs typeface="Arial" panose="020B0604020202020204" pitchFamily="34" charset="0"/>
              </a:rPr>
              <a:t>and </a:t>
            </a:r>
            <a:r>
              <a:rPr lang="en-US" sz="2800" b="0" i="0" u="none" strike="noStrike" baseline="30000" dirty="0">
                <a:solidFill>
                  <a:srgbClr val="01135F"/>
                </a:solidFill>
                <a:latin typeface="Arial" panose="020B0604020202020204" pitchFamily="34" charset="0"/>
                <a:ea typeface="Roboto" panose="02000000000000000000" pitchFamily="2" charset="0"/>
                <a:cs typeface="Arial" panose="020B0604020202020204" pitchFamily="34" charset="0"/>
              </a:rPr>
              <a:t>implemented by the Goethe-</a:t>
            </a:r>
            <a:r>
              <a:rPr lang="en-US" sz="2800" b="0" i="0" u="none" strike="noStrike" baseline="30000" dirty="0" err="1">
                <a:solidFill>
                  <a:srgbClr val="01135F"/>
                </a:solidFill>
                <a:latin typeface="Arial" panose="020B0604020202020204" pitchFamily="34" charset="0"/>
                <a:ea typeface="Roboto" panose="02000000000000000000" pitchFamily="2" charset="0"/>
                <a:cs typeface="Arial" panose="020B0604020202020204" pitchFamily="34" charset="0"/>
              </a:rPr>
              <a:t>Institut</a:t>
            </a:r>
            <a:r>
              <a:rPr lang="en-US" sz="2800" b="0" i="0" u="none" strike="noStrike" baseline="30000" dirty="0">
                <a:solidFill>
                  <a:srgbClr val="01135F"/>
                </a:solidFill>
                <a:latin typeface="Arial" panose="020B0604020202020204" pitchFamily="34" charset="0"/>
                <a:ea typeface="Roboto Light" panose="02000000000000000000" pitchFamily="2" charset="0"/>
                <a:cs typeface="Arial" panose="020B0604020202020204" pitchFamily="34" charset="0"/>
              </a:rPr>
              <a:t>.</a:t>
            </a:r>
          </a:p>
          <a:p>
            <a:pPr algn="just"/>
            <a:endParaRPr lang="en-US" sz="2800" baseline="30000" dirty="0">
              <a:solidFill>
                <a:srgbClr val="01135F"/>
              </a:solidFill>
              <a:latin typeface="Arial" panose="020B0604020202020204" pitchFamily="34" charset="0"/>
              <a:ea typeface="Roboto Light" panose="02000000000000000000" pitchFamily="2" charset="0"/>
              <a:cs typeface="Arial" panose="020B0604020202020204" pitchFamily="34" charset="0"/>
            </a:endParaRPr>
          </a:p>
        </p:txBody>
      </p:sp>
    </p:spTree>
    <p:extLst>
      <p:ext uri="{BB962C8B-B14F-4D97-AF65-F5344CB8AC3E}">
        <p14:creationId xmlns:p14="http://schemas.microsoft.com/office/powerpoint/2010/main" val="33803609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a:extLst>
              <a:ext uri="{FF2B5EF4-FFF2-40B4-BE49-F238E27FC236}">
                <a16:creationId xmlns:a16="http://schemas.microsoft.com/office/drawing/2014/main" id="{BEC19908-03AD-BEF1-D764-28F52B9355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368" y="3192119"/>
            <a:ext cx="1755259" cy="762173"/>
          </a:xfrm>
          <a:prstGeom prst="rect">
            <a:avLst/>
          </a:prstGeom>
        </p:spPr>
      </p:pic>
      <p:sp>
        <p:nvSpPr>
          <p:cNvPr id="5" name="TextBox 4">
            <a:extLst>
              <a:ext uri="{FF2B5EF4-FFF2-40B4-BE49-F238E27FC236}">
                <a16:creationId xmlns:a16="http://schemas.microsoft.com/office/drawing/2014/main" id="{157FB836-C8D2-E297-2AEA-0B56556B5D00}"/>
              </a:ext>
            </a:extLst>
          </p:cNvPr>
          <p:cNvSpPr txBox="1"/>
          <p:nvPr/>
        </p:nvSpPr>
        <p:spPr>
          <a:xfrm>
            <a:off x="2009240" y="1731370"/>
            <a:ext cx="3454857" cy="3970318"/>
          </a:xfrm>
          <a:prstGeom prst="rect">
            <a:avLst/>
          </a:prstGeom>
          <a:noFill/>
        </p:spPr>
        <p:txBody>
          <a:bodyPr wrap="square" rtlCol="0">
            <a:spAutoFit/>
          </a:bodyPr>
          <a:lstStyle/>
          <a:p>
            <a:pPr marL="285750" indent="-285750">
              <a:buFont typeface="Arial" panose="020B0604020202020204" pitchFamily="34" charset="0"/>
              <a:buChar char="•"/>
            </a:pPr>
            <a:r>
              <a:rPr lang="en-GB" dirty="0">
                <a:solidFill>
                  <a:srgbClr val="002060"/>
                </a:solidFill>
                <a:latin typeface="Arial" panose="020B0604020202020204" pitchFamily="34" charset="0"/>
                <a:ea typeface="Roboto Light" panose="02000000000000000000" pitchFamily="2" charset="0"/>
                <a:cs typeface="Arial" panose="020B0604020202020204" pitchFamily="34" charset="0"/>
              </a:rPr>
              <a:t>Application open </a:t>
            </a:r>
            <a:r>
              <a:rPr lang="en-GB" b="1" dirty="0">
                <a:solidFill>
                  <a:srgbClr val="002060"/>
                </a:solidFill>
                <a:latin typeface="Arial" panose="020B0604020202020204" pitchFamily="34" charset="0"/>
                <a:ea typeface="Roboto Light" panose="02000000000000000000" pitchFamily="2" charset="0"/>
                <a:cs typeface="Arial" panose="020B0604020202020204" pitchFamily="34" charset="0"/>
              </a:rPr>
              <a:t>from 15 March until 15 June 2023 23:59 CEST.</a:t>
            </a:r>
          </a:p>
          <a:p>
            <a:pPr marL="285750" indent="-285750">
              <a:buFont typeface="Arial" panose="020B0604020202020204" pitchFamily="34" charset="0"/>
              <a:buChar char="•"/>
            </a:pPr>
            <a:endParaRPr lang="en-GB" dirty="0">
              <a:solidFill>
                <a:srgbClr val="002060"/>
              </a:solidFill>
              <a:latin typeface="Arial" panose="020B0604020202020204" pitchFamily="34" charset="0"/>
              <a:ea typeface="Roboto Light" panose="02000000000000000000" pitchFamily="2" charset="0"/>
              <a:cs typeface="Arial" panose="020B0604020202020204" pitchFamily="34" charset="0"/>
            </a:endParaRPr>
          </a:p>
          <a:p>
            <a:pPr marL="285750" indent="-285750">
              <a:buFont typeface="Arial" panose="020B0604020202020204" pitchFamily="34" charset="0"/>
              <a:buChar char="•"/>
            </a:pPr>
            <a:r>
              <a:rPr lang="en-GB" dirty="0">
                <a:solidFill>
                  <a:srgbClr val="002060"/>
                </a:solidFill>
                <a:latin typeface="Arial" panose="020B0604020202020204" pitchFamily="34" charset="0"/>
                <a:ea typeface="Roboto Light" panose="02000000000000000000" pitchFamily="2" charset="0"/>
                <a:cs typeface="Arial" panose="020B0604020202020204" pitchFamily="34" charset="0"/>
              </a:rPr>
              <a:t> Online form available at </a:t>
            </a:r>
            <a:r>
              <a:rPr lang="en-GB" b="1" dirty="0">
                <a:solidFill>
                  <a:srgbClr val="002060"/>
                </a:solidFill>
                <a:latin typeface="Arial" panose="020B0604020202020204" pitchFamily="34" charset="0"/>
                <a:ea typeface="Roboto Light" panose="02000000000000000000" pitchFamily="2" charset="0"/>
                <a:cs typeface="Arial" panose="020B0604020202020204" pitchFamily="34" charset="0"/>
              </a:rPr>
              <a:t>Goethe-Application Portal </a:t>
            </a:r>
            <a:r>
              <a:rPr lang="en-GB" dirty="0">
                <a:solidFill>
                  <a:srgbClr val="002060"/>
                </a:solidFill>
                <a:latin typeface="Arial" panose="020B0604020202020204" pitchFamily="34" charset="0"/>
                <a:ea typeface="Roboto Light" panose="02000000000000000000" pitchFamily="2" charset="0"/>
                <a:cs typeface="Arial" panose="020B0604020202020204" pitchFamily="34" charset="0"/>
              </a:rPr>
              <a:t>– need to create an account. </a:t>
            </a:r>
          </a:p>
          <a:p>
            <a:pPr marL="285750" indent="-285750">
              <a:buFont typeface="Arial" panose="020B0604020202020204" pitchFamily="34" charset="0"/>
              <a:buChar char="•"/>
            </a:pPr>
            <a:endParaRPr lang="en-GB" b="1" dirty="0">
              <a:solidFill>
                <a:srgbClr val="002060"/>
              </a:solidFill>
              <a:latin typeface="Arial" panose="020B0604020202020204" pitchFamily="34" charset="0"/>
              <a:ea typeface="Roboto Light" panose="02000000000000000000" pitchFamily="2" charset="0"/>
              <a:cs typeface="Arial" panose="020B0604020202020204" pitchFamily="34" charset="0"/>
            </a:endParaRPr>
          </a:p>
          <a:p>
            <a:pPr marL="285750" indent="-285750">
              <a:buFont typeface="Arial" panose="020B0604020202020204" pitchFamily="34" charset="0"/>
              <a:buChar char="•"/>
            </a:pPr>
            <a:r>
              <a:rPr lang="en-GB" dirty="0">
                <a:solidFill>
                  <a:srgbClr val="002060"/>
                </a:solidFill>
                <a:latin typeface="Arial" panose="020B0604020202020204" pitchFamily="34" charset="0"/>
                <a:ea typeface="Roboto Light" panose="02000000000000000000" pitchFamily="2" charset="0"/>
                <a:cs typeface="Arial" panose="020B0604020202020204" pitchFamily="34" charset="0"/>
              </a:rPr>
              <a:t>Register as: Organisation/Enterprise</a:t>
            </a:r>
          </a:p>
          <a:p>
            <a:pPr marL="285750" indent="-285750">
              <a:buFont typeface="Arial" panose="020B0604020202020204" pitchFamily="34" charset="0"/>
              <a:buChar char="•"/>
            </a:pPr>
            <a:endParaRPr lang="en-GB" dirty="0">
              <a:solidFill>
                <a:srgbClr val="002060"/>
              </a:solidFill>
              <a:latin typeface="Arial" panose="020B0604020202020204" pitchFamily="34" charset="0"/>
              <a:ea typeface="Roboto Light" panose="02000000000000000000" pitchFamily="2" charset="0"/>
              <a:cs typeface="Arial" panose="020B0604020202020204" pitchFamily="34" charset="0"/>
            </a:endParaRPr>
          </a:p>
          <a:p>
            <a:pPr marL="285750" indent="-285750">
              <a:buFont typeface="Arial" panose="020B0604020202020204" pitchFamily="34" charset="0"/>
              <a:buChar char="•"/>
            </a:pPr>
            <a:r>
              <a:rPr lang="en-GB" dirty="0">
                <a:solidFill>
                  <a:srgbClr val="002060"/>
                </a:solidFill>
                <a:latin typeface="Arial" panose="020B0604020202020204" pitchFamily="34" charset="0"/>
                <a:ea typeface="Roboto Light" panose="02000000000000000000" pitchFamily="2" charset="0"/>
                <a:cs typeface="Arial" panose="020B0604020202020204" pitchFamily="34" charset="0"/>
              </a:rPr>
              <a:t>Link: </a:t>
            </a:r>
            <a:r>
              <a:rPr lang="en-GB" dirty="0">
                <a:solidFill>
                  <a:srgbClr val="002060"/>
                </a:solidFill>
                <a:latin typeface="Arial" panose="020B0604020202020204" pitchFamily="34" charset="0"/>
                <a:ea typeface="Roboto Light" panose="02000000000000000000" pitchFamily="2" charset="0"/>
                <a:cs typeface="Arial" panose="020B0604020202020204" pitchFamily="34" charset="0"/>
                <a:hlinkClick r:id="rId4"/>
              </a:rPr>
              <a:t>https://gap-online.goethe.de/en-US/</a:t>
            </a:r>
            <a:endParaRPr lang="en-GB" dirty="0">
              <a:solidFill>
                <a:srgbClr val="002060"/>
              </a:solidFill>
              <a:latin typeface="Arial" panose="020B0604020202020204" pitchFamily="34" charset="0"/>
              <a:ea typeface="Roboto Light" panose="02000000000000000000" pitchFamily="2" charset="0"/>
              <a:cs typeface="Arial" panose="020B0604020202020204" pitchFamily="34" charset="0"/>
            </a:endParaRPr>
          </a:p>
          <a:p>
            <a:endParaRPr lang="en-GB" dirty="0">
              <a:solidFill>
                <a:srgbClr val="002060"/>
              </a:solidFill>
              <a:latin typeface="Arial" panose="020B0604020202020204" pitchFamily="34" charset="0"/>
              <a:ea typeface="Roboto Light" panose="02000000000000000000" pitchFamily="2" charset="0"/>
              <a:cs typeface="Arial" panose="020B0604020202020204" pitchFamily="34" charset="0"/>
            </a:endParaRPr>
          </a:p>
        </p:txBody>
      </p:sp>
      <p:sp>
        <p:nvSpPr>
          <p:cNvPr id="3" name="Rechteck 5">
            <a:extLst>
              <a:ext uri="{FF2B5EF4-FFF2-40B4-BE49-F238E27FC236}">
                <a16:creationId xmlns:a16="http://schemas.microsoft.com/office/drawing/2014/main" id="{779C5201-BFFA-94B4-8907-7BF076F57440}"/>
              </a:ext>
            </a:extLst>
          </p:cNvPr>
          <p:cNvSpPr/>
          <p:nvPr/>
        </p:nvSpPr>
        <p:spPr>
          <a:xfrm>
            <a:off x="2113752" y="759633"/>
            <a:ext cx="6908170" cy="458780"/>
          </a:xfrm>
          <a:prstGeom prst="rect">
            <a:avLst/>
          </a:prstGeom>
        </p:spPr>
        <p:txBody>
          <a:bodyPr wrap="square">
            <a:spAutoFit/>
          </a:bodyPr>
          <a:lstStyle/>
          <a:p>
            <a:pPr algn="just">
              <a:lnSpc>
                <a:spcPct val="107000"/>
              </a:lnSpc>
              <a:spcAft>
                <a:spcPts val="800"/>
              </a:spcAft>
            </a:pPr>
            <a:r>
              <a:rPr lang="en-GB" sz="2400" dirty="0">
                <a:solidFill>
                  <a:srgbClr val="037E99"/>
                </a:solidFill>
                <a:latin typeface="Arial" panose="020B0604020202020204" pitchFamily="34" charset="0"/>
                <a:ea typeface="Times New Roman" panose="02020603050405020304" pitchFamily="18" charset="0"/>
                <a:cs typeface="Arial" panose="020B0604020202020204" pitchFamily="34" charset="0"/>
              </a:rPr>
              <a:t>The Application process</a:t>
            </a:r>
            <a:endParaRPr lang="en-GB" sz="2400" dirty="0">
              <a:solidFill>
                <a:srgbClr val="FF0000"/>
              </a:solidFill>
              <a:latin typeface="Arial" panose="020B0604020202020204" pitchFamily="34" charset="0"/>
              <a:ea typeface="Times New Roman" panose="02020603050405020304" pitchFamily="18" charset="0"/>
              <a:cs typeface="Arial" panose="020B0604020202020204" pitchFamily="34" charset="0"/>
            </a:endParaRPr>
          </a:p>
        </p:txBody>
      </p:sp>
      <p:pic>
        <p:nvPicPr>
          <p:cNvPr id="6" name="Picture 5">
            <a:extLst>
              <a:ext uri="{FF2B5EF4-FFF2-40B4-BE49-F238E27FC236}">
                <a16:creationId xmlns:a16="http://schemas.microsoft.com/office/drawing/2014/main" id="{D7457298-9F0B-B24F-F214-B53A41A4C015}"/>
              </a:ext>
            </a:extLst>
          </p:cNvPr>
          <p:cNvPicPr>
            <a:picLocks noChangeAspect="1"/>
          </p:cNvPicPr>
          <p:nvPr/>
        </p:nvPicPr>
        <p:blipFill>
          <a:blip r:embed="rId5"/>
          <a:stretch>
            <a:fillRect/>
          </a:stretch>
        </p:blipFill>
        <p:spPr>
          <a:xfrm>
            <a:off x="2009241" y="155903"/>
            <a:ext cx="12192000" cy="731520"/>
          </a:xfrm>
          <a:prstGeom prst="rect">
            <a:avLst/>
          </a:prstGeom>
        </p:spPr>
      </p:pic>
      <p:pic>
        <p:nvPicPr>
          <p:cNvPr id="7" name="Picture 6" descr="Graphical user interface, text, application&#10;&#10;Description automatically generated">
            <a:extLst>
              <a:ext uri="{FF2B5EF4-FFF2-40B4-BE49-F238E27FC236}">
                <a16:creationId xmlns:a16="http://schemas.microsoft.com/office/drawing/2014/main" id="{82C597F8-D07E-BA7F-B904-516F48ED554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64260" y="1822143"/>
            <a:ext cx="6063115" cy="4114800"/>
          </a:xfrm>
          <a:prstGeom prst="rect">
            <a:avLst/>
          </a:prstGeom>
        </p:spPr>
      </p:pic>
    </p:spTree>
    <p:extLst>
      <p:ext uri="{BB962C8B-B14F-4D97-AF65-F5344CB8AC3E}">
        <p14:creationId xmlns:p14="http://schemas.microsoft.com/office/powerpoint/2010/main" val="40411656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a:extLst>
              <a:ext uri="{FF2B5EF4-FFF2-40B4-BE49-F238E27FC236}">
                <a16:creationId xmlns:a16="http://schemas.microsoft.com/office/drawing/2014/main" id="{BEC19908-03AD-BEF1-D764-28F52B9355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368" y="3192119"/>
            <a:ext cx="2095976" cy="762173"/>
          </a:xfrm>
          <a:prstGeom prst="rect">
            <a:avLst/>
          </a:prstGeom>
        </p:spPr>
      </p:pic>
      <p:pic>
        <p:nvPicPr>
          <p:cNvPr id="3" name="Picture 2">
            <a:extLst>
              <a:ext uri="{FF2B5EF4-FFF2-40B4-BE49-F238E27FC236}">
                <a16:creationId xmlns:a16="http://schemas.microsoft.com/office/drawing/2014/main" id="{C14EDF6D-388F-0C95-7ACF-616BC2BC3EC7}"/>
              </a:ext>
            </a:extLst>
          </p:cNvPr>
          <p:cNvPicPr>
            <a:picLocks noChangeAspect="1"/>
          </p:cNvPicPr>
          <p:nvPr/>
        </p:nvPicPr>
        <p:blipFill>
          <a:blip r:embed="rId4"/>
          <a:stretch>
            <a:fillRect/>
          </a:stretch>
        </p:blipFill>
        <p:spPr>
          <a:xfrm>
            <a:off x="2315142" y="935182"/>
            <a:ext cx="8748922" cy="5257799"/>
          </a:xfrm>
          <a:prstGeom prst="rect">
            <a:avLst/>
          </a:prstGeom>
        </p:spPr>
      </p:pic>
      <p:pic>
        <p:nvPicPr>
          <p:cNvPr id="2" name="Picture 1">
            <a:extLst>
              <a:ext uri="{FF2B5EF4-FFF2-40B4-BE49-F238E27FC236}">
                <a16:creationId xmlns:a16="http://schemas.microsoft.com/office/drawing/2014/main" id="{7A8E3DF6-B845-E5E3-8CE7-A66F14941ACC}"/>
              </a:ext>
            </a:extLst>
          </p:cNvPr>
          <p:cNvPicPr>
            <a:picLocks noChangeAspect="1"/>
          </p:cNvPicPr>
          <p:nvPr/>
        </p:nvPicPr>
        <p:blipFill>
          <a:blip r:embed="rId5"/>
          <a:stretch>
            <a:fillRect/>
          </a:stretch>
        </p:blipFill>
        <p:spPr>
          <a:xfrm>
            <a:off x="2138344" y="288950"/>
            <a:ext cx="7004911" cy="646232"/>
          </a:xfrm>
          <a:prstGeom prst="rect">
            <a:avLst/>
          </a:prstGeom>
        </p:spPr>
      </p:pic>
    </p:spTree>
    <p:extLst>
      <p:ext uri="{BB962C8B-B14F-4D97-AF65-F5344CB8AC3E}">
        <p14:creationId xmlns:p14="http://schemas.microsoft.com/office/powerpoint/2010/main" val="32861764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a:extLst>
              <a:ext uri="{FF2B5EF4-FFF2-40B4-BE49-F238E27FC236}">
                <a16:creationId xmlns:a16="http://schemas.microsoft.com/office/drawing/2014/main" id="{BEC19908-03AD-BEF1-D764-28F52B9355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368" y="3192119"/>
            <a:ext cx="2095976" cy="762173"/>
          </a:xfrm>
          <a:prstGeom prst="rect">
            <a:avLst/>
          </a:prstGeom>
        </p:spPr>
      </p:pic>
      <p:pic>
        <p:nvPicPr>
          <p:cNvPr id="5" name="Picture 4">
            <a:extLst>
              <a:ext uri="{FF2B5EF4-FFF2-40B4-BE49-F238E27FC236}">
                <a16:creationId xmlns:a16="http://schemas.microsoft.com/office/drawing/2014/main" id="{DCEFA808-C6A0-C9F2-68D9-27332FC79A14}"/>
              </a:ext>
            </a:extLst>
          </p:cNvPr>
          <p:cNvPicPr>
            <a:picLocks noChangeAspect="1"/>
          </p:cNvPicPr>
          <p:nvPr/>
        </p:nvPicPr>
        <p:blipFill>
          <a:blip r:embed="rId4"/>
          <a:stretch>
            <a:fillRect/>
          </a:stretch>
        </p:blipFill>
        <p:spPr>
          <a:xfrm>
            <a:off x="2493817" y="895263"/>
            <a:ext cx="7707171" cy="5200564"/>
          </a:xfrm>
          <a:prstGeom prst="rect">
            <a:avLst/>
          </a:prstGeom>
        </p:spPr>
      </p:pic>
      <p:sp>
        <p:nvSpPr>
          <p:cNvPr id="3" name="Rechteck 5">
            <a:extLst>
              <a:ext uri="{FF2B5EF4-FFF2-40B4-BE49-F238E27FC236}">
                <a16:creationId xmlns:a16="http://schemas.microsoft.com/office/drawing/2014/main" id="{152C0728-4BCE-84AC-FD51-56B95D78C8C5}"/>
              </a:ext>
            </a:extLst>
          </p:cNvPr>
          <p:cNvSpPr/>
          <p:nvPr/>
        </p:nvSpPr>
        <p:spPr>
          <a:xfrm>
            <a:off x="2138344" y="303393"/>
            <a:ext cx="6908170" cy="458780"/>
          </a:xfrm>
          <a:prstGeom prst="rect">
            <a:avLst/>
          </a:prstGeom>
        </p:spPr>
        <p:txBody>
          <a:bodyPr wrap="square">
            <a:spAutoFit/>
          </a:bodyPr>
          <a:lstStyle/>
          <a:p>
            <a:pPr algn="just">
              <a:lnSpc>
                <a:spcPct val="107000"/>
              </a:lnSpc>
              <a:spcAft>
                <a:spcPts val="800"/>
              </a:spcAft>
            </a:pPr>
            <a:r>
              <a:rPr lang="en-GB" sz="2400" dirty="0">
                <a:solidFill>
                  <a:srgbClr val="037E99"/>
                </a:solidFill>
                <a:latin typeface="Arial" panose="020B0604020202020204" pitchFamily="34" charset="0"/>
                <a:ea typeface="Times New Roman" panose="02020603050405020304" pitchFamily="18" charset="0"/>
                <a:cs typeface="Arial" panose="020B0604020202020204" pitchFamily="34" charset="0"/>
              </a:rPr>
              <a:t>The Application process</a:t>
            </a:r>
            <a:endParaRPr lang="en-GB" sz="2400" dirty="0">
              <a:solidFill>
                <a:srgbClr val="FF0000"/>
              </a:solidFill>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41852626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a:extLst>
              <a:ext uri="{FF2B5EF4-FFF2-40B4-BE49-F238E27FC236}">
                <a16:creationId xmlns:a16="http://schemas.microsoft.com/office/drawing/2014/main" id="{BEC19908-03AD-BEF1-D764-28F52B9355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368" y="3192119"/>
            <a:ext cx="2095976" cy="762173"/>
          </a:xfrm>
          <a:prstGeom prst="rect">
            <a:avLst/>
          </a:prstGeom>
        </p:spPr>
      </p:pic>
      <p:sp>
        <p:nvSpPr>
          <p:cNvPr id="3" name="Rechteck 5">
            <a:extLst>
              <a:ext uri="{FF2B5EF4-FFF2-40B4-BE49-F238E27FC236}">
                <a16:creationId xmlns:a16="http://schemas.microsoft.com/office/drawing/2014/main" id="{152C0728-4BCE-84AC-FD51-56B95D78C8C5}"/>
              </a:ext>
            </a:extLst>
          </p:cNvPr>
          <p:cNvSpPr/>
          <p:nvPr/>
        </p:nvSpPr>
        <p:spPr>
          <a:xfrm>
            <a:off x="2138344" y="303393"/>
            <a:ext cx="6908170" cy="956544"/>
          </a:xfrm>
          <a:prstGeom prst="rect">
            <a:avLst/>
          </a:prstGeom>
        </p:spPr>
        <p:txBody>
          <a:bodyPr wrap="square">
            <a:spAutoFit/>
          </a:bodyPr>
          <a:lstStyle/>
          <a:p>
            <a:pPr algn="just">
              <a:lnSpc>
                <a:spcPct val="107000"/>
              </a:lnSpc>
              <a:spcAft>
                <a:spcPts val="800"/>
              </a:spcAft>
            </a:pPr>
            <a:r>
              <a:rPr lang="en-GB" sz="2400" dirty="0">
                <a:solidFill>
                  <a:srgbClr val="037E99"/>
                </a:solidFill>
                <a:latin typeface="Arial" panose="020B0604020202020204" pitchFamily="34" charset="0"/>
                <a:ea typeface="Times New Roman" panose="02020603050405020304" pitchFamily="18" charset="0"/>
                <a:cs typeface="Arial" panose="020B0604020202020204" pitchFamily="34" charset="0"/>
              </a:rPr>
              <a:t>The Application process</a:t>
            </a:r>
          </a:p>
          <a:p>
            <a:pPr algn="just">
              <a:lnSpc>
                <a:spcPct val="107000"/>
              </a:lnSpc>
              <a:spcAft>
                <a:spcPts val="800"/>
              </a:spcAft>
            </a:pPr>
            <a:r>
              <a:rPr lang="en-GB" sz="2400" dirty="0">
                <a:solidFill>
                  <a:srgbClr val="037E99"/>
                </a:solidFill>
                <a:latin typeface="Arial" panose="020B0604020202020204" pitchFamily="34" charset="0"/>
                <a:ea typeface="Times New Roman" panose="02020603050405020304" pitchFamily="18" charset="0"/>
                <a:cs typeface="Arial" panose="020B0604020202020204" pitchFamily="34" charset="0"/>
              </a:rPr>
              <a:t>Documents to submit </a:t>
            </a:r>
            <a:endParaRPr lang="en-GB" sz="2400" dirty="0">
              <a:solidFill>
                <a:srgbClr val="FF0000"/>
              </a:solidFill>
              <a:latin typeface="Arial" panose="020B0604020202020204" pitchFamily="34" charset="0"/>
              <a:ea typeface="Times New Roman" panose="02020603050405020304" pitchFamily="18" charset="0"/>
              <a:cs typeface="Arial" panose="020B0604020202020204" pitchFamily="34" charset="0"/>
            </a:endParaRPr>
          </a:p>
        </p:txBody>
      </p:sp>
      <p:pic>
        <p:nvPicPr>
          <p:cNvPr id="4" name="Picture 3">
            <a:extLst>
              <a:ext uri="{FF2B5EF4-FFF2-40B4-BE49-F238E27FC236}">
                <a16:creationId xmlns:a16="http://schemas.microsoft.com/office/drawing/2014/main" id="{AC3B956D-4D14-CC2F-99D2-959CBB3A09A4}"/>
              </a:ext>
            </a:extLst>
          </p:cNvPr>
          <p:cNvPicPr>
            <a:picLocks noChangeAspect="1"/>
          </p:cNvPicPr>
          <p:nvPr/>
        </p:nvPicPr>
        <p:blipFill>
          <a:blip r:embed="rId4"/>
          <a:stretch>
            <a:fillRect/>
          </a:stretch>
        </p:blipFill>
        <p:spPr>
          <a:xfrm>
            <a:off x="6418002" y="1814486"/>
            <a:ext cx="5731630" cy="3229028"/>
          </a:xfrm>
          <a:prstGeom prst="rect">
            <a:avLst/>
          </a:prstGeom>
        </p:spPr>
      </p:pic>
      <p:sp>
        <p:nvSpPr>
          <p:cNvPr id="6" name="TextBox 5">
            <a:extLst>
              <a:ext uri="{FF2B5EF4-FFF2-40B4-BE49-F238E27FC236}">
                <a16:creationId xmlns:a16="http://schemas.microsoft.com/office/drawing/2014/main" id="{EB08A0CF-18A2-D2CB-6B1E-B5C261450391}"/>
              </a:ext>
            </a:extLst>
          </p:cNvPr>
          <p:cNvSpPr txBox="1"/>
          <p:nvPr/>
        </p:nvSpPr>
        <p:spPr>
          <a:xfrm>
            <a:off x="2138344" y="1430581"/>
            <a:ext cx="4086760" cy="5355312"/>
          </a:xfrm>
          <a:prstGeom prst="rect">
            <a:avLst/>
          </a:prstGeom>
          <a:noFill/>
        </p:spPr>
        <p:txBody>
          <a:bodyPr wrap="square" rtlCol="0">
            <a:spAutoFit/>
          </a:bodyPr>
          <a:lstStyle/>
          <a:p>
            <a:endParaRPr lang="en-GB" dirty="0">
              <a:solidFill>
                <a:srgbClr val="002060"/>
              </a:solidFill>
              <a:latin typeface="Arial" panose="020B0604020202020204" pitchFamily="34" charset="0"/>
              <a:ea typeface="Roboto Light" panose="02000000000000000000" pitchFamily="2" charset="0"/>
              <a:cs typeface="Arial" panose="020B0604020202020204" pitchFamily="34" charset="0"/>
            </a:endParaRPr>
          </a:p>
          <a:p>
            <a:pPr marL="342900" indent="-342900">
              <a:buAutoNum type="arabicPeriod"/>
            </a:pPr>
            <a:r>
              <a:rPr lang="en-GB" dirty="0">
                <a:solidFill>
                  <a:srgbClr val="002060"/>
                </a:solidFill>
                <a:latin typeface="Arial" panose="020B0604020202020204" pitchFamily="34" charset="0"/>
                <a:ea typeface="Roboto Light" panose="02000000000000000000" pitchFamily="2" charset="0"/>
                <a:cs typeface="Arial" panose="020B0604020202020204" pitchFamily="34" charset="0"/>
              </a:rPr>
              <a:t>Proof of legal entity registered and based in one of the 40 CE countries.</a:t>
            </a:r>
          </a:p>
          <a:p>
            <a:r>
              <a:rPr lang="en-GB" dirty="0">
                <a:solidFill>
                  <a:srgbClr val="002060"/>
                </a:solidFill>
                <a:latin typeface="Arial" panose="020B0604020202020204" pitchFamily="34" charset="0"/>
                <a:ea typeface="Roboto Light" panose="02000000000000000000" pitchFamily="2" charset="0"/>
                <a:cs typeface="Arial" panose="020B0604020202020204" pitchFamily="34" charset="0"/>
              </a:rPr>
              <a:t> 	- registration extract or</a:t>
            </a:r>
          </a:p>
          <a:p>
            <a:r>
              <a:rPr lang="en-GB" dirty="0">
                <a:solidFill>
                  <a:srgbClr val="002060"/>
                </a:solidFill>
                <a:latin typeface="Arial" panose="020B0604020202020204" pitchFamily="34" charset="0"/>
                <a:ea typeface="Roboto Light" panose="02000000000000000000" pitchFamily="2" charset="0"/>
                <a:cs typeface="Arial" panose="020B0604020202020204" pitchFamily="34" charset="0"/>
              </a:rPr>
              <a:t>	- decision that establishes it   	   as a public body or</a:t>
            </a:r>
          </a:p>
          <a:p>
            <a:r>
              <a:rPr lang="en-GB" dirty="0">
                <a:solidFill>
                  <a:srgbClr val="002060"/>
                </a:solidFill>
                <a:latin typeface="Arial" panose="020B0604020202020204" pitchFamily="34" charset="0"/>
                <a:ea typeface="Roboto Light" panose="02000000000000000000" pitchFamily="2" charset="0"/>
                <a:cs typeface="Arial" panose="020B0604020202020204" pitchFamily="34" charset="0"/>
              </a:rPr>
              <a:t>	- official document attesting   	   the legal entity</a:t>
            </a:r>
          </a:p>
          <a:p>
            <a:endParaRPr lang="en-GB" dirty="0">
              <a:solidFill>
                <a:srgbClr val="002060"/>
              </a:solidFill>
              <a:latin typeface="Arial" panose="020B0604020202020204" pitchFamily="34" charset="0"/>
              <a:ea typeface="Roboto Light" panose="02000000000000000000" pitchFamily="2" charset="0"/>
              <a:cs typeface="Arial" panose="020B0604020202020204" pitchFamily="34" charset="0"/>
            </a:endParaRPr>
          </a:p>
          <a:p>
            <a:r>
              <a:rPr lang="en-GB" dirty="0">
                <a:solidFill>
                  <a:srgbClr val="002060"/>
                </a:solidFill>
                <a:latin typeface="Arial" panose="020B0604020202020204" pitchFamily="34" charset="0"/>
                <a:ea typeface="Roboto Light" panose="02000000000000000000" pitchFamily="2" charset="0"/>
                <a:cs typeface="Arial" panose="020B0604020202020204" pitchFamily="34" charset="0"/>
              </a:rPr>
              <a:t>2. </a:t>
            </a:r>
            <a:r>
              <a:rPr lang="en-GB">
                <a:solidFill>
                  <a:srgbClr val="002060"/>
                </a:solidFill>
                <a:latin typeface="Arial" panose="020B0604020202020204" pitchFamily="34" charset="0"/>
                <a:ea typeface="Roboto Light" panose="02000000000000000000" pitchFamily="2" charset="0"/>
                <a:cs typeface="Arial" panose="020B0604020202020204" pitchFamily="34" charset="0"/>
              </a:rPr>
              <a:t>Portfolio</a:t>
            </a:r>
            <a:r>
              <a:rPr lang="en-GB" dirty="0">
                <a:solidFill>
                  <a:srgbClr val="002060"/>
                </a:solidFill>
                <a:latin typeface="Arial" panose="020B0604020202020204" pitchFamily="34" charset="0"/>
                <a:ea typeface="Roboto Light" panose="02000000000000000000" pitchFamily="2" charset="0"/>
                <a:cs typeface="Arial" panose="020B0604020202020204" pitchFamily="34" charset="0"/>
              </a:rPr>
              <a:t>/report presenting the relevant experience of the organisations and staff. If new entity, a letter of intention with future plans is enough. </a:t>
            </a:r>
          </a:p>
          <a:p>
            <a:endParaRPr lang="en-GB" dirty="0">
              <a:solidFill>
                <a:srgbClr val="002060"/>
              </a:solidFill>
              <a:latin typeface="Arial" panose="020B0604020202020204" pitchFamily="34" charset="0"/>
              <a:ea typeface="Roboto Light" panose="02000000000000000000" pitchFamily="2" charset="0"/>
              <a:cs typeface="Arial" panose="020B0604020202020204" pitchFamily="34" charset="0"/>
            </a:endParaRPr>
          </a:p>
          <a:p>
            <a:r>
              <a:rPr lang="en-GB" dirty="0">
                <a:solidFill>
                  <a:srgbClr val="002060"/>
                </a:solidFill>
                <a:latin typeface="Arial" panose="020B0604020202020204" pitchFamily="34" charset="0"/>
                <a:ea typeface="Roboto Light" panose="02000000000000000000" pitchFamily="2" charset="0"/>
                <a:cs typeface="Arial" panose="020B0604020202020204" pitchFamily="34" charset="0"/>
              </a:rPr>
              <a:t>3. CV of the mentor(s)</a:t>
            </a:r>
          </a:p>
          <a:p>
            <a:endParaRPr lang="en-GB" dirty="0">
              <a:solidFill>
                <a:srgbClr val="002060"/>
              </a:solidFill>
              <a:latin typeface="Arial" panose="020B0604020202020204" pitchFamily="34" charset="0"/>
              <a:ea typeface="Roboto Light" panose="02000000000000000000" pitchFamily="2" charset="0"/>
              <a:cs typeface="Arial" panose="020B0604020202020204" pitchFamily="34" charset="0"/>
            </a:endParaRPr>
          </a:p>
          <a:p>
            <a:endParaRPr lang="en-GB" dirty="0">
              <a:solidFill>
                <a:srgbClr val="002060"/>
              </a:solidFill>
              <a:latin typeface="Arial" panose="020B0604020202020204" pitchFamily="34" charset="0"/>
              <a:ea typeface="Roboto Light" panose="02000000000000000000" pitchFamily="2" charset="0"/>
              <a:cs typeface="Arial" panose="020B0604020202020204" pitchFamily="34" charset="0"/>
            </a:endParaRPr>
          </a:p>
        </p:txBody>
      </p:sp>
    </p:spTree>
    <p:extLst>
      <p:ext uri="{BB962C8B-B14F-4D97-AF65-F5344CB8AC3E}">
        <p14:creationId xmlns:p14="http://schemas.microsoft.com/office/powerpoint/2010/main" val="11094777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B37D4B46-2AF3-BDAD-B7AB-96DAE21670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2641" y="3236885"/>
            <a:ext cx="1717918" cy="624697"/>
          </a:xfrm>
          <a:prstGeom prst="rect">
            <a:avLst/>
          </a:prstGeom>
        </p:spPr>
      </p:pic>
      <p:sp>
        <p:nvSpPr>
          <p:cNvPr id="2" name="Textfeld 15">
            <a:extLst>
              <a:ext uri="{FF2B5EF4-FFF2-40B4-BE49-F238E27FC236}">
                <a16:creationId xmlns:a16="http://schemas.microsoft.com/office/drawing/2014/main" id="{E61EA760-28F4-AF34-F2BD-E8A78FD426AC}"/>
              </a:ext>
            </a:extLst>
          </p:cNvPr>
          <p:cNvSpPr txBox="1"/>
          <p:nvPr/>
        </p:nvSpPr>
        <p:spPr>
          <a:xfrm>
            <a:off x="1514202" y="2723992"/>
            <a:ext cx="12539763" cy="584775"/>
          </a:xfrm>
          <a:prstGeom prst="rect">
            <a:avLst/>
          </a:prstGeom>
          <a:noFill/>
        </p:spPr>
        <p:txBody>
          <a:bodyPr wrap="square" rtlCol="0">
            <a:spAutoFit/>
          </a:bodyPr>
          <a:lstStyle/>
          <a:p>
            <a:r>
              <a:rPr lang="de-DE" sz="3200" b="1" dirty="0">
                <a:solidFill>
                  <a:srgbClr val="7030A0"/>
                </a:solidFill>
                <a:latin typeface="Arial" panose="020B0604020202020204" pitchFamily="34" charset="0"/>
                <a:ea typeface="Roboto Th" pitchFamily="2" charset="0"/>
                <a:cs typeface="Arial" panose="020B0604020202020204" pitchFamily="34" charset="0"/>
              </a:rPr>
              <a:t>Phase 2: Grant Agreement </a:t>
            </a:r>
            <a:r>
              <a:rPr lang="de-DE" sz="3200" b="1" dirty="0" err="1">
                <a:solidFill>
                  <a:srgbClr val="7030A0"/>
                </a:solidFill>
                <a:latin typeface="Arial" panose="020B0604020202020204" pitchFamily="34" charset="0"/>
                <a:ea typeface="Roboto Th" pitchFamily="2" charset="0"/>
                <a:cs typeface="Arial" panose="020B0604020202020204" pitchFamily="34" charset="0"/>
              </a:rPr>
              <a:t>with</a:t>
            </a:r>
            <a:r>
              <a:rPr lang="de-DE" sz="3200" b="1" dirty="0">
                <a:solidFill>
                  <a:srgbClr val="7030A0"/>
                </a:solidFill>
                <a:latin typeface="Arial" panose="020B0604020202020204" pitchFamily="34" charset="0"/>
                <a:ea typeface="Roboto Th" pitchFamily="2" charset="0"/>
                <a:cs typeface="Arial" panose="020B0604020202020204" pitchFamily="34" charset="0"/>
              </a:rPr>
              <a:t> </a:t>
            </a:r>
            <a:r>
              <a:rPr lang="de-DE" sz="3200" b="1" dirty="0" err="1">
                <a:solidFill>
                  <a:srgbClr val="7030A0"/>
                </a:solidFill>
                <a:latin typeface="Arial" panose="020B0604020202020204" pitchFamily="34" charset="0"/>
                <a:ea typeface="Roboto Th" pitchFamily="2" charset="0"/>
                <a:cs typeface="Arial" panose="020B0604020202020204" pitchFamily="34" charset="0"/>
              </a:rPr>
              <a:t>Residency</a:t>
            </a:r>
            <a:r>
              <a:rPr lang="de-DE" sz="3200" b="1" dirty="0">
                <a:solidFill>
                  <a:srgbClr val="7030A0"/>
                </a:solidFill>
                <a:latin typeface="Arial" panose="020B0604020202020204" pitchFamily="34" charset="0"/>
                <a:ea typeface="Roboto Th" pitchFamily="2" charset="0"/>
                <a:cs typeface="Arial" panose="020B0604020202020204" pitchFamily="34" charset="0"/>
              </a:rPr>
              <a:t> Hosts</a:t>
            </a:r>
            <a:endParaRPr lang="en-GB" sz="3200" dirty="0">
              <a:solidFill>
                <a:srgbClr val="7030A0"/>
              </a:solidFill>
              <a:latin typeface="Arial" panose="020B0604020202020204" pitchFamily="34" charset="0"/>
              <a:ea typeface="Roboto Th" pitchFamily="2" charset="0"/>
              <a:cs typeface="Arial" panose="020B0604020202020204" pitchFamily="34" charset="0"/>
            </a:endParaRPr>
          </a:p>
        </p:txBody>
      </p:sp>
      <p:sp>
        <p:nvSpPr>
          <p:cNvPr id="3" name="Rechteck 5">
            <a:extLst>
              <a:ext uri="{FF2B5EF4-FFF2-40B4-BE49-F238E27FC236}">
                <a16:creationId xmlns:a16="http://schemas.microsoft.com/office/drawing/2014/main" id="{E69BAAFC-A012-63CD-2DCE-52553D910643}"/>
              </a:ext>
            </a:extLst>
          </p:cNvPr>
          <p:cNvSpPr/>
          <p:nvPr/>
        </p:nvSpPr>
        <p:spPr>
          <a:xfrm>
            <a:off x="6296687" y="3429000"/>
            <a:ext cx="6908170" cy="458780"/>
          </a:xfrm>
          <a:prstGeom prst="rect">
            <a:avLst/>
          </a:prstGeom>
        </p:spPr>
        <p:txBody>
          <a:bodyPr wrap="square">
            <a:spAutoFit/>
          </a:bodyPr>
          <a:lstStyle/>
          <a:p>
            <a:pPr algn="just">
              <a:lnSpc>
                <a:spcPct val="107000"/>
              </a:lnSpc>
              <a:spcAft>
                <a:spcPts val="800"/>
              </a:spcAft>
            </a:pPr>
            <a:r>
              <a:rPr lang="en-GB" sz="2400" dirty="0">
                <a:solidFill>
                  <a:srgbClr val="037E99"/>
                </a:solidFill>
                <a:latin typeface="Arial" panose="020B0604020202020204" pitchFamily="34" charset="0"/>
                <a:ea typeface="Times New Roman" panose="02020603050405020304" pitchFamily="18" charset="0"/>
                <a:cs typeface="Arial" panose="020B0604020202020204" pitchFamily="34" charset="0"/>
              </a:rPr>
              <a:t>(For applicants with a positive result) </a:t>
            </a:r>
            <a:endParaRPr lang="en-GB" sz="2400" dirty="0">
              <a:solidFill>
                <a:srgbClr val="FF0000"/>
              </a:solidFill>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8552270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1936545" y="1645169"/>
            <a:ext cx="9164743" cy="4431983"/>
          </a:xfrm>
          <a:prstGeom prst="rect">
            <a:avLst/>
          </a:prstGeom>
        </p:spPr>
        <p:txBody>
          <a:bodyPr wrap="square">
            <a:spAutoFit/>
          </a:bodyPr>
          <a:lstStyle/>
          <a:p>
            <a:pPr marL="285750" lvl="0" indent="-285750" algn="just">
              <a:spcAft>
                <a:spcPts val="0"/>
              </a:spcAft>
              <a:buFont typeface="Arial" panose="020B0604020202020204" pitchFamily="34" charset="0"/>
              <a:buChar char="•"/>
            </a:pPr>
            <a:r>
              <a:rPr lang="en-GB" b="1" dirty="0">
                <a:solidFill>
                  <a:srgbClr val="01135F"/>
                </a:solidFill>
                <a:latin typeface="Arial" panose="020B0604020202020204" pitchFamily="34" charset="0"/>
                <a:ea typeface="Roboto Light" panose="02000000000000000000" pitchFamily="2" charset="0"/>
                <a:cs typeface="Arial" panose="020B0604020202020204" pitchFamily="34" charset="0"/>
              </a:rPr>
              <a:t>Standard call of your organisation.</a:t>
            </a:r>
            <a:endParaRPr lang="en-GB" dirty="0">
              <a:solidFill>
                <a:srgbClr val="01135F"/>
              </a:solidFill>
              <a:latin typeface="Arial" panose="020B0604020202020204" pitchFamily="34" charset="0"/>
              <a:ea typeface="Roboto Light" panose="02000000000000000000" pitchFamily="2" charset="0"/>
              <a:cs typeface="Arial" panose="020B0604020202020204" pitchFamily="34" charset="0"/>
            </a:endParaRPr>
          </a:p>
          <a:p>
            <a:pPr marL="285750" lvl="0" indent="-285750" algn="just">
              <a:spcAft>
                <a:spcPts val="0"/>
              </a:spcAft>
              <a:buFont typeface="Arial" panose="020B0604020202020204" pitchFamily="34" charset="0"/>
              <a:buChar char="•"/>
            </a:pPr>
            <a:endParaRPr lang="en-GB" dirty="0">
              <a:solidFill>
                <a:srgbClr val="01135F"/>
              </a:solidFill>
              <a:latin typeface="Arial" panose="020B0604020202020204" pitchFamily="34" charset="0"/>
              <a:ea typeface="Roboto Light" panose="02000000000000000000" pitchFamily="2" charset="0"/>
              <a:cs typeface="Arial" panose="020B0604020202020204" pitchFamily="34" charset="0"/>
            </a:endParaRPr>
          </a:p>
          <a:p>
            <a:pPr marL="285750" lvl="0" indent="-285750" algn="just">
              <a:spcAft>
                <a:spcPts val="0"/>
              </a:spcAft>
              <a:buFont typeface="Arial" panose="020B0604020202020204" pitchFamily="34" charset="0"/>
              <a:buChar char="•"/>
            </a:pPr>
            <a:r>
              <a:rPr lang="en-GB" b="1" dirty="0">
                <a:solidFill>
                  <a:srgbClr val="01135F"/>
                </a:solidFill>
                <a:latin typeface="Arial" panose="020B0604020202020204" pitchFamily="34" charset="0"/>
                <a:ea typeface="Roboto Light" panose="02000000000000000000" pitchFamily="2" charset="0"/>
                <a:cs typeface="Arial" panose="020B0604020202020204" pitchFamily="34" charset="0"/>
              </a:rPr>
              <a:t>Specific open call.</a:t>
            </a:r>
          </a:p>
          <a:p>
            <a:pPr lvl="0" algn="just">
              <a:spcAft>
                <a:spcPts val="0"/>
              </a:spcAft>
            </a:pPr>
            <a:endParaRPr lang="en-GB" dirty="0">
              <a:solidFill>
                <a:srgbClr val="01135F"/>
              </a:solidFill>
              <a:latin typeface="Arial" panose="020B0604020202020204" pitchFamily="34" charset="0"/>
              <a:ea typeface="Roboto Light" panose="02000000000000000000" pitchFamily="2" charset="0"/>
              <a:cs typeface="Arial" panose="020B0604020202020204" pitchFamily="34" charset="0"/>
            </a:endParaRPr>
          </a:p>
          <a:p>
            <a:pPr marL="285750" lvl="0" indent="-285750" algn="just">
              <a:spcAft>
                <a:spcPts val="0"/>
              </a:spcAft>
              <a:buFont typeface="Arial" panose="020B0604020202020204" pitchFamily="34" charset="0"/>
              <a:buChar char="•"/>
            </a:pPr>
            <a:r>
              <a:rPr lang="en-GB" b="1" dirty="0">
                <a:solidFill>
                  <a:srgbClr val="01135F"/>
                </a:solidFill>
                <a:latin typeface="Arial" panose="020B0604020202020204" pitchFamily="34" charset="0"/>
                <a:ea typeface="Roboto Light" panose="02000000000000000000" pitchFamily="2" charset="0"/>
                <a:cs typeface="Arial" panose="020B0604020202020204" pitchFamily="34" charset="0"/>
              </a:rPr>
              <a:t>Nomination/Direct invitation to artists/cultural professionals.</a:t>
            </a:r>
          </a:p>
          <a:p>
            <a:pPr lvl="0" algn="just">
              <a:spcAft>
                <a:spcPts val="0"/>
              </a:spcAft>
            </a:pPr>
            <a:endParaRPr lang="en-GB" dirty="0">
              <a:solidFill>
                <a:srgbClr val="01135F"/>
              </a:solidFill>
              <a:latin typeface="Arial" panose="020B0604020202020204" pitchFamily="34" charset="0"/>
              <a:ea typeface="Roboto Light" panose="02000000000000000000" pitchFamily="2" charset="0"/>
              <a:cs typeface="Arial" panose="020B0604020202020204" pitchFamily="34" charset="0"/>
            </a:endParaRPr>
          </a:p>
          <a:p>
            <a:pPr lvl="0" algn="just">
              <a:spcAft>
                <a:spcPts val="0"/>
              </a:spcAft>
            </a:pPr>
            <a:endParaRPr lang="en-GB" dirty="0">
              <a:solidFill>
                <a:srgbClr val="01135F"/>
              </a:solidFill>
              <a:latin typeface="Arial" panose="020B0604020202020204" pitchFamily="34" charset="0"/>
              <a:ea typeface="Roboto Light" panose="02000000000000000000" pitchFamily="2" charset="0"/>
              <a:cs typeface="Arial" panose="020B0604020202020204" pitchFamily="34" charset="0"/>
            </a:endParaRPr>
          </a:p>
          <a:p>
            <a:pPr marL="285750" lvl="0" indent="-285750" algn="just">
              <a:spcAft>
                <a:spcPts val="0"/>
              </a:spcAft>
              <a:buFont typeface="Wingdings" panose="05000000000000000000" pitchFamily="2" charset="2"/>
              <a:buChar char="à"/>
            </a:pPr>
            <a:r>
              <a:rPr lang="en-GB" dirty="0">
                <a:solidFill>
                  <a:srgbClr val="01135F"/>
                </a:solidFill>
                <a:latin typeface="Arial" panose="020B0604020202020204" pitchFamily="34" charset="0"/>
                <a:ea typeface="Roboto Light" panose="02000000000000000000" pitchFamily="2" charset="0"/>
                <a:cs typeface="Arial" panose="020B0604020202020204" pitchFamily="34" charset="0"/>
                <a:sym typeface="Wingdings" panose="05000000000000000000" pitchFamily="2" charset="2"/>
              </a:rPr>
              <a:t>Hosts are allowed to combine different ways to select their participants. </a:t>
            </a:r>
          </a:p>
          <a:p>
            <a:pPr marL="285750" lvl="0" indent="-285750" algn="just">
              <a:spcAft>
                <a:spcPts val="0"/>
              </a:spcAft>
              <a:buFont typeface="Wingdings" panose="05000000000000000000" pitchFamily="2" charset="2"/>
              <a:buChar char="à"/>
            </a:pPr>
            <a:endParaRPr lang="en-GB" dirty="0">
              <a:solidFill>
                <a:srgbClr val="01135F"/>
              </a:solidFill>
              <a:latin typeface="Arial" panose="020B0604020202020204" pitchFamily="34" charset="0"/>
              <a:ea typeface="Roboto Light" panose="02000000000000000000" pitchFamily="2" charset="0"/>
              <a:cs typeface="Arial" panose="020B0604020202020204" pitchFamily="34" charset="0"/>
              <a:sym typeface="Wingdings" panose="05000000000000000000" pitchFamily="2" charset="2"/>
            </a:endParaRPr>
          </a:p>
          <a:p>
            <a:pPr lvl="0" algn="just">
              <a:spcAft>
                <a:spcPts val="0"/>
              </a:spcAft>
            </a:pPr>
            <a:endParaRPr lang="en-GB" dirty="0">
              <a:solidFill>
                <a:srgbClr val="01135F"/>
              </a:solidFill>
              <a:latin typeface="Arial" panose="020B0604020202020204" pitchFamily="34" charset="0"/>
              <a:ea typeface="Roboto Light" panose="02000000000000000000" pitchFamily="2" charset="0"/>
              <a:cs typeface="Arial" panose="020B0604020202020204" pitchFamily="34" charset="0"/>
              <a:sym typeface="Wingdings" panose="05000000000000000000" pitchFamily="2" charset="2"/>
            </a:endParaRPr>
          </a:p>
          <a:p>
            <a:pPr lvl="0" algn="just">
              <a:spcAft>
                <a:spcPts val="0"/>
              </a:spcAft>
            </a:pPr>
            <a:endParaRPr lang="en-GB" dirty="0">
              <a:solidFill>
                <a:srgbClr val="01135F"/>
              </a:solidFill>
              <a:latin typeface="Arial" panose="020B0604020202020204" pitchFamily="34" charset="0"/>
              <a:ea typeface="Roboto Light" panose="02000000000000000000" pitchFamily="2" charset="0"/>
              <a:cs typeface="Arial" panose="020B0604020202020204" pitchFamily="34" charset="0"/>
            </a:endParaRPr>
          </a:p>
          <a:p>
            <a:pPr marL="285750" lvl="0" indent="-285750" algn="just">
              <a:spcAft>
                <a:spcPts val="0"/>
              </a:spcAft>
              <a:buFont typeface="Arial" panose="020B0604020202020204" pitchFamily="34" charset="0"/>
              <a:buChar char="•"/>
            </a:pPr>
            <a:endParaRPr lang="en-GB" dirty="0">
              <a:solidFill>
                <a:srgbClr val="01135F"/>
              </a:solidFill>
              <a:latin typeface="Arial" panose="020B0604020202020204" pitchFamily="34" charset="0"/>
              <a:ea typeface="Roboto Light" panose="02000000000000000000" pitchFamily="2" charset="0"/>
              <a:cs typeface="Arial" panose="020B0604020202020204" pitchFamily="34" charset="0"/>
            </a:endParaRPr>
          </a:p>
          <a:p>
            <a:pPr marL="285750" lvl="0" indent="-285750" algn="just">
              <a:spcAft>
                <a:spcPts val="0"/>
              </a:spcAft>
              <a:buFont typeface="Arial" panose="020B0604020202020204" pitchFamily="34" charset="0"/>
              <a:buChar char="•"/>
            </a:pPr>
            <a:endParaRPr lang="en-GB" dirty="0">
              <a:solidFill>
                <a:srgbClr val="01135F"/>
              </a:solidFill>
              <a:latin typeface="Arial" panose="020B0604020202020204" pitchFamily="34" charset="0"/>
              <a:ea typeface="Roboto Light" panose="02000000000000000000" pitchFamily="2" charset="0"/>
              <a:cs typeface="Arial" panose="020B0604020202020204" pitchFamily="34" charset="0"/>
            </a:endParaRPr>
          </a:p>
          <a:p>
            <a:pPr marL="285750" lvl="0" indent="-285750" algn="just">
              <a:spcAft>
                <a:spcPts val="0"/>
              </a:spcAft>
              <a:buFont typeface="Arial" panose="020B0604020202020204" pitchFamily="34" charset="0"/>
              <a:buChar char="•"/>
            </a:pPr>
            <a:endParaRPr lang="en-GB" dirty="0">
              <a:solidFill>
                <a:srgbClr val="01135F"/>
              </a:solidFill>
              <a:latin typeface="Arial" panose="020B0604020202020204" pitchFamily="34" charset="0"/>
              <a:ea typeface="Roboto Light" panose="02000000000000000000" pitchFamily="2" charset="0"/>
              <a:cs typeface="Arial" panose="020B0604020202020204" pitchFamily="34" charset="0"/>
            </a:endParaRPr>
          </a:p>
          <a:p>
            <a:pPr lvl="0" algn="just">
              <a:spcAft>
                <a:spcPts val="0"/>
              </a:spcAft>
            </a:pPr>
            <a:endParaRPr lang="en-GB" dirty="0">
              <a:solidFill>
                <a:srgbClr val="01135F"/>
              </a:solidFill>
              <a:latin typeface="Arial" panose="020B0604020202020204" pitchFamily="34" charset="0"/>
              <a:ea typeface="Roboto Light" panose="02000000000000000000" pitchFamily="2" charset="0"/>
              <a:cs typeface="Arial" panose="020B0604020202020204" pitchFamily="34" charset="0"/>
            </a:endParaRPr>
          </a:p>
          <a:p>
            <a:pPr algn="just"/>
            <a:endParaRPr lang="en-GB" sz="1200" dirty="0">
              <a:solidFill>
                <a:srgbClr val="01135F"/>
              </a:solidFill>
              <a:latin typeface="Arial" panose="020B0604020202020204" pitchFamily="34" charset="0"/>
              <a:ea typeface="Roboto Light" panose="02000000000000000000" pitchFamily="2" charset="0"/>
              <a:cs typeface="Arial" panose="020B0604020202020204" pitchFamily="34" charset="0"/>
            </a:endParaRPr>
          </a:p>
        </p:txBody>
      </p:sp>
      <p:pic>
        <p:nvPicPr>
          <p:cNvPr id="8" name="Image 7">
            <a:extLst>
              <a:ext uri="{FF2B5EF4-FFF2-40B4-BE49-F238E27FC236}">
                <a16:creationId xmlns:a16="http://schemas.microsoft.com/office/drawing/2014/main" id="{B37D4B46-2AF3-BDAD-B7AB-96DAE21670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52462" y="6077152"/>
            <a:ext cx="1717918" cy="624697"/>
          </a:xfrm>
          <a:prstGeom prst="rect">
            <a:avLst/>
          </a:prstGeom>
        </p:spPr>
      </p:pic>
      <p:sp>
        <p:nvSpPr>
          <p:cNvPr id="10" name="Rechteck 5">
            <a:extLst>
              <a:ext uri="{FF2B5EF4-FFF2-40B4-BE49-F238E27FC236}">
                <a16:creationId xmlns:a16="http://schemas.microsoft.com/office/drawing/2014/main" id="{234AA448-0E64-3014-1172-A2C57E45FCCF}"/>
              </a:ext>
            </a:extLst>
          </p:cNvPr>
          <p:cNvSpPr/>
          <p:nvPr/>
        </p:nvSpPr>
        <p:spPr>
          <a:xfrm>
            <a:off x="1490139" y="852927"/>
            <a:ext cx="7618094" cy="458780"/>
          </a:xfrm>
          <a:prstGeom prst="rect">
            <a:avLst/>
          </a:prstGeom>
        </p:spPr>
        <p:txBody>
          <a:bodyPr wrap="square">
            <a:spAutoFit/>
          </a:bodyPr>
          <a:lstStyle/>
          <a:p>
            <a:pPr algn="just">
              <a:lnSpc>
                <a:spcPct val="107000"/>
              </a:lnSpc>
              <a:spcAft>
                <a:spcPts val="800"/>
              </a:spcAft>
            </a:pPr>
            <a:r>
              <a:rPr lang="en-GB" sz="2400" dirty="0">
                <a:solidFill>
                  <a:srgbClr val="037E99"/>
                </a:solidFill>
                <a:latin typeface="Arial" panose="020B0604020202020204" pitchFamily="34" charset="0"/>
                <a:ea typeface="Times New Roman" panose="02020603050405020304" pitchFamily="18" charset="0"/>
                <a:cs typeface="Arial" panose="020B0604020202020204" pitchFamily="34" charset="0"/>
              </a:rPr>
              <a:t>Selection process of the participating A&amp;CPs</a:t>
            </a:r>
          </a:p>
        </p:txBody>
      </p:sp>
      <p:sp>
        <p:nvSpPr>
          <p:cNvPr id="2" name="Textfeld 15">
            <a:extLst>
              <a:ext uri="{FF2B5EF4-FFF2-40B4-BE49-F238E27FC236}">
                <a16:creationId xmlns:a16="http://schemas.microsoft.com/office/drawing/2014/main" id="{E61EA760-28F4-AF34-F2BD-E8A78FD426AC}"/>
              </a:ext>
            </a:extLst>
          </p:cNvPr>
          <p:cNvSpPr txBox="1"/>
          <p:nvPr/>
        </p:nvSpPr>
        <p:spPr>
          <a:xfrm>
            <a:off x="1490139" y="329707"/>
            <a:ext cx="12539763" cy="523220"/>
          </a:xfrm>
          <a:prstGeom prst="rect">
            <a:avLst/>
          </a:prstGeom>
          <a:noFill/>
        </p:spPr>
        <p:txBody>
          <a:bodyPr wrap="square" rtlCol="0">
            <a:spAutoFit/>
          </a:bodyPr>
          <a:lstStyle/>
          <a:p>
            <a:r>
              <a:rPr lang="de-DE" sz="2800" b="1" dirty="0">
                <a:solidFill>
                  <a:srgbClr val="7030A0"/>
                </a:solidFill>
                <a:latin typeface="Arial" panose="020B0604020202020204" pitchFamily="34" charset="0"/>
                <a:ea typeface="Roboto Th" pitchFamily="2" charset="0"/>
                <a:cs typeface="Arial" panose="020B0604020202020204" pitchFamily="34" charset="0"/>
              </a:rPr>
              <a:t>Phase 2: Grant Agreement </a:t>
            </a:r>
            <a:r>
              <a:rPr lang="de-DE" sz="2800" b="1" dirty="0" err="1">
                <a:solidFill>
                  <a:srgbClr val="7030A0"/>
                </a:solidFill>
                <a:latin typeface="Arial" panose="020B0604020202020204" pitchFamily="34" charset="0"/>
                <a:ea typeface="Roboto Th" pitchFamily="2" charset="0"/>
                <a:cs typeface="Arial" panose="020B0604020202020204" pitchFamily="34" charset="0"/>
              </a:rPr>
              <a:t>with</a:t>
            </a:r>
            <a:r>
              <a:rPr lang="de-DE" sz="2800" b="1" dirty="0">
                <a:solidFill>
                  <a:srgbClr val="7030A0"/>
                </a:solidFill>
                <a:latin typeface="Arial" panose="020B0604020202020204" pitchFamily="34" charset="0"/>
                <a:ea typeface="Roboto Th" pitchFamily="2" charset="0"/>
                <a:cs typeface="Arial" panose="020B0604020202020204" pitchFamily="34" charset="0"/>
              </a:rPr>
              <a:t> </a:t>
            </a:r>
            <a:r>
              <a:rPr lang="de-DE" sz="2800" b="1" dirty="0" err="1">
                <a:solidFill>
                  <a:srgbClr val="7030A0"/>
                </a:solidFill>
                <a:latin typeface="Arial" panose="020B0604020202020204" pitchFamily="34" charset="0"/>
                <a:ea typeface="Roboto Th" pitchFamily="2" charset="0"/>
                <a:cs typeface="Arial" panose="020B0604020202020204" pitchFamily="34" charset="0"/>
              </a:rPr>
              <a:t>Residency</a:t>
            </a:r>
            <a:r>
              <a:rPr lang="de-DE" sz="2800" b="1" dirty="0">
                <a:solidFill>
                  <a:srgbClr val="7030A0"/>
                </a:solidFill>
                <a:latin typeface="Arial" panose="020B0604020202020204" pitchFamily="34" charset="0"/>
                <a:ea typeface="Roboto Th" pitchFamily="2" charset="0"/>
                <a:cs typeface="Arial" panose="020B0604020202020204" pitchFamily="34" charset="0"/>
              </a:rPr>
              <a:t> Hosts</a:t>
            </a:r>
            <a:endParaRPr lang="en-GB" sz="2800" dirty="0">
              <a:solidFill>
                <a:srgbClr val="7030A0"/>
              </a:solidFill>
              <a:latin typeface="Arial" panose="020B0604020202020204" pitchFamily="34" charset="0"/>
              <a:ea typeface="Roboto Th" pitchFamily="2" charset="0"/>
              <a:cs typeface="Arial" panose="020B0604020202020204" pitchFamily="34" charset="0"/>
            </a:endParaRPr>
          </a:p>
        </p:txBody>
      </p:sp>
    </p:spTree>
    <p:extLst>
      <p:ext uri="{BB962C8B-B14F-4D97-AF65-F5344CB8AC3E}">
        <p14:creationId xmlns:p14="http://schemas.microsoft.com/office/powerpoint/2010/main" val="25100406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1885175" y="1516132"/>
            <a:ext cx="9164743" cy="3600986"/>
          </a:xfrm>
          <a:prstGeom prst="rect">
            <a:avLst/>
          </a:prstGeom>
        </p:spPr>
        <p:txBody>
          <a:bodyPr wrap="square">
            <a:spAutoFit/>
          </a:bodyPr>
          <a:lstStyle/>
          <a:p>
            <a:pPr lvl="0" algn="just">
              <a:spcAft>
                <a:spcPts val="0"/>
              </a:spcAft>
            </a:pPr>
            <a:endParaRPr lang="en-GB" dirty="0">
              <a:solidFill>
                <a:srgbClr val="01135F"/>
              </a:solidFill>
              <a:latin typeface="Arial" panose="020B0604020202020204" pitchFamily="34" charset="0"/>
              <a:ea typeface="Roboto Light" panose="02000000000000000000" pitchFamily="2" charset="0"/>
              <a:cs typeface="Arial" panose="020B0604020202020204" pitchFamily="34" charset="0"/>
              <a:sym typeface="Wingdings" panose="05000000000000000000" pitchFamily="2" charset="2"/>
            </a:endParaRPr>
          </a:p>
          <a:p>
            <a:pPr lvl="0" algn="just">
              <a:spcAft>
                <a:spcPts val="0"/>
              </a:spcAft>
            </a:pPr>
            <a:endParaRPr lang="en-GB" dirty="0">
              <a:solidFill>
                <a:srgbClr val="01135F"/>
              </a:solidFill>
              <a:latin typeface="Arial" panose="020B0604020202020204" pitchFamily="34" charset="0"/>
              <a:ea typeface="Roboto Light" panose="02000000000000000000" pitchFamily="2" charset="0"/>
              <a:cs typeface="Arial" panose="020B0604020202020204" pitchFamily="34" charset="0"/>
            </a:endParaRPr>
          </a:p>
          <a:p>
            <a:pPr lvl="0" algn="just">
              <a:spcAft>
                <a:spcPts val="0"/>
              </a:spcAft>
            </a:pPr>
            <a:r>
              <a:rPr lang="nl-BE" b="1" dirty="0">
                <a:solidFill>
                  <a:srgbClr val="002060"/>
                </a:solidFill>
                <a:latin typeface="Arial" panose="020B0604020202020204" pitchFamily="34" charset="0"/>
                <a:ea typeface="Times New Roman" panose="02020603050405020304" pitchFamily="18" charset="0"/>
                <a:cs typeface="Times New Roman" panose="02020603050405020304" pitchFamily="18" charset="0"/>
              </a:rPr>
              <a:t>Match – making sessions</a:t>
            </a:r>
          </a:p>
          <a:p>
            <a:pPr marL="285750" lvl="0" indent="-285750" algn="just">
              <a:spcAft>
                <a:spcPts val="0"/>
              </a:spcAft>
              <a:buFont typeface="Arial" panose="020B0604020202020204" pitchFamily="34" charset="0"/>
              <a:buChar char="•"/>
            </a:pPr>
            <a:endParaRPr lang="nl-BE" sz="1800" dirty="0">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endParaRPr>
          </a:p>
          <a:p>
            <a:pPr marL="285750" lvl="0" indent="-285750" algn="just">
              <a:spcAft>
                <a:spcPts val="0"/>
              </a:spcAft>
              <a:buFont typeface="Arial" panose="020B0604020202020204" pitchFamily="34" charset="0"/>
              <a:buChar char="•"/>
            </a:pPr>
            <a:r>
              <a:rPr lang="nl-BE" sz="1800" dirty="0">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rPr>
              <a:t>Culture Moves Europe will organise match-making sessions to bring together interested hosts and artists/cultural professionals. </a:t>
            </a:r>
          </a:p>
          <a:p>
            <a:pPr marL="285750" lvl="0" indent="-285750" algn="just">
              <a:spcAft>
                <a:spcPts val="0"/>
              </a:spcAft>
              <a:buFont typeface="Arial" panose="020B0604020202020204" pitchFamily="34" charset="0"/>
              <a:buChar char="•"/>
            </a:pPr>
            <a:endParaRPr lang="nl-BE" sz="1800" dirty="0">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endParaRPr>
          </a:p>
          <a:p>
            <a:pPr marL="285750" lvl="0" indent="-285750" algn="just">
              <a:spcAft>
                <a:spcPts val="0"/>
              </a:spcAft>
              <a:buFont typeface="Arial" panose="020B0604020202020204" pitchFamily="34" charset="0"/>
              <a:buChar char="•"/>
            </a:pPr>
            <a:r>
              <a:rPr lang="nl-BE" sz="1800" dirty="0">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rPr>
              <a:t>in September 2023</a:t>
            </a:r>
          </a:p>
          <a:p>
            <a:pPr marL="285750" lvl="0" indent="-285750" algn="just">
              <a:spcAft>
                <a:spcPts val="0"/>
              </a:spcAft>
              <a:buFont typeface="Arial" panose="020B0604020202020204" pitchFamily="34" charset="0"/>
              <a:buChar char="•"/>
            </a:pPr>
            <a:endParaRPr lang="nl-BE" b="1" dirty="0">
              <a:solidFill>
                <a:srgbClr val="002060"/>
              </a:solidFill>
              <a:latin typeface="Arial" panose="020B0604020202020204" pitchFamily="34" charset="0"/>
              <a:ea typeface="Times New Roman" panose="02020603050405020304" pitchFamily="18" charset="0"/>
              <a:cs typeface="Times New Roman" panose="02020603050405020304" pitchFamily="18" charset="0"/>
            </a:endParaRPr>
          </a:p>
          <a:p>
            <a:pPr marL="285750" lvl="0" indent="-285750" algn="just">
              <a:spcAft>
                <a:spcPts val="0"/>
              </a:spcAft>
              <a:buFont typeface="Arial" panose="020B0604020202020204" pitchFamily="34" charset="0"/>
              <a:buChar char="•"/>
            </a:pPr>
            <a:r>
              <a:rPr lang="nl-BE" sz="1800" dirty="0">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rPr>
              <a:t>to support the promotion of residency projects and facilitate collaborations</a:t>
            </a:r>
            <a:endParaRPr lang="en-GB" dirty="0">
              <a:solidFill>
                <a:srgbClr val="01135F"/>
              </a:solidFill>
              <a:latin typeface="Arial" panose="020B0604020202020204" pitchFamily="34" charset="0"/>
              <a:ea typeface="Roboto Light" panose="02000000000000000000" pitchFamily="2" charset="0"/>
              <a:cs typeface="Arial" panose="020B0604020202020204" pitchFamily="34" charset="0"/>
            </a:endParaRPr>
          </a:p>
          <a:p>
            <a:pPr lvl="0" algn="just">
              <a:spcAft>
                <a:spcPts val="0"/>
              </a:spcAft>
            </a:pPr>
            <a:endParaRPr lang="en-GB" dirty="0">
              <a:solidFill>
                <a:srgbClr val="01135F"/>
              </a:solidFill>
              <a:latin typeface="Arial" panose="020B0604020202020204" pitchFamily="34" charset="0"/>
              <a:ea typeface="Roboto Light" panose="02000000000000000000" pitchFamily="2" charset="0"/>
              <a:cs typeface="Arial" panose="020B0604020202020204" pitchFamily="34" charset="0"/>
            </a:endParaRPr>
          </a:p>
          <a:p>
            <a:pPr lvl="0" algn="just">
              <a:spcAft>
                <a:spcPts val="0"/>
              </a:spcAft>
            </a:pPr>
            <a:endParaRPr lang="en-GB" dirty="0">
              <a:solidFill>
                <a:srgbClr val="01135F"/>
              </a:solidFill>
              <a:latin typeface="Arial" panose="020B0604020202020204" pitchFamily="34" charset="0"/>
              <a:ea typeface="Roboto Light" panose="02000000000000000000" pitchFamily="2" charset="0"/>
              <a:cs typeface="Arial" panose="020B0604020202020204" pitchFamily="34" charset="0"/>
            </a:endParaRPr>
          </a:p>
          <a:p>
            <a:pPr algn="just"/>
            <a:endParaRPr lang="en-GB" sz="1200" dirty="0">
              <a:solidFill>
                <a:srgbClr val="01135F"/>
              </a:solidFill>
              <a:latin typeface="Arial" panose="020B0604020202020204" pitchFamily="34" charset="0"/>
              <a:ea typeface="Roboto Light" panose="02000000000000000000" pitchFamily="2" charset="0"/>
              <a:cs typeface="Arial" panose="020B0604020202020204" pitchFamily="34" charset="0"/>
            </a:endParaRPr>
          </a:p>
        </p:txBody>
      </p:sp>
      <p:pic>
        <p:nvPicPr>
          <p:cNvPr id="8" name="Image 7">
            <a:extLst>
              <a:ext uri="{FF2B5EF4-FFF2-40B4-BE49-F238E27FC236}">
                <a16:creationId xmlns:a16="http://schemas.microsoft.com/office/drawing/2014/main" id="{B37D4B46-2AF3-BDAD-B7AB-96DAE21670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52462" y="6077152"/>
            <a:ext cx="1717918" cy="624697"/>
          </a:xfrm>
          <a:prstGeom prst="rect">
            <a:avLst/>
          </a:prstGeom>
        </p:spPr>
      </p:pic>
      <p:sp>
        <p:nvSpPr>
          <p:cNvPr id="10" name="Rechteck 5">
            <a:extLst>
              <a:ext uri="{FF2B5EF4-FFF2-40B4-BE49-F238E27FC236}">
                <a16:creationId xmlns:a16="http://schemas.microsoft.com/office/drawing/2014/main" id="{234AA448-0E64-3014-1172-A2C57E45FCCF}"/>
              </a:ext>
            </a:extLst>
          </p:cNvPr>
          <p:cNvSpPr/>
          <p:nvPr/>
        </p:nvSpPr>
        <p:spPr>
          <a:xfrm>
            <a:off x="1490139" y="852927"/>
            <a:ext cx="7618094" cy="458780"/>
          </a:xfrm>
          <a:prstGeom prst="rect">
            <a:avLst/>
          </a:prstGeom>
        </p:spPr>
        <p:txBody>
          <a:bodyPr wrap="square">
            <a:spAutoFit/>
          </a:bodyPr>
          <a:lstStyle/>
          <a:p>
            <a:pPr algn="just">
              <a:lnSpc>
                <a:spcPct val="107000"/>
              </a:lnSpc>
              <a:spcAft>
                <a:spcPts val="800"/>
              </a:spcAft>
            </a:pPr>
            <a:r>
              <a:rPr lang="en-GB" sz="2400" dirty="0">
                <a:solidFill>
                  <a:srgbClr val="037E99"/>
                </a:solidFill>
                <a:latin typeface="Arial" panose="020B0604020202020204" pitchFamily="34" charset="0"/>
                <a:ea typeface="Times New Roman" panose="02020603050405020304" pitchFamily="18" charset="0"/>
                <a:cs typeface="Arial" panose="020B0604020202020204" pitchFamily="34" charset="0"/>
              </a:rPr>
              <a:t>Selection process of the participating A&amp;CPs</a:t>
            </a:r>
          </a:p>
        </p:txBody>
      </p:sp>
      <p:sp>
        <p:nvSpPr>
          <p:cNvPr id="2" name="Textfeld 15">
            <a:extLst>
              <a:ext uri="{FF2B5EF4-FFF2-40B4-BE49-F238E27FC236}">
                <a16:creationId xmlns:a16="http://schemas.microsoft.com/office/drawing/2014/main" id="{E61EA760-28F4-AF34-F2BD-E8A78FD426AC}"/>
              </a:ext>
            </a:extLst>
          </p:cNvPr>
          <p:cNvSpPr txBox="1"/>
          <p:nvPr/>
        </p:nvSpPr>
        <p:spPr>
          <a:xfrm>
            <a:off x="1490139" y="329707"/>
            <a:ext cx="12539763" cy="523220"/>
          </a:xfrm>
          <a:prstGeom prst="rect">
            <a:avLst/>
          </a:prstGeom>
          <a:noFill/>
        </p:spPr>
        <p:txBody>
          <a:bodyPr wrap="square" rtlCol="0">
            <a:spAutoFit/>
          </a:bodyPr>
          <a:lstStyle/>
          <a:p>
            <a:r>
              <a:rPr lang="de-DE" sz="2800" b="1" dirty="0">
                <a:solidFill>
                  <a:srgbClr val="7030A0"/>
                </a:solidFill>
                <a:latin typeface="Arial" panose="020B0604020202020204" pitchFamily="34" charset="0"/>
                <a:ea typeface="Roboto Th" pitchFamily="2" charset="0"/>
                <a:cs typeface="Arial" panose="020B0604020202020204" pitchFamily="34" charset="0"/>
              </a:rPr>
              <a:t>Phase 2: Grant Agreement </a:t>
            </a:r>
            <a:r>
              <a:rPr lang="de-DE" sz="2800" b="1" dirty="0" err="1">
                <a:solidFill>
                  <a:srgbClr val="7030A0"/>
                </a:solidFill>
                <a:latin typeface="Arial" panose="020B0604020202020204" pitchFamily="34" charset="0"/>
                <a:ea typeface="Roboto Th" pitchFamily="2" charset="0"/>
                <a:cs typeface="Arial" panose="020B0604020202020204" pitchFamily="34" charset="0"/>
              </a:rPr>
              <a:t>with</a:t>
            </a:r>
            <a:r>
              <a:rPr lang="de-DE" sz="2800" b="1" dirty="0">
                <a:solidFill>
                  <a:srgbClr val="7030A0"/>
                </a:solidFill>
                <a:latin typeface="Arial" panose="020B0604020202020204" pitchFamily="34" charset="0"/>
                <a:ea typeface="Roboto Th" pitchFamily="2" charset="0"/>
                <a:cs typeface="Arial" panose="020B0604020202020204" pitchFamily="34" charset="0"/>
              </a:rPr>
              <a:t> </a:t>
            </a:r>
            <a:r>
              <a:rPr lang="de-DE" sz="2800" b="1" dirty="0" err="1">
                <a:solidFill>
                  <a:srgbClr val="7030A0"/>
                </a:solidFill>
                <a:latin typeface="Arial" panose="020B0604020202020204" pitchFamily="34" charset="0"/>
                <a:ea typeface="Roboto Th" pitchFamily="2" charset="0"/>
                <a:cs typeface="Arial" panose="020B0604020202020204" pitchFamily="34" charset="0"/>
              </a:rPr>
              <a:t>Residency</a:t>
            </a:r>
            <a:r>
              <a:rPr lang="de-DE" sz="2800" b="1" dirty="0">
                <a:solidFill>
                  <a:srgbClr val="7030A0"/>
                </a:solidFill>
                <a:latin typeface="Arial" panose="020B0604020202020204" pitchFamily="34" charset="0"/>
                <a:ea typeface="Roboto Th" pitchFamily="2" charset="0"/>
                <a:cs typeface="Arial" panose="020B0604020202020204" pitchFamily="34" charset="0"/>
              </a:rPr>
              <a:t> Hosts</a:t>
            </a:r>
            <a:endParaRPr lang="en-GB" sz="2800" dirty="0">
              <a:solidFill>
                <a:srgbClr val="7030A0"/>
              </a:solidFill>
              <a:latin typeface="Arial" panose="020B0604020202020204" pitchFamily="34" charset="0"/>
              <a:ea typeface="Roboto Th" pitchFamily="2" charset="0"/>
              <a:cs typeface="Arial" panose="020B0604020202020204" pitchFamily="34" charset="0"/>
            </a:endParaRPr>
          </a:p>
        </p:txBody>
      </p:sp>
    </p:spTree>
    <p:extLst>
      <p:ext uri="{BB962C8B-B14F-4D97-AF65-F5344CB8AC3E}">
        <p14:creationId xmlns:p14="http://schemas.microsoft.com/office/powerpoint/2010/main" val="7069481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1909437" y="1536487"/>
            <a:ext cx="9164743" cy="4801314"/>
          </a:xfrm>
          <a:prstGeom prst="rect">
            <a:avLst/>
          </a:prstGeom>
        </p:spPr>
        <p:txBody>
          <a:bodyPr wrap="square">
            <a:spAutoFit/>
          </a:bodyPr>
          <a:lstStyle/>
          <a:p>
            <a:pPr marL="285750" lvl="0" indent="-285750" algn="just">
              <a:spcAft>
                <a:spcPts val="0"/>
              </a:spcAft>
              <a:buFont typeface="Arial" panose="020B0604020202020204" pitchFamily="34" charset="0"/>
              <a:buChar char="•"/>
            </a:pPr>
            <a:r>
              <a:rPr lang="en-GB" dirty="0">
                <a:solidFill>
                  <a:srgbClr val="01135F"/>
                </a:solidFill>
                <a:latin typeface="Arial" panose="020B0604020202020204" pitchFamily="34" charset="0"/>
                <a:ea typeface="Roboto Light" panose="02000000000000000000" pitchFamily="2" charset="0"/>
                <a:cs typeface="Arial" panose="020B0604020202020204" pitchFamily="34" charset="0"/>
              </a:rPr>
              <a:t>Participants must </a:t>
            </a:r>
            <a:r>
              <a:rPr lang="en-GB" b="1" dirty="0">
                <a:solidFill>
                  <a:srgbClr val="01135F"/>
                </a:solidFill>
                <a:latin typeface="Arial" panose="020B0604020202020204" pitchFamily="34" charset="0"/>
                <a:ea typeface="Roboto Light" panose="02000000000000000000" pitchFamily="2" charset="0"/>
                <a:cs typeface="Arial" panose="020B0604020202020204" pitchFamily="34" charset="0"/>
              </a:rPr>
              <a:t>legally reside in another Creative Europe country </a:t>
            </a:r>
            <a:r>
              <a:rPr lang="en-GB" dirty="0">
                <a:solidFill>
                  <a:srgbClr val="01135F"/>
                </a:solidFill>
                <a:latin typeface="Arial" panose="020B0604020202020204" pitchFamily="34" charset="0"/>
                <a:ea typeface="Roboto Light" panose="02000000000000000000" pitchFamily="2" charset="0"/>
                <a:cs typeface="Arial" panose="020B0604020202020204" pitchFamily="34" charset="0"/>
              </a:rPr>
              <a:t>from where the host is based, thus where the residency is implemented. </a:t>
            </a:r>
          </a:p>
          <a:p>
            <a:pPr lvl="0" algn="just">
              <a:spcAft>
                <a:spcPts val="0"/>
              </a:spcAft>
            </a:pPr>
            <a:endParaRPr lang="en-GB" dirty="0">
              <a:solidFill>
                <a:srgbClr val="01135F"/>
              </a:solidFill>
              <a:latin typeface="Arial" panose="020B0604020202020204" pitchFamily="34" charset="0"/>
              <a:ea typeface="Roboto Light" panose="02000000000000000000" pitchFamily="2" charset="0"/>
              <a:cs typeface="Arial" panose="020B0604020202020204" pitchFamily="34" charset="0"/>
            </a:endParaRPr>
          </a:p>
          <a:p>
            <a:pPr marL="285750" indent="-285750" algn="just">
              <a:buFont typeface="Arial" panose="020B0604020202020204" pitchFamily="34" charset="0"/>
              <a:buChar char="•"/>
            </a:pPr>
            <a:r>
              <a:rPr lang="en-GB" dirty="0">
                <a:solidFill>
                  <a:srgbClr val="01135F"/>
                </a:solidFill>
                <a:latin typeface="Arial" panose="020B0604020202020204" pitchFamily="34" charset="0"/>
                <a:ea typeface="Roboto Light" panose="02000000000000000000" pitchFamily="2" charset="0"/>
                <a:cs typeface="Arial" panose="020B0604020202020204" pitchFamily="34" charset="0"/>
              </a:rPr>
              <a:t> Active in the sectors of CULTURE strand and willing to work on their field to develop a project.</a:t>
            </a:r>
          </a:p>
          <a:p>
            <a:pPr algn="just"/>
            <a:endParaRPr lang="en-GB" dirty="0">
              <a:solidFill>
                <a:srgbClr val="01135F"/>
              </a:solidFill>
              <a:latin typeface="Arial" panose="020B0604020202020204" pitchFamily="34" charset="0"/>
              <a:ea typeface="Roboto Light" panose="02000000000000000000" pitchFamily="2" charset="0"/>
              <a:cs typeface="Arial" panose="020B0604020202020204" pitchFamily="34" charset="0"/>
            </a:endParaRPr>
          </a:p>
          <a:p>
            <a:pPr marL="285750" lvl="0" indent="-285750" algn="just">
              <a:spcAft>
                <a:spcPts val="0"/>
              </a:spcAft>
              <a:buFont typeface="Arial" panose="020B0604020202020204" pitchFamily="34" charset="0"/>
              <a:buChar char="•"/>
            </a:pPr>
            <a:r>
              <a:rPr lang="en-GB" dirty="0">
                <a:solidFill>
                  <a:srgbClr val="01135F"/>
                </a:solidFill>
                <a:latin typeface="Arial" panose="020B0604020202020204" pitchFamily="34" charset="0"/>
                <a:ea typeface="Roboto Light" panose="02000000000000000000" pitchFamily="2" charset="0"/>
                <a:cs typeface="Arial" panose="020B0604020202020204" pitchFamily="34" charset="0"/>
              </a:rPr>
              <a:t>Aged 18+.</a:t>
            </a:r>
          </a:p>
          <a:p>
            <a:pPr marL="285750" lvl="0" indent="-285750" algn="just">
              <a:spcAft>
                <a:spcPts val="0"/>
              </a:spcAft>
              <a:buFont typeface="Arial" panose="020B0604020202020204" pitchFamily="34" charset="0"/>
              <a:buChar char="•"/>
            </a:pPr>
            <a:endParaRPr lang="en-GB" dirty="0">
              <a:solidFill>
                <a:srgbClr val="01135F"/>
              </a:solidFill>
              <a:latin typeface="Arial" panose="020B0604020202020204" pitchFamily="34" charset="0"/>
              <a:ea typeface="Roboto Light" panose="02000000000000000000" pitchFamily="2" charset="0"/>
              <a:cs typeface="Arial" panose="020B0604020202020204" pitchFamily="34" charset="0"/>
            </a:endParaRPr>
          </a:p>
          <a:p>
            <a:pPr marL="285750" lvl="0" indent="-285750" algn="just">
              <a:spcAft>
                <a:spcPts val="0"/>
              </a:spcAft>
              <a:buFont typeface="Arial" panose="020B0604020202020204" pitchFamily="34" charset="0"/>
              <a:buChar char="•"/>
            </a:pPr>
            <a:r>
              <a:rPr lang="en-GB" dirty="0">
                <a:solidFill>
                  <a:srgbClr val="01135F"/>
                </a:solidFill>
                <a:latin typeface="Arial" panose="020B0604020202020204" pitchFamily="34" charset="0"/>
                <a:ea typeface="Roboto Light" panose="02000000000000000000" pitchFamily="2" charset="0"/>
                <a:cs typeface="Arial" panose="020B0604020202020204" pitchFamily="34" charset="0"/>
              </a:rPr>
              <a:t>Groups or individuals. </a:t>
            </a:r>
          </a:p>
          <a:p>
            <a:pPr marL="285750" lvl="0" indent="-285750" algn="just">
              <a:spcAft>
                <a:spcPts val="0"/>
              </a:spcAft>
              <a:buFont typeface="Arial" panose="020B0604020202020204" pitchFamily="34" charset="0"/>
              <a:buChar char="•"/>
            </a:pPr>
            <a:endParaRPr lang="en-GB" dirty="0">
              <a:solidFill>
                <a:srgbClr val="01135F"/>
              </a:solidFill>
              <a:latin typeface="Arial" panose="020B0604020202020204" pitchFamily="34" charset="0"/>
              <a:ea typeface="Roboto Light" panose="02000000000000000000" pitchFamily="2" charset="0"/>
              <a:cs typeface="Arial" panose="020B0604020202020204" pitchFamily="34" charset="0"/>
            </a:endParaRPr>
          </a:p>
          <a:p>
            <a:pPr lvl="0" algn="just">
              <a:spcAft>
                <a:spcPts val="0"/>
              </a:spcAft>
            </a:pPr>
            <a:endParaRPr lang="en-GB" dirty="0">
              <a:solidFill>
                <a:srgbClr val="01135F"/>
              </a:solidFill>
              <a:latin typeface="Arial" panose="020B0604020202020204" pitchFamily="34" charset="0"/>
              <a:ea typeface="Roboto Light" panose="02000000000000000000" pitchFamily="2" charset="0"/>
              <a:cs typeface="Arial" panose="020B0604020202020204" pitchFamily="34" charset="0"/>
            </a:endParaRPr>
          </a:p>
          <a:p>
            <a:pPr lvl="0" algn="just">
              <a:spcAft>
                <a:spcPts val="0"/>
              </a:spcAft>
            </a:pPr>
            <a:endParaRPr lang="en-GB" dirty="0">
              <a:solidFill>
                <a:srgbClr val="01135F"/>
              </a:solidFill>
              <a:latin typeface="Arial" panose="020B0604020202020204" pitchFamily="34" charset="0"/>
              <a:ea typeface="Roboto Light" panose="02000000000000000000" pitchFamily="2" charset="0"/>
              <a:cs typeface="Arial" panose="020B0604020202020204" pitchFamily="34" charset="0"/>
            </a:endParaRPr>
          </a:p>
          <a:p>
            <a:pPr lvl="0" algn="just">
              <a:spcAft>
                <a:spcPts val="0"/>
              </a:spcAft>
            </a:pPr>
            <a:endParaRPr lang="en-GB" dirty="0">
              <a:solidFill>
                <a:srgbClr val="01135F"/>
              </a:solidFill>
              <a:latin typeface="Arial" panose="020B0604020202020204" pitchFamily="34" charset="0"/>
              <a:ea typeface="Roboto Light" panose="02000000000000000000" pitchFamily="2" charset="0"/>
              <a:cs typeface="Arial" panose="020B0604020202020204" pitchFamily="34" charset="0"/>
            </a:endParaRPr>
          </a:p>
          <a:p>
            <a:pPr marL="285750" lvl="0" indent="-285750" algn="just">
              <a:spcAft>
                <a:spcPts val="0"/>
              </a:spcAft>
              <a:buFont typeface="Wingdings" panose="05000000000000000000" pitchFamily="2" charset="2"/>
              <a:buChar char="Ø"/>
            </a:pPr>
            <a:r>
              <a:rPr lang="en-GB" sz="1400" dirty="0">
                <a:solidFill>
                  <a:srgbClr val="01135F"/>
                </a:solidFill>
                <a:latin typeface="Arial" panose="020B0604020202020204" pitchFamily="34" charset="0"/>
                <a:ea typeface="Roboto Light" panose="02000000000000000000" pitchFamily="2" charset="0"/>
                <a:cs typeface="Arial" panose="020B0604020202020204" pitchFamily="34" charset="0"/>
              </a:rPr>
              <a:t>Allowed to have the same nationality as the country where the residency is implemented. </a:t>
            </a:r>
          </a:p>
          <a:p>
            <a:pPr marL="285750" lvl="0" indent="-285750" algn="just">
              <a:spcAft>
                <a:spcPts val="0"/>
              </a:spcAft>
              <a:buFont typeface="Wingdings" panose="05000000000000000000" pitchFamily="2" charset="2"/>
              <a:buChar char="Ø"/>
            </a:pPr>
            <a:r>
              <a:rPr lang="en-GB" sz="1400" dirty="0">
                <a:solidFill>
                  <a:srgbClr val="01135F"/>
                </a:solidFill>
                <a:latin typeface="Arial" panose="020B0604020202020204" pitchFamily="34" charset="0"/>
                <a:ea typeface="Roboto Light" panose="02000000000000000000" pitchFamily="2" charset="0"/>
                <a:cs typeface="Arial" panose="020B0604020202020204" pitchFamily="34" charset="0"/>
              </a:rPr>
              <a:t>Allowed to have received an Individual Mobility grant from Culture Moves Europe or an I-</a:t>
            </a:r>
            <a:r>
              <a:rPr lang="en-GB" sz="1400" dirty="0" err="1">
                <a:solidFill>
                  <a:srgbClr val="01135F"/>
                </a:solidFill>
                <a:latin typeface="Arial" panose="020B0604020202020204" pitchFamily="34" charset="0"/>
                <a:ea typeface="Roboto Light" panose="02000000000000000000" pitchFamily="2" charset="0"/>
                <a:cs typeface="Arial" panose="020B0604020202020204" pitchFamily="34" charset="0"/>
              </a:rPr>
              <a:t>portunus</a:t>
            </a:r>
            <a:r>
              <a:rPr lang="en-GB" sz="1400" dirty="0">
                <a:solidFill>
                  <a:srgbClr val="01135F"/>
                </a:solidFill>
                <a:latin typeface="Arial" panose="020B0604020202020204" pitchFamily="34" charset="0"/>
                <a:ea typeface="Roboto Light" panose="02000000000000000000" pitchFamily="2" charset="0"/>
                <a:cs typeface="Arial" panose="020B0604020202020204" pitchFamily="34" charset="0"/>
              </a:rPr>
              <a:t> House grant.</a:t>
            </a:r>
            <a:endParaRPr lang="en-GB" dirty="0">
              <a:solidFill>
                <a:srgbClr val="01135F"/>
              </a:solidFill>
              <a:latin typeface="Arial" panose="020B0604020202020204" pitchFamily="34" charset="0"/>
              <a:ea typeface="Roboto Light" panose="02000000000000000000" pitchFamily="2" charset="0"/>
              <a:cs typeface="Arial" panose="020B0604020202020204" pitchFamily="34" charset="0"/>
            </a:endParaRPr>
          </a:p>
          <a:p>
            <a:pPr lvl="0" algn="just">
              <a:spcAft>
                <a:spcPts val="0"/>
              </a:spcAft>
            </a:pPr>
            <a:endParaRPr lang="en-GB" dirty="0">
              <a:solidFill>
                <a:srgbClr val="01135F"/>
              </a:solidFill>
              <a:latin typeface="Arial" panose="020B0604020202020204" pitchFamily="34" charset="0"/>
              <a:ea typeface="Roboto Light" panose="02000000000000000000" pitchFamily="2" charset="0"/>
              <a:cs typeface="Arial" panose="020B0604020202020204" pitchFamily="34" charset="0"/>
            </a:endParaRPr>
          </a:p>
          <a:p>
            <a:pPr algn="just"/>
            <a:endParaRPr lang="en-GB" sz="1200" dirty="0">
              <a:solidFill>
                <a:srgbClr val="01135F"/>
              </a:solidFill>
              <a:latin typeface="Arial" panose="020B0604020202020204" pitchFamily="34" charset="0"/>
              <a:ea typeface="Roboto Light" panose="02000000000000000000" pitchFamily="2" charset="0"/>
              <a:cs typeface="Arial" panose="020B0604020202020204" pitchFamily="34" charset="0"/>
            </a:endParaRPr>
          </a:p>
        </p:txBody>
      </p:sp>
      <p:pic>
        <p:nvPicPr>
          <p:cNvPr id="8" name="Image 7">
            <a:extLst>
              <a:ext uri="{FF2B5EF4-FFF2-40B4-BE49-F238E27FC236}">
                <a16:creationId xmlns:a16="http://schemas.microsoft.com/office/drawing/2014/main" id="{B37D4B46-2AF3-BDAD-B7AB-96DAE21670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52462" y="6077152"/>
            <a:ext cx="1717918" cy="624697"/>
          </a:xfrm>
          <a:prstGeom prst="rect">
            <a:avLst/>
          </a:prstGeom>
        </p:spPr>
      </p:pic>
      <p:sp>
        <p:nvSpPr>
          <p:cNvPr id="10" name="Rechteck 5">
            <a:extLst>
              <a:ext uri="{FF2B5EF4-FFF2-40B4-BE49-F238E27FC236}">
                <a16:creationId xmlns:a16="http://schemas.microsoft.com/office/drawing/2014/main" id="{234AA448-0E64-3014-1172-A2C57E45FCCF}"/>
              </a:ext>
            </a:extLst>
          </p:cNvPr>
          <p:cNvSpPr/>
          <p:nvPr/>
        </p:nvSpPr>
        <p:spPr>
          <a:xfrm>
            <a:off x="1490139" y="852927"/>
            <a:ext cx="7618094" cy="458780"/>
          </a:xfrm>
          <a:prstGeom prst="rect">
            <a:avLst/>
          </a:prstGeom>
        </p:spPr>
        <p:txBody>
          <a:bodyPr wrap="square">
            <a:spAutoFit/>
          </a:bodyPr>
          <a:lstStyle/>
          <a:p>
            <a:pPr algn="just">
              <a:lnSpc>
                <a:spcPct val="107000"/>
              </a:lnSpc>
              <a:spcAft>
                <a:spcPts val="800"/>
              </a:spcAft>
            </a:pPr>
            <a:r>
              <a:rPr lang="en-GB" sz="2400" dirty="0">
                <a:solidFill>
                  <a:srgbClr val="037E99"/>
                </a:solidFill>
                <a:latin typeface="Arial" panose="020B0604020202020204" pitchFamily="34" charset="0"/>
                <a:ea typeface="Times New Roman" panose="02020603050405020304" pitchFamily="18" charset="0"/>
                <a:cs typeface="Arial" panose="020B0604020202020204" pitchFamily="34" charset="0"/>
              </a:rPr>
              <a:t>Eligibility criteria for participating A&amp;CPs</a:t>
            </a:r>
          </a:p>
        </p:txBody>
      </p:sp>
      <p:sp>
        <p:nvSpPr>
          <p:cNvPr id="2" name="Textfeld 15">
            <a:extLst>
              <a:ext uri="{FF2B5EF4-FFF2-40B4-BE49-F238E27FC236}">
                <a16:creationId xmlns:a16="http://schemas.microsoft.com/office/drawing/2014/main" id="{E61EA760-28F4-AF34-F2BD-E8A78FD426AC}"/>
              </a:ext>
            </a:extLst>
          </p:cNvPr>
          <p:cNvSpPr txBox="1"/>
          <p:nvPr/>
        </p:nvSpPr>
        <p:spPr>
          <a:xfrm>
            <a:off x="1490139" y="329707"/>
            <a:ext cx="12539763" cy="523220"/>
          </a:xfrm>
          <a:prstGeom prst="rect">
            <a:avLst/>
          </a:prstGeom>
          <a:noFill/>
        </p:spPr>
        <p:txBody>
          <a:bodyPr wrap="square" rtlCol="0">
            <a:spAutoFit/>
          </a:bodyPr>
          <a:lstStyle/>
          <a:p>
            <a:r>
              <a:rPr lang="de-DE" sz="2800" b="1" dirty="0">
                <a:solidFill>
                  <a:srgbClr val="7030A0"/>
                </a:solidFill>
                <a:latin typeface="Arial" panose="020B0604020202020204" pitchFamily="34" charset="0"/>
                <a:ea typeface="Roboto Th" pitchFamily="2" charset="0"/>
                <a:cs typeface="Arial" panose="020B0604020202020204" pitchFamily="34" charset="0"/>
              </a:rPr>
              <a:t>Phase 2: Grant Agreement </a:t>
            </a:r>
            <a:r>
              <a:rPr lang="de-DE" sz="2800" b="1" dirty="0" err="1">
                <a:solidFill>
                  <a:srgbClr val="7030A0"/>
                </a:solidFill>
                <a:latin typeface="Arial" panose="020B0604020202020204" pitchFamily="34" charset="0"/>
                <a:ea typeface="Roboto Th" pitchFamily="2" charset="0"/>
                <a:cs typeface="Arial" panose="020B0604020202020204" pitchFamily="34" charset="0"/>
              </a:rPr>
              <a:t>with</a:t>
            </a:r>
            <a:r>
              <a:rPr lang="de-DE" sz="2800" b="1" dirty="0">
                <a:solidFill>
                  <a:srgbClr val="7030A0"/>
                </a:solidFill>
                <a:latin typeface="Arial" panose="020B0604020202020204" pitchFamily="34" charset="0"/>
                <a:ea typeface="Roboto Th" pitchFamily="2" charset="0"/>
                <a:cs typeface="Arial" panose="020B0604020202020204" pitchFamily="34" charset="0"/>
              </a:rPr>
              <a:t> </a:t>
            </a:r>
            <a:r>
              <a:rPr lang="de-DE" sz="2800" b="1" dirty="0" err="1">
                <a:solidFill>
                  <a:srgbClr val="7030A0"/>
                </a:solidFill>
                <a:latin typeface="Arial" panose="020B0604020202020204" pitchFamily="34" charset="0"/>
                <a:ea typeface="Roboto Th" pitchFamily="2" charset="0"/>
                <a:cs typeface="Arial" panose="020B0604020202020204" pitchFamily="34" charset="0"/>
              </a:rPr>
              <a:t>Residency</a:t>
            </a:r>
            <a:r>
              <a:rPr lang="de-DE" sz="2800" b="1" dirty="0">
                <a:solidFill>
                  <a:srgbClr val="7030A0"/>
                </a:solidFill>
                <a:latin typeface="Arial" panose="020B0604020202020204" pitchFamily="34" charset="0"/>
                <a:ea typeface="Roboto Th" pitchFamily="2" charset="0"/>
                <a:cs typeface="Arial" panose="020B0604020202020204" pitchFamily="34" charset="0"/>
              </a:rPr>
              <a:t> Hosts</a:t>
            </a:r>
            <a:endParaRPr lang="en-GB" sz="2800" dirty="0">
              <a:solidFill>
                <a:srgbClr val="7030A0"/>
              </a:solidFill>
              <a:latin typeface="Arial" panose="020B0604020202020204" pitchFamily="34" charset="0"/>
              <a:ea typeface="Roboto Th" pitchFamily="2" charset="0"/>
              <a:cs typeface="Arial" panose="020B0604020202020204" pitchFamily="34" charset="0"/>
            </a:endParaRPr>
          </a:p>
        </p:txBody>
      </p:sp>
    </p:spTree>
    <p:extLst>
      <p:ext uri="{BB962C8B-B14F-4D97-AF65-F5344CB8AC3E}">
        <p14:creationId xmlns:p14="http://schemas.microsoft.com/office/powerpoint/2010/main" val="31363071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1787719" y="1110434"/>
            <a:ext cx="9164743" cy="6370975"/>
          </a:xfrm>
          <a:prstGeom prst="rect">
            <a:avLst/>
          </a:prstGeom>
        </p:spPr>
        <p:txBody>
          <a:bodyPr wrap="square">
            <a:spAutoFit/>
          </a:bodyPr>
          <a:lstStyle/>
          <a:p>
            <a:pPr marL="285750" lvl="0" indent="-285750" algn="just">
              <a:spcAft>
                <a:spcPts val="0"/>
              </a:spcAft>
              <a:buFont typeface="Arial" panose="020B0604020202020204" pitchFamily="34" charset="0"/>
              <a:buChar char="•"/>
            </a:pPr>
            <a:r>
              <a:rPr lang="en-GB" b="1" dirty="0">
                <a:solidFill>
                  <a:srgbClr val="01135F"/>
                </a:solidFill>
                <a:latin typeface="Arial" panose="020B0604020202020204" pitchFamily="34" charset="0"/>
                <a:ea typeface="Roboto Light" panose="02000000000000000000" pitchFamily="2" charset="0"/>
                <a:cs typeface="Arial" panose="020B0604020202020204" pitchFamily="34" charset="0"/>
              </a:rPr>
              <a:t>When:</a:t>
            </a:r>
            <a:r>
              <a:rPr lang="en-GB" dirty="0">
                <a:solidFill>
                  <a:srgbClr val="01135F"/>
                </a:solidFill>
                <a:latin typeface="Arial" panose="020B0604020202020204" pitchFamily="34" charset="0"/>
                <a:ea typeface="Roboto Light" panose="02000000000000000000" pitchFamily="2" charset="0"/>
                <a:cs typeface="Arial" panose="020B0604020202020204" pitchFamily="34" charset="0"/>
              </a:rPr>
              <a:t> submit from </a:t>
            </a:r>
            <a:r>
              <a:rPr lang="en-GB" b="1" dirty="0">
                <a:solidFill>
                  <a:srgbClr val="01135F"/>
                </a:solidFill>
                <a:latin typeface="Arial" panose="020B0604020202020204" pitchFamily="34" charset="0"/>
                <a:ea typeface="Roboto Light" panose="02000000000000000000" pitchFamily="2" charset="0"/>
                <a:cs typeface="Arial" panose="020B0604020202020204" pitchFamily="34" charset="0"/>
              </a:rPr>
              <a:t>1 August to 15 October 2023 </a:t>
            </a:r>
            <a:r>
              <a:rPr lang="en-GB" dirty="0">
                <a:solidFill>
                  <a:srgbClr val="01135F"/>
                </a:solidFill>
                <a:latin typeface="Arial" panose="020B0604020202020204" pitchFamily="34" charset="0"/>
                <a:ea typeface="Roboto Light" panose="02000000000000000000" pitchFamily="2" charset="0"/>
                <a:cs typeface="Arial" panose="020B0604020202020204" pitchFamily="34" charset="0"/>
              </a:rPr>
              <a:t>(on GAP).</a:t>
            </a:r>
          </a:p>
          <a:p>
            <a:pPr marL="285750" lvl="0" indent="-285750" algn="just">
              <a:spcAft>
                <a:spcPts val="0"/>
              </a:spcAft>
              <a:buFont typeface="Arial" panose="020B0604020202020204" pitchFamily="34" charset="0"/>
              <a:buChar char="•"/>
            </a:pPr>
            <a:endParaRPr lang="en-GB" dirty="0">
              <a:solidFill>
                <a:srgbClr val="01135F"/>
              </a:solidFill>
              <a:latin typeface="Arial" panose="020B0604020202020204" pitchFamily="34" charset="0"/>
              <a:ea typeface="Roboto Light" panose="02000000000000000000" pitchFamily="2" charset="0"/>
              <a:cs typeface="Arial" panose="020B0604020202020204" pitchFamily="34" charset="0"/>
            </a:endParaRPr>
          </a:p>
          <a:p>
            <a:pPr marL="285750" lvl="0" indent="-285750" algn="just">
              <a:spcAft>
                <a:spcPts val="0"/>
              </a:spcAft>
              <a:buFont typeface="Arial" panose="020B0604020202020204" pitchFamily="34" charset="0"/>
              <a:buChar char="•"/>
            </a:pPr>
            <a:r>
              <a:rPr lang="en-GB" b="1" dirty="0">
                <a:solidFill>
                  <a:srgbClr val="01135F"/>
                </a:solidFill>
                <a:latin typeface="Arial" panose="020B0604020202020204" pitchFamily="34" charset="0"/>
                <a:ea typeface="Roboto Light" panose="02000000000000000000" pitchFamily="2" charset="0"/>
                <a:cs typeface="Arial" panose="020B0604020202020204" pitchFamily="34" charset="0"/>
              </a:rPr>
              <a:t>Objective: </a:t>
            </a:r>
            <a:r>
              <a:rPr lang="en-GB" dirty="0">
                <a:solidFill>
                  <a:srgbClr val="01135F"/>
                </a:solidFill>
                <a:latin typeface="Arial" panose="020B0604020202020204" pitchFamily="34" charset="0"/>
                <a:ea typeface="Roboto Light" panose="02000000000000000000" pitchFamily="2" charset="0"/>
                <a:cs typeface="Arial" panose="020B0604020202020204" pitchFamily="34" charset="0"/>
              </a:rPr>
              <a:t>Provide and confirm the following information to calculate the exact residency grant amount : </a:t>
            </a:r>
          </a:p>
          <a:p>
            <a:pPr marL="1657350" lvl="3" indent="-285750" algn="just">
              <a:buFont typeface="Courier New" panose="02070309020205020404" pitchFamily="49" charset="0"/>
              <a:buChar char="o"/>
            </a:pPr>
            <a:r>
              <a:rPr lang="en-GB" dirty="0">
                <a:solidFill>
                  <a:srgbClr val="01135F"/>
                </a:solidFill>
                <a:latin typeface="Arial" panose="020B0604020202020204" pitchFamily="34" charset="0"/>
                <a:ea typeface="Roboto Light" panose="02000000000000000000" pitchFamily="2" charset="0"/>
                <a:cs typeface="Arial" panose="020B0604020202020204" pitchFamily="34" charset="0"/>
              </a:rPr>
              <a:t>Exact </a:t>
            </a:r>
            <a:r>
              <a:rPr lang="en-GB">
                <a:solidFill>
                  <a:srgbClr val="01135F"/>
                </a:solidFill>
                <a:latin typeface="Arial" panose="020B0604020202020204" pitchFamily="34" charset="0"/>
                <a:ea typeface="Roboto Light" panose="02000000000000000000" pitchFamily="2" charset="0"/>
                <a:cs typeface="Arial" panose="020B0604020202020204" pitchFamily="34" charset="0"/>
              </a:rPr>
              <a:t>dates and </a:t>
            </a:r>
            <a:r>
              <a:rPr lang="en-GB" dirty="0">
                <a:solidFill>
                  <a:srgbClr val="01135F"/>
                </a:solidFill>
                <a:latin typeface="Arial" panose="020B0604020202020204" pitchFamily="34" charset="0"/>
                <a:ea typeface="Roboto Light" panose="02000000000000000000" pitchFamily="2" charset="0"/>
                <a:cs typeface="Arial" panose="020B0604020202020204" pitchFamily="34" charset="0"/>
              </a:rPr>
              <a:t>duration</a:t>
            </a:r>
          </a:p>
          <a:p>
            <a:pPr marL="1657350" lvl="3" indent="-285750" algn="just">
              <a:buFont typeface="Courier New" panose="02070309020205020404" pitchFamily="49" charset="0"/>
              <a:buChar char="o"/>
            </a:pPr>
            <a:r>
              <a:rPr lang="en-GB" dirty="0">
                <a:solidFill>
                  <a:srgbClr val="01135F"/>
                </a:solidFill>
                <a:latin typeface="Arial" panose="020B0604020202020204" pitchFamily="34" charset="0"/>
                <a:ea typeface="Roboto Light" panose="02000000000000000000" pitchFamily="2" charset="0"/>
                <a:cs typeface="Arial" panose="020B0604020202020204" pitchFamily="34" charset="0"/>
              </a:rPr>
              <a:t>Participants’ details</a:t>
            </a:r>
          </a:p>
          <a:p>
            <a:pPr marL="1657350" lvl="3" indent="-285750" algn="just">
              <a:buFont typeface="Courier New" panose="02070309020205020404" pitchFamily="49" charset="0"/>
              <a:buChar char="o"/>
            </a:pPr>
            <a:r>
              <a:rPr lang="en-GB" dirty="0">
                <a:solidFill>
                  <a:srgbClr val="01135F"/>
                </a:solidFill>
                <a:latin typeface="Arial" panose="020B0604020202020204" pitchFamily="34" charset="0"/>
                <a:ea typeface="Roboto Light" panose="02000000000000000000" pitchFamily="2" charset="0"/>
                <a:cs typeface="Arial" panose="020B0604020202020204" pitchFamily="34" charset="0"/>
              </a:rPr>
              <a:t>final travel itinerary</a:t>
            </a:r>
          </a:p>
          <a:p>
            <a:pPr marL="1657350" lvl="3" indent="-285750" algn="just">
              <a:buFont typeface="Courier New" panose="02070309020205020404" pitchFamily="49" charset="0"/>
              <a:buChar char="o"/>
            </a:pPr>
            <a:r>
              <a:rPr lang="en-GB" dirty="0">
                <a:solidFill>
                  <a:srgbClr val="01135F"/>
                </a:solidFill>
                <a:latin typeface="Arial" panose="020B0604020202020204" pitchFamily="34" charset="0"/>
                <a:ea typeface="Roboto Light" panose="02000000000000000000" pitchFamily="2" charset="0"/>
                <a:cs typeface="Arial" panose="020B0604020202020204" pitchFamily="34" charset="0"/>
              </a:rPr>
              <a:t>need for tops ups, etc. </a:t>
            </a:r>
          </a:p>
          <a:p>
            <a:pPr lvl="0" algn="just">
              <a:spcAft>
                <a:spcPts val="0"/>
              </a:spcAft>
            </a:pPr>
            <a:endParaRPr lang="en-GB" dirty="0">
              <a:solidFill>
                <a:srgbClr val="01135F"/>
              </a:solidFill>
              <a:latin typeface="Arial" panose="020B0604020202020204" pitchFamily="34" charset="0"/>
              <a:ea typeface="Roboto Light" panose="02000000000000000000" pitchFamily="2" charset="0"/>
              <a:cs typeface="Arial" panose="020B0604020202020204" pitchFamily="34" charset="0"/>
            </a:endParaRPr>
          </a:p>
          <a:p>
            <a:pPr marL="285750" lvl="0" indent="-285750" algn="just">
              <a:spcAft>
                <a:spcPts val="0"/>
              </a:spcAft>
              <a:buFont typeface="Arial" panose="020B0604020202020204" pitchFamily="34" charset="0"/>
              <a:buChar char="•"/>
            </a:pPr>
            <a:r>
              <a:rPr lang="en-GB" dirty="0">
                <a:solidFill>
                  <a:srgbClr val="01135F"/>
                </a:solidFill>
                <a:latin typeface="Arial" panose="020B0604020202020204" pitchFamily="34" charset="0"/>
                <a:ea typeface="Roboto Light" panose="02000000000000000000" pitchFamily="2" charset="0"/>
                <a:cs typeface="Arial" panose="020B0604020202020204" pitchFamily="34" charset="0"/>
              </a:rPr>
              <a:t>Changes from the application very limited in specific situations.</a:t>
            </a:r>
          </a:p>
          <a:p>
            <a:pPr marL="285750" lvl="0" indent="-285750" algn="just">
              <a:spcAft>
                <a:spcPts val="0"/>
              </a:spcAft>
              <a:buFont typeface="Arial" panose="020B0604020202020204" pitchFamily="34" charset="0"/>
              <a:buChar char="•"/>
            </a:pPr>
            <a:endParaRPr lang="en-GB" dirty="0">
              <a:solidFill>
                <a:srgbClr val="01135F"/>
              </a:solidFill>
              <a:latin typeface="Arial" panose="020B0604020202020204" pitchFamily="34" charset="0"/>
              <a:ea typeface="Roboto Light" panose="02000000000000000000" pitchFamily="2" charset="0"/>
              <a:cs typeface="Arial" panose="020B0604020202020204" pitchFamily="34" charset="0"/>
            </a:endParaRPr>
          </a:p>
          <a:p>
            <a:pPr marL="285750" lvl="0" indent="-285750" algn="just">
              <a:spcAft>
                <a:spcPts val="0"/>
              </a:spcAft>
              <a:buFont typeface="Arial" panose="020B0604020202020204" pitchFamily="34" charset="0"/>
              <a:buChar char="•"/>
            </a:pPr>
            <a:r>
              <a:rPr lang="en-GB" dirty="0">
                <a:solidFill>
                  <a:srgbClr val="01135F"/>
                </a:solidFill>
                <a:latin typeface="Arial" panose="020B0604020202020204" pitchFamily="34" charset="0"/>
                <a:ea typeface="Roboto Light" panose="02000000000000000000" pitchFamily="2" charset="0"/>
                <a:cs typeface="Arial" panose="020B0604020202020204" pitchFamily="34" charset="0"/>
              </a:rPr>
              <a:t>Documents to submit with the card:</a:t>
            </a:r>
          </a:p>
          <a:p>
            <a:pPr lvl="0" algn="just">
              <a:spcAft>
                <a:spcPts val="0"/>
              </a:spcAft>
            </a:pPr>
            <a:endParaRPr lang="en-GB" dirty="0">
              <a:solidFill>
                <a:srgbClr val="01135F"/>
              </a:solidFill>
              <a:latin typeface="Arial" panose="020B0604020202020204" pitchFamily="34" charset="0"/>
              <a:ea typeface="Roboto Light" panose="02000000000000000000" pitchFamily="2" charset="0"/>
              <a:cs typeface="Arial" panose="020B0604020202020204" pitchFamily="34" charset="0"/>
            </a:endParaRPr>
          </a:p>
          <a:p>
            <a:pPr marL="800100" lvl="1" indent="-342900" algn="just">
              <a:buFont typeface="+mj-lt"/>
              <a:buAutoNum type="arabicPeriod"/>
            </a:pPr>
            <a:r>
              <a:rPr lang="en-GB" b="1" dirty="0">
                <a:solidFill>
                  <a:srgbClr val="002060"/>
                </a:solidFill>
                <a:latin typeface="Arial" panose="020B0604020202020204" pitchFamily="34" charset="0"/>
                <a:ea typeface="Roboto Light" panose="02000000000000000000" pitchFamily="2" charset="0"/>
                <a:cs typeface="Arial" panose="020B0604020202020204" pitchFamily="34" charset="0"/>
              </a:rPr>
              <a:t>Proof of legal residence at one of the 40 CE countries for each A&amp;CP: </a:t>
            </a:r>
            <a:r>
              <a:rPr lang="en-GB" dirty="0">
                <a:solidFill>
                  <a:srgbClr val="002060"/>
                </a:solidFill>
                <a:latin typeface="Arial" panose="020B0604020202020204" pitchFamily="34" charset="0"/>
                <a:ea typeface="Roboto Light" panose="02000000000000000000" pitchFamily="2" charset="0"/>
                <a:cs typeface="Arial" panose="020B0604020202020204" pitchFamily="34" charset="0"/>
              </a:rPr>
              <a:t>ex. ID, passport, residence card, work permit, etc. </a:t>
            </a:r>
          </a:p>
          <a:p>
            <a:pPr lvl="1" algn="just"/>
            <a:endParaRPr lang="en-GB" dirty="0">
              <a:solidFill>
                <a:srgbClr val="002060"/>
              </a:solidFill>
              <a:latin typeface="Arial" panose="020B0604020202020204" pitchFamily="34" charset="0"/>
              <a:ea typeface="Roboto Light" panose="02000000000000000000" pitchFamily="2" charset="0"/>
              <a:cs typeface="Arial" panose="020B0604020202020204" pitchFamily="34" charset="0"/>
            </a:endParaRPr>
          </a:p>
          <a:p>
            <a:pPr lvl="1" algn="just"/>
            <a:r>
              <a:rPr lang="en-GB" b="1" dirty="0">
                <a:solidFill>
                  <a:srgbClr val="002060"/>
                </a:solidFill>
                <a:latin typeface="Arial" panose="020B0604020202020204" pitchFamily="34" charset="0"/>
                <a:ea typeface="Roboto Light" panose="02000000000000000000" pitchFamily="2" charset="0"/>
                <a:cs typeface="Arial" panose="020B0604020202020204" pitchFamily="34" charset="0"/>
              </a:rPr>
              <a:t>2. Proof for disability support </a:t>
            </a:r>
            <a:r>
              <a:rPr lang="en-GB" dirty="0">
                <a:solidFill>
                  <a:srgbClr val="002060"/>
                </a:solidFill>
                <a:latin typeface="Arial" panose="020B0604020202020204" pitchFamily="34" charset="0"/>
                <a:ea typeface="Roboto Light" panose="02000000000000000000" pitchFamily="2" charset="0"/>
                <a:cs typeface="Arial" panose="020B0604020202020204" pitchFamily="34" charset="0"/>
              </a:rPr>
              <a:t>and </a:t>
            </a:r>
            <a:r>
              <a:rPr lang="en-GB" b="1" dirty="0">
                <a:solidFill>
                  <a:srgbClr val="002060"/>
                </a:solidFill>
                <a:latin typeface="Arial" panose="020B0604020202020204" pitchFamily="34" charset="0"/>
                <a:ea typeface="Roboto Light" panose="02000000000000000000" pitchFamily="2" charset="0"/>
                <a:cs typeface="Arial" panose="020B0604020202020204" pitchFamily="34" charset="0"/>
              </a:rPr>
              <a:t>family top-up (if applicable).</a:t>
            </a:r>
          </a:p>
          <a:p>
            <a:pPr marL="800100" lvl="1" indent="-342900" algn="just">
              <a:buFont typeface="+mj-lt"/>
              <a:buAutoNum type="arabicPeriod"/>
            </a:pPr>
            <a:endParaRPr lang="en-GB" dirty="0">
              <a:latin typeface="Arial" panose="020B0604020202020204" pitchFamily="34" charset="0"/>
              <a:ea typeface="Roboto Light" panose="02000000000000000000" pitchFamily="2" charset="0"/>
              <a:cs typeface="Arial" panose="020B0604020202020204" pitchFamily="34" charset="0"/>
            </a:endParaRPr>
          </a:p>
          <a:p>
            <a:pPr lvl="1" algn="just"/>
            <a:endParaRPr lang="en-GB" dirty="0">
              <a:latin typeface="Arial" panose="020B0604020202020204" pitchFamily="34" charset="0"/>
              <a:ea typeface="Roboto Light" panose="02000000000000000000" pitchFamily="2" charset="0"/>
              <a:cs typeface="Arial" panose="020B0604020202020204" pitchFamily="34" charset="0"/>
            </a:endParaRPr>
          </a:p>
          <a:p>
            <a:pPr marL="285750" lvl="0" indent="-285750" algn="just">
              <a:spcAft>
                <a:spcPts val="0"/>
              </a:spcAft>
              <a:buFont typeface="Arial" panose="020B0604020202020204" pitchFamily="34" charset="0"/>
              <a:buChar char="•"/>
            </a:pPr>
            <a:endParaRPr lang="en-GB" dirty="0">
              <a:solidFill>
                <a:srgbClr val="01135F"/>
              </a:solidFill>
              <a:latin typeface="Arial" panose="020B0604020202020204" pitchFamily="34" charset="0"/>
              <a:ea typeface="Roboto Light" panose="02000000000000000000" pitchFamily="2" charset="0"/>
              <a:cs typeface="Arial" panose="020B0604020202020204" pitchFamily="34" charset="0"/>
            </a:endParaRPr>
          </a:p>
          <a:p>
            <a:pPr marL="285750" lvl="0" indent="-285750" algn="just">
              <a:spcAft>
                <a:spcPts val="0"/>
              </a:spcAft>
              <a:buFont typeface="Arial" panose="020B0604020202020204" pitchFamily="34" charset="0"/>
              <a:buChar char="•"/>
            </a:pPr>
            <a:endParaRPr lang="en-GB" dirty="0">
              <a:solidFill>
                <a:srgbClr val="01135F"/>
              </a:solidFill>
              <a:latin typeface="Arial" panose="020B0604020202020204" pitchFamily="34" charset="0"/>
              <a:ea typeface="Roboto Light" panose="02000000000000000000" pitchFamily="2" charset="0"/>
              <a:cs typeface="Arial" panose="020B0604020202020204" pitchFamily="34" charset="0"/>
            </a:endParaRPr>
          </a:p>
          <a:p>
            <a:pPr lvl="0" algn="just">
              <a:spcAft>
                <a:spcPts val="0"/>
              </a:spcAft>
            </a:pPr>
            <a:endParaRPr lang="en-GB" dirty="0">
              <a:solidFill>
                <a:srgbClr val="01135F"/>
              </a:solidFill>
              <a:latin typeface="Arial" panose="020B0604020202020204" pitchFamily="34" charset="0"/>
              <a:ea typeface="Roboto Light" panose="02000000000000000000" pitchFamily="2" charset="0"/>
              <a:cs typeface="Arial" panose="020B0604020202020204" pitchFamily="34" charset="0"/>
            </a:endParaRPr>
          </a:p>
          <a:p>
            <a:pPr algn="just"/>
            <a:endParaRPr lang="en-GB" sz="1200" dirty="0">
              <a:solidFill>
                <a:srgbClr val="01135F"/>
              </a:solidFill>
              <a:latin typeface="Arial" panose="020B0604020202020204" pitchFamily="34" charset="0"/>
              <a:ea typeface="Roboto Light" panose="02000000000000000000" pitchFamily="2" charset="0"/>
              <a:cs typeface="Arial" panose="020B0604020202020204" pitchFamily="34" charset="0"/>
            </a:endParaRPr>
          </a:p>
        </p:txBody>
      </p:sp>
      <p:pic>
        <p:nvPicPr>
          <p:cNvPr id="8" name="Image 7">
            <a:extLst>
              <a:ext uri="{FF2B5EF4-FFF2-40B4-BE49-F238E27FC236}">
                <a16:creationId xmlns:a16="http://schemas.microsoft.com/office/drawing/2014/main" id="{B37D4B46-2AF3-BDAD-B7AB-96DAE21670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52462" y="6077152"/>
            <a:ext cx="1717918" cy="624697"/>
          </a:xfrm>
          <a:prstGeom prst="rect">
            <a:avLst/>
          </a:prstGeom>
        </p:spPr>
      </p:pic>
      <p:sp>
        <p:nvSpPr>
          <p:cNvPr id="10" name="Rechteck 5">
            <a:extLst>
              <a:ext uri="{FF2B5EF4-FFF2-40B4-BE49-F238E27FC236}">
                <a16:creationId xmlns:a16="http://schemas.microsoft.com/office/drawing/2014/main" id="{234AA448-0E64-3014-1172-A2C57E45FCCF}"/>
              </a:ext>
            </a:extLst>
          </p:cNvPr>
          <p:cNvSpPr/>
          <p:nvPr/>
        </p:nvSpPr>
        <p:spPr>
          <a:xfrm>
            <a:off x="1490139" y="651654"/>
            <a:ext cx="7618094" cy="458780"/>
          </a:xfrm>
          <a:prstGeom prst="rect">
            <a:avLst/>
          </a:prstGeom>
        </p:spPr>
        <p:txBody>
          <a:bodyPr wrap="square">
            <a:spAutoFit/>
          </a:bodyPr>
          <a:lstStyle/>
          <a:p>
            <a:pPr algn="just">
              <a:lnSpc>
                <a:spcPct val="107000"/>
              </a:lnSpc>
              <a:spcAft>
                <a:spcPts val="800"/>
              </a:spcAft>
            </a:pPr>
            <a:r>
              <a:rPr lang="en-GB" sz="2400" dirty="0">
                <a:solidFill>
                  <a:srgbClr val="037E99"/>
                </a:solidFill>
                <a:latin typeface="Arial" panose="020B0604020202020204" pitchFamily="34" charset="0"/>
                <a:ea typeface="Times New Roman" panose="02020603050405020304" pitchFamily="18" charset="0"/>
                <a:cs typeface="Arial" panose="020B0604020202020204" pitchFamily="34" charset="0"/>
              </a:rPr>
              <a:t>Residency Info card</a:t>
            </a:r>
          </a:p>
        </p:txBody>
      </p:sp>
      <p:sp>
        <p:nvSpPr>
          <p:cNvPr id="2" name="Textfeld 15">
            <a:extLst>
              <a:ext uri="{FF2B5EF4-FFF2-40B4-BE49-F238E27FC236}">
                <a16:creationId xmlns:a16="http://schemas.microsoft.com/office/drawing/2014/main" id="{E61EA760-28F4-AF34-F2BD-E8A78FD426AC}"/>
              </a:ext>
            </a:extLst>
          </p:cNvPr>
          <p:cNvSpPr txBox="1"/>
          <p:nvPr/>
        </p:nvSpPr>
        <p:spPr>
          <a:xfrm>
            <a:off x="1490139" y="329707"/>
            <a:ext cx="12539763" cy="523220"/>
          </a:xfrm>
          <a:prstGeom prst="rect">
            <a:avLst/>
          </a:prstGeom>
          <a:noFill/>
        </p:spPr>
        <p:txBody>
          <a:bodyPr wrap="square" rtlCol="0">
            <a:spAutoFit/>
          </a:bodyPr>
          <a:lstStyle/>
          <a:p>
            <a:r>
              <a:rPr lang="de-DE" sz="2800" b="1" dirty="0">
                <a:solidFill>
                  <a:srgbClr val="7030A0"/>
                </a:solidFill>
                <a:latin typeface="Arial" panose="020B0604020202020204" pitchFamily="34" charset="0"/>
                <a:ea typeface="Roboto Th" pitchFamily="2" charset="0"/>
                <a:cs typeface="Arial" panose="020B0604020202020204" pitchFamily="34" charset="0"/>
              </a:rPr>
              <a:t>Phase 2: Grant Agreement </a:t>
            </a:r>
            <a:r>
              <a:rPr lang="de-DE" sz="2800" b="1" dirty="0" err="1">
                <a:solidFill>
                  <a:srgbClr val="7030A0"/>
                </a:solidFill>
                <a:latin typeface="Arial" panose="020B0604020202020204" pitchFamily="34" charset="0"/>
                <a:ea typeface="Roboto Th" pitchFamily="2" charset="0"/>
                <a:cs typeface="Arial" panose="020B0604020202020204" pitchFamily="34" charset="0"/>
              </a:rPr>
              <a:t>with</a:t>
            </a:r>
            <a:r>
              <a:rPr lang="de-DE" sz="2800" b="1" dirty="0">
                <a:solidFill>
                  <a:srgbClr val="7030A0"/>
                </a:solidFill>
                <a:latin typeface="Arial" panose="020B0604020202020204" pitchFamily="34" charset="0"/>
                <a:ea typeface="Roboto Th" pitchFamily="2" charset="0"/>
                <a:cs typeface="Arial" panose="020B0604020202020204" pitchFamily="34" charset="0"/>
              </a:rPr>
              <a:t> </a:t>
            </a:r>
            <a:r>
              <a:rPr lang="de-DE" sz="2800" b="1" dirty="0" err="1">
                <a:solidFill>
                  <a:srgbClr val="7030A0"/>
                </a:solidFill>
                <a:latin typeface="Arial" panose="020B0604020202020204" pitchFamily="34" charset="0"/>
                <a:ea typeface="Roboto Th" pitchFamily="2" charset="0"/>
                <a:cs typeface="Arial" panose="020B0604020202020204" pitchFamily="34" charset="0"/>
              </a:rPr>
              <a:t>Residency</a:t>
            </a:r>
            <a:r>
              <a:rPr lang="de-DE" sz="2800" b="1" dirty="0">
                <a:solidFill>
                  <a:srgbClr val="7030A0"/>
                </a:solidFill>
                <a:latin typeface="Arial" panose="020B0604020202020204" pitchFamily="34" charset="0"/>
                <a:ea typeface="Roboto Th" pitchFamily="2" charset="0"/>
                <a:cs typeface="Arial" panose="020B0604020202020204" pitchFamily="34" charset="0"/>
              </a:rPr>
              <a:t> Hosts</a:t>
            </a:r>
            <a:endParaRPr lang="en-GB" sz="2800" dirty="0">
              <a:solidFill>
                <a:srgbClr val="7030A0"/>
              </a:solidFill>
              <a:latin typeface="Arial" panose="020B0604020202020204" pitchFamily="34" charset="0"/>
              <a:ea typeface="Roboto Th" pitchFamily="2" charset="0"/>
              <a:cs typeface="Arial" panose="020B0604020202020204" pitchFamily="34" charset="0"/>
            </a:endParaRPr>
          </a:p>
        </p:txBody>
      </p:sp>
    </p:spTree>
    <p:extLst>
      <p:ext uri="{BB962C8B-B14F-4D97-AF65-F5344CB8AC3E}">
        <p14:creationId xmlns:p14="http://schemas.microsoft.com/office/powerpoint/2010/main" val="36752523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1787719" y="1780171"/>
            <a:ext cx="9164743" cy="4431983"/>
          </a:xfrm>
          <a:prstGeom prst="rect">
            <a:avLst/>
          </a:prstGeom>
        </p:spPr>
        <p:txBody>
          <a:bodyPr wrap="square">
            <a:spAutoFit/>
          </a:bodyPr>
          <a:lstStyle/>
          <a:p>
            <a:pPr marL="285750" lvl="0" indent="-285750" algn="just">
              <a:spcAft>
                <a:spcPts val="0"/>
              </a:spcAft>
              <a:buFont typeface="Arial" panose="020B0604020202020204" pitchFamily="34" charset="0"/>
              <a:buChar char="•"/>
            </a:pPr>
            <a:r>
              <a:rPr lang="en-GB" b="1" dirty="0">
                <a:solidFill>
                  <a:srgbClr val="01135F"/>
                </a:solidFill>
                <a:latin typeface="Arial" panose="020B0604020202020204" pitchFamily="34" charset="0"/>
                <a:ea typeface="Roboto Light" panose="02000000000000000000" pitchFamily="2" charset="0"/>
                <a:cs typeface="Arial" panose="020B0604020202020204" pitchFamily="34" charset="0"/>
              </a:rPr>
              <a:t>grant agreement </a:t>
            </a:r>
            <a:r>
              <a:rPr lang="en-GB" dirty="0">
                <a:solidFill>
                  <a:srgbClr val="01135F"/>
                </a:solidFill>
                <a:latin typeface="Arial" panose="020B0604020202020204" pitchFamily="34" charset="0"/>
                <a:ea typeface="Roboto Light" panose="02000000000000000000" pitchFamily="2" charset="0"/>
                <a:cs typeface="Arial" panose="020B0604020202020204" pitchFamily="34" charset="0"/>
              </a:rPr>
              <a:t>between host and Goethe-</a:t>
            </a:r>
            <a:r>
              <a:rPr lang="en-GB" dirty="0" err="1">
                <a:solidFill>
                  <a:srgbClr val="01135F"/>
                </a:solidFill>
                <a:latin typeface="Arial" panose="020B0604020202020204" pitchFamily="34" charset="0"/>
                <a:ea typeface="Roboto Light" panose="02000000000000000000" pitchFamily="2" charset="0"/>
                <a:cs typeface="Arial" panose="020B0604020202020204" pitchFamily="34" charset="0"/>
              </a:rPr>
              <a:t>Insitut</a:t>
            </a:r>
            <a:r>
              <a:rPr lang="en-GB" dirty="0">
                <a:solidFill>
                  <a:srgbClr val="01135F"/>
                </a:solidFill>
                <a:latin typeface="Arial" panose="020B0604020202020204" pitchFamily="34" charset="0"/>
                <a:ea typeface="Roboto Light" panose="02000000000000000000" pitchFamily="2" charset="0"/>
                <a:cs typeface="Arial" panose="020B0604020202020204" pitchFamily="34" charset="0"/>
              </a:rPr>
              <a:t>. </a:t>
            </a:r>
          </a:p>
          <a:p>
            <a:pPr marL="285750" lvl="0" indent="-285750" algn="just">
              <a:spcAft>
                <a:spcPts val="0"/>
              </a:spcAft>
              <a:buFont typeface="Arial" panose="020B0604020202020204" pitchFamily="34" charset="0"/>
              <a:buChar char="•"/>
            </a:pPr>
            <a:endParaRPr lang="en-GB" b="1" dirty="0">
              <a:solidFill>
                <a:srgbClr val="01135F"/>
              </a:solidFill>
              <a:latin typeface="Arial" panose="020B0604020202020204" pitchFamily="34" charset="0"/>
              <a:ea typeface="Roboto Light" panose="02000000000000000000" pitchFamily="2" charset="0"/>
              <a:cs typeface="Arial" panose="020B0604020202020204" pitchFamily="34" charset="0"/>
            </a:endParaRPr>
          </a:p>
          <a:p>
            <a:pPr marL="285750" lvl="0" indent="-285750" algn="just">
              <a:spcAft>
                <a:spcPts val="0"/>
              </a:spcAft>
              <a:buFont typeface="Arial" panose="020B0604020202020204" pitchFamily="34" charset="0"/>
              <a:buChar char="•"/>
            </a:pPr>
            <a:r>
              <a:rPr lang="en-GB" b="1" dirty="0">
                <a:solidFill>
                  <a:srgbClr val="01135F"/>
                </a:solidFill>
                <a:latin typeface="Arial" panose="020B0604020202020204" pitchFamily="34" charset="0"/>
                <a:ea typeface="Roboto Light" panose="02000000000000000000" pitchFamily="2" charset="0"/>
                <a:cs typeface="Arial" panose="020B0604020202020204" pitchFamily="34" charset="0"/>
              </a:rPr>
              <a:t>participant agreement </a:t>
            </a:r>
            <a:r>
              <a:rPr lang="en-GB" dirty="0">
                <a:solidFill>
                  <a:srgbClr val="01135F"/>
                </a:solidFill>
                <a:latin typeface="Arial" panose="020B0604020202020204" pitchFamily="34" charset="0"/>
                <a:ea typeface="Roboto Light" panose="02000000000000000000" pitchFamily="2" charset="0"/>
                <a:cs typeface="Arial" panose="020B0604020202020204" pitchFamily="34" charset="0"/>
              </a:rPr>
              <a:t>between host and each participating A&amp;CP. </a:t>
            </a:r>
          </a:p>
          <a:p>
            <a:pPr lvl="0" algn="just">
              <a:spcAft>
                <a:spcPts val="0"/>
              </a:spcAft>
            </a:pPr>
            <a:endParaRPr lang="en-GB" dirty="0">
              <a:solidFill>
                <a:srgbClr val="01135F"/>
              </a:solidFill>
              <a:latin typeface="Arial" panose="020B0604020202020204" pitchFamily="34" charset="0"/>
              <a:ea typeface="Roboto Light" panose="02000000000000000000" pitchFamily="2" charset="0"/>
              <a:cs typeface="Arial" panose="020B0604020202020204" pitchFamily="34" charset="0"/>
            </a:endParaRPr>
          </a:p>
          <a:p>
            <a:pPr marL="285750" lvl="0" indent="-285750" algn="just">
              <a:spcAft>
                <a:spcPts val="0"/>
              </a:spcAft>
              <a:buFont typeface="Arial" panose="020B0604020202020204" pitchFamily="34" charset="0"/>
              <a:buChar char="•"/>
            </a:pPr>
            <a:r>
              <a:rPr lang="en-GB" b="1" dirty="0">
                <a:solidFill>
                  <a:srgbClr val="01135F"/>
                </a:solidFill>
                <a:latin typeface="Arial" panose="020B0604020202020204" pitchFamily="34" charset="0"/>
                <a:ea typeface="Roboto Light" panose="02000000000000000000" pitchFamily="2" charset="0"/>
                <a:cs typeface="Arial" panose="020B0604020202020204" pitchFamily="34" charset="0"/>
              </a:rPr>
              <a:t>2 tranches payments </a:t>
            </a:r>
            <a:r>
              <a:rPr lang="en-GB" dirty="0">
                <a:solidFill>
                  <a:srgbClr val="01135F"/>
                </a:solidFill>
                <a:latin typeface="Arial" panose="020B0604020202020204" pitchFamily="34" charset="0"/>
                <a:ea typeface="Roboto Light" panose="02000000000000000000" pitchFamily="2" charset="0"/>
                <a:cs typeface="Arial" panose="020B0604020202020204" pitchFamily="34" charset="0"/>
              </a:rPr>
              <a:t>to the host.</a:t>
            </a:r>
          </a:p>
          <a:p>
            <a:pPr lvl="0" algn="just">
              <a:spcAft>
                <a:spcPts val="0"/>
              </a:spcAft>
            </a:pPr>
            <a:endParaRPr lang="en-GB" dirty="0">
              <a:solidFill>
                <a:srgbClr val="01135F"/>
              </a:solidFill>
              <a:latin typeface="Arial" panose="020B0604020202020204" pitchFamily="34" charset="0"/>
              <a:ea typeface="Roboto Light" panose="02000000000000000000" pitchFamily="2" charset="0"/>
              <a:cs typeface="Arial" panose="020B0604020202020204" pitchFamily="34" charset="0"/>
            </a:endParaRPr>
          </a:p>
          <a:p>
            <a:pPr marL="285750" lvl="0" indent="-285750" algn="just">
              <a:spcAft>
                <a:spcPts val="0"/>
              </a:spcAft>
              <a:buFont typeface="Arial" panose="020B0604020202020204" pitchFamily="34" charset="0"/>
              <a:buChar char="•"/>
            </a:pPr>
            <a:r>
              <a:rPr lang="en-GB" b="1" dirty="0">
                <a:solidFill>
                  <a:srgbClr val="01135F"/>
                </a:solidFill>
                <a:latin typeface="Arial" panose="020B0604020202020204" pitchFamily="34" charset="0"/>
                <a:ea typeface="Roboto Light" panose="02000000000000000000" pitchFamily="2" charset="0"/>
                <a:cs typeface="Arial" panose="020B0604020202020204" pitchFamily="34" charset="0"/>
              </a:rPr>
              <a:t>residency report (</a:t>
            </a:r>
            <a:r>
              <a:rPr lang="en-GB" dirty="0">
                <a:solidFill>
                  <a:srgbClr val="01135F"/>
                </a:solidFill>
                <a:latin typeface="Arial" panose="020B0604020202020204" pitchFamily="34" charset="0"/>
                <a:ea typeface="Roboto Light" panose="02000000000000000000" pitchFamily="2" charset="0"/>
                <a:cs typeface="Arial" panose="020B0604020202020204" pitchFamily="34" charset="0"/>
              </a:rPr>
              <a:t>includes feedback, information about the results, the experience and the rest of the proofs needed) must be submitted at the end of the residency. </a:t>
            </a:r>
            <a:r>
              <a:rPr lang="en-GB" sz="1600" i="1" dirty="0">
                <a:solidFill>
                  <a:srgbClr val="01135F"/>
                </a:solidFill>
                <a:latin typeface="Arial" panose="020B0604020202020204" pitchFamily="34" charset="0"/>
                <a:ea typeface="Roboto Light" panose="02000000000000000000" pitchFamily="2" charset="0"/>
                <a:cs typeface="Arial" panose="020B0604020202020204" pitchFamily="34" charset="0"/>
              </a:rPr>
              <a:t>More information in the Culture Moves Europe Guide. </a:t>
            </a:r>
            <a:endParaRPr lang="en-GB" i="1" dirty="0">
              <a:solidFill>
                <a:srgbClr val="01135F"/>
              </a:solidFill>
              <a:latin typeface="Arial" panose="020B0604020202020204" pitchFamily="34" charset="0"/>
              <a:ea typeface="Roboto Light" panose="02000000000000000000" pitchFamily="2" charset="0"/>
              <a:cs typeface="Arial" panose="020B0604020202020204" pitchFamily="34" charset="0"/>
            </a:endParaRPr>
          </a:p>
          <a:p>
            <a:pPr marL="285750" lvl="0" indent="-285750" algn="just">
              <a:spcAft>
                <a:spcPts val="0"/>
              </a:spcAft>
              <a:buFont typeface="Arial" panose="020B0604020202020204" pitchFamily="34" charset="0"/>
              <a:buChar char="•"/>
            </a:pPr>
            <a:endParaRPr lang="en-GB" dirty="0">
              <a:solidFill>
                <a:srgbClr val="01135F"/>
              </a:solidFill>
              <a:latin typeface="Arial" panose="020B0604020202020204" pitchFamily="34" charset="0"/>
              <a:ea typeface="Roboto Light" panose="02000000000000000000" pitchFamily="2" charset="0"/>
              <a:cs typeface="Arial" panose="020B0604020202020204" pitchFamily="34" charset="0"/>
            </a:endParaRPr>
          </a:p>
          <a:p>
            <a:pPr lvl="0" algn="just">
              <a:spcAft>
                <a:spcPts val="0"/>
              </a:spcAft>
            </a:pPr>
            <a:endParaRPr lang="en-GB" dirty="0">
              <a:solidFill>
                <a:srgbClr val="01135F"/>
              </a:solidFill>
              <a:latin typeface="Arial" panose="020B0604020202020204" pitchFamily="34" charset="0"/>
              <a:ea typeface="Roboto Light" panose="02000000000000000000" pitchFamily="2" charset="0"/>
              <a:cs typeface="Arial" panose="020B0604020202020204" pitchFamily="34" charset="0"/>
            </a:endParaRPr>
          </a:p>
          <a:p>
            <a:pPr lvl="0" algn="just">
              <a:spcAft>
                <a:spcPts val="0"/>
              </a:spcAft>
            </a:pPr>
            <a:r>
              <a:rPr lang="en-GB" dirty="0">
                <a:solidFill>
                  <a:srgbClr val="01135F"/>
                </a:solidFill>
                <a:latin typeface="Arial" panose="020B0604020202020204" pitchFamily="34" charset="0"/>
                <a:ea typeface="Roboto Light" panose="02000000000000000000" pitchFamily="2" charset="0"/>
                <a:cs typeface="Arial" panose="020B0604020202020204" pitchFamily="34" charset="0"/>
              </a:rPr>
              <a:t>  </a:t>
            </a:r>
          </a:p>
          <a:p>
            <a:pPr marL="285750" lvl="0" indent="-285750" algn="just">
              <a:spcAft>
                <a:spcPts val="0"/>
              </a:spcAft>
              <a:buFont typeface="Arial" panose="020B0604020202020204" pitchFamily="34" charset="0"/>
              <a:buChar char="•"/>
            </a:pPr>
            <a:endParaRPr lang="en-GB" dirty="0">
              <a:solidFill>
                <a:srgbClr val="01135F"/>
              </a:solidFill>
              <a:latin typeface="Arial" panose="020B0604020202020204" pitchFamily="34" charset="0"/>
              <a:ea typeface="Roboto Light" panose="02000000000000000000" pitchFamily="2" charset="0"/>
              <a:cs typeface="Arial" panose="020B0604020202020204" pitchFamily="34" charset="0"/>
            </a:endParaRPr>
          </a:p>
          <a:p>
            <a:pPr marL="285750" lvl="0" indent="-285750" algn="just">
              <a:spcAft>
                <a:spcPts val="0"/>
              </a:spcAft>
              <a:buFont typeface="Arial" panose="020B0604020202020204" pitchFamily="34" charset="0"/>
              <a:buChar char="•"/>
            </a:pPr>
            <a:endParaRPr lang="en-GB" dirty="0">
              <a:solidFill>
                <a:srgbClr val="01135F"/>
              </a:solidFill>
              <a:latin typeface="Arial" panose="020B0604020202020204" pitchFamily="34" charset="0"/>
              <a:ea typeface="Roboto Light" panose="02000000000000000000" pitchFamily="2" charset="0"/>
              <a:cs typeface="Arial" panose="020B0604020202020204" pitchFamily="34" charset="0"/>
            </a:endParaRPr>
          </a:p>
          <a:p>
            <a:pPr lvl="0" algn="just">
              <a:spcAft>
                <a:spcPts val="0"/>
              </a:spcAft>
            </a:pPr>
            <a:endParaRPr lang="en-GB" dirty="0">
              <a:solidFill>
                <a:srgbClr val="01135F"/>
              </a:solidFill>
              <a:latin typeface="Arial" panose="020B0604020202020204" pitchFamily="34" charset="0"/>
              <a:ea typeface="Roboto Light" panose="02000000000000000000" pitchFamily="2" charset="0"/>
              <a:cs typeface="Arial" panose="020B0604020202020204" pitchFamily="34" charset="0"/>
            </a:endParaRPr>
          </a:p>
          <a:p>
            <a:pPr algn="just"/>
            <a:endParaRPr lang="en-GB" sz="1200" dirty="0">
              <a:solidFill>
                <a:srgbClr val="01135F"/>
              </a:solidFill>
              <a:latin typeface="Arial" panose="020B0604020202020204" pitchFamily="34" charset="0"/>
              <a:ea typeface="Roboto Light" panose="02000000000000000000" pitchFamily="2" charset="0"/>
              <a:cs typeface="Arial" panose="020B0604020202020204" pitchFamily="34" charset="0"/>
            </a:endParaRPr>
          </a:p>
        </p:txBody>
      </p:sp>
      <p:pic>
        <p:nvPicPr>
          <p:cNvPr id="8" name="Image 7">
            <a:extLst>
              <a:ext uri="{FF2B5EF4-FFF2-40B4-BE49-F238E27FC236}">
                <a16:creationId xmlns:a16="http://schemas.microsoft.com/office/drawing/2014/main" id="{B37D4B46-2AF3-BDAD-B7AB-96DAE21670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52462" y="6077152"/>
            <a:ext cx="1717918" cy="624697"/>
          </a:xfrm>
          <a:prstGeom prst="rect">
            <a:avLst/>
          </a:prstGeom>
        </p:spPr>
      </p:pic>
      <p:sp>
        <p:nvSpPr>
          <p:cNvPr id="10" name="Rechteck 5">
            <a:extLst>
              <a:ext uri="{FF2B5EF4-FFF2-40B4-BE49-F238E27FC236}">
                <a16:creationId xmlns:a16="http://schemas.microsoft.com/office/drawing/2014/main" id="{234AA448-0E64-3014-1172-A2C57E45FCCF}"/>
              </a:ext>
            </a:extLst>
          </p:cNvPr>
          <p:cNvSpPr/>
          <p:nvPr/>
        </p:nvSpPr>
        <p:spPr>
          <a:xfrm>
            <a:off x="1490139" y="852927"/>
            <a:ext cx="7618094" cy="458780"/>
          </a:xfrm>
          <a:prstGeom prst="rect">
            <a:avLst/>
          </a:prstGeom>
        </p:spPr>
        <p:txBody>
          <a:bodyPr wrap="square">
            <a:spAutoFit/>
          </a:bodyPr>
          <a:lstStyle/>
          <a:p>
            <a:pPr algn="just">
              <a:lnSpc>
                <a:spcPct val="107000"/>
              </a:lnSpc>
              <a:spcAft>
                <a:spcPts val="800"/>
              </a:spcAft>
            </a:pPr>
            <a:r>
              <a:rPr lang="en-GB" sz="2400" dirty="0">
                <a:solidFill>
                  <a:srgbClr val="037E99"/>
                </a:solidFill>
                <a:latin typeface="Arial" panose="020B0604020202020204" pitchFamily="34" charset="0"/>
                <a:ea typeface="Times New Roman" panose="02020603050405020304" pitchFamily="18" charset="0"/>
                <a:cs typeface="Arial" panose="020B0604020202020204" pitchFamily="34" charset="0"/>
              </a:rPr>
              <a:t>Finalisation of the agreement and payment process</a:t>
            </a:r>
          </a:p>
        </p:txBody>
      </p:sp>
      <p:sp>
        <p:nvSpPr>
          <p:cNvPr id="2" name="Textfeld 15">
            <a:extLst>
              <a:ext uri="{FF2B5EF4-FFF2-40B4-BE49-F238E27FC236}">
                <a16:creationId xmlns:a16="http://schemas.microsoft.com/office/drawing/2014/main" id="{E61EA760-28F4-AF34-F2BD-E8A78FD426AC}"/>
              </a:ext>
            </a:extLst>
          </p:cNvPr>
          <p:cNvSpPr txBox="1"/>
          <p:nvPr/>
        </p:nvSpPr>
        <p:spPr>
          <a:xfrm>
            <a:off x="1490139" y="329707"/>
            <a:ext cx="12539763" cy="523220"/>
          </a:xfrm>
          <a:prstGeom prst="rect">
            <a:avLst/>
          </a:prstGeom>
          <a:noFill/>
        </p:spPr>
        <p:txBody>
          <a:bodyPr wrap="square" rtlCol="0">
            <a:spAutoFit/>
          </a:bodyPr>
          <a:lstStyle/>
          <a:p>
            <a:r>
              <a:rPr lang="de-DE" sz="2800" b="1" dirty="0">
                <a:solidFill>
                  <a:srgbClr val="7030A0"/>
                </a:solidFill>
                <a:latin typeface="Arial" panose="020B0604020202020204" pitchFamily="34" charset="0"/>
                <a:ea typeface="Roboto Th" pitchFamily="2" charset="0"/>
                <a:cs typeface="Arial" panose="020B0604020202020204" pitchFamily="34" charset="0"/>
              </a:rPr>
              <a:t>Phase 2: Grant Agreement </a:t>
            </a:r>
            <a:r>
              <a:rPr lang="de-DE" sz="2800" b="1" dirty="0" err="1">
                <a:solidFill>
                  <a:srgbClr val="7030A0"/>
                </a:solidFill>
                <a:latin typeface="Arial" panose="020B0604020202020204" pitchFamily="34" charset="0"/>
                <a:ea typeface="Roboto Th" pitchFamily="2" charset="0"/>
                <a:cs typeface="Arial" panose="020B0604020202020204" pitchFamily="34" charset="0"/>
              </a:rPr>
              <a:t>with</a:t>
            </a:r>
            <a:r>
              <a:rPr lang="de-DE" sz="2800" b="1" dirty="0">
                <a:solidFill>
                  <a:srgbClr val="7030A0"/>
                </a:solidFill>
                <a:latin typeface="Arial" panose="020B0604020202020204" pitchFamily="34" charset="0"/>
                <a:ea typeface="Roboto Th" pitchFamily="2" charset="0"/>
                <a:cs typeface="Arial" panose="020B0604020202020204" pitchFamily="34" charset="0"/>
              </a:rPr>
              <a:t> </a:t>
            </a:r>
            <a:r>
              <a:rPr lang="de-DE" sz="2800" b="1" dirty="0" err="1">
                <a:solidFill>
                  <a:srgbClr val="7030A0"/>
                </a:solidFill>
                <a:latin typeface="Arial" panose="020B0604020202020204" pitchFamily="34" charset="0"/>
                <a:ea typeface="Roboto Th" pitchFamily="2" charset="0"/>
                <a:cs typeface="Arial" panose="020B0604020202020204" pitchFamily="34" charset="0"/>
              </a:rPr>
              <a:t>Residency</a:t>
            </a:r>
            <a:r>
              <a:rPr lang="de-DE" sz="2800" b="1" dirty="0">
                <a:solidFill>
                  <a:srgbClr val="7030A0"/>
                </a:solidFill>
                <a:latin typeface="Arial" panose="020B0604020202020204" pitchFamily="34" charset="0"/>
                <a:ea typeface="Roboto Th" pitchFamily="2" charset="0"/>
                <a:cs typeface="Arial" panose="020B0604020202020204" pitchFamily="34" charset="0"/>
              </a:rPr>
              <a:t> Hosts</a:t>
            </a:r>
            <a:endParaRPr lang="en-GB" sz="2800" dirty="0">
              <a:solidFill>
                <a:srgbClr val="7030A0"/>
              </a:solidFill>
              <a:latin typeface="Arial" panose="020B0604020202020204" pitchFamily="34" charset="0"/>
              <a:ea typeface="Roboto Th" pitchFamily="2" charset="0"/>
              <a:cs typeface="Arial" panose="020B0604020202020204" pitchFamily="34" charset="0"/>
            </a:endParaRPr>
          </a:p>
        </p:txBody>
      </p:sp>
    </p:spTree>
    <p:extLst>
      <p:ext uri="{BB962C8B-B14F-4D97-AF65-F5344CB8AC3E}">
        <p14:creationId xmlns:p14="http://schemas.microsoft.com/office/powerpoint/2010/main" val="6449257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1">
            <a:extLst>
              <a:ext uri="{FF2B5EF4-FFF2-40B4-BE49-F238E27FC236}">
                <a16:creationId xmlns:a16="http://schemas.microsoft.com/office/drawing/2014/main" id="{0C4A0581-39C0-3C23-6F32-485250A3DEA3}"/>
              </a:ext>
            </a:extLst>
          </p:cNvPr>
          <p:cNvSpPr/>
          <p:nvPr/>
        </p:nvSpPr>
        <p:spPr>
          <a:xfrm>
            <a:off x="7122152" y="1671937"/>
            <a:ext cx="3129766" cy="1278974"/>
          </a:xfrm>
          <a:prstGeom prst="rect">
            <a:avLst/>
          </a:prstGeom>
          <a:solidFill>
            <a:srgbClr val="E1DE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latin typeface="Arial" panose="020B0604020202020204" pitchFamily="34" charset="0"/>
                <a:cs typeface="Arial" panose="020B0604020202020204" pitchFamily="34" charset="0"/>
              </a:rPr>
              <a:t>Individual Mobility Action</a:t>
            </a:r>
          </a:p>
          <a:p>
            <a:r>
              <a:rPr lang="en-GB" sz="1400" dirty="0">
                <a:solidFill>
                  <a:schemeClr val="bg1">
                    <a:lumMod val="95000"/>
                  </a:schemeClr>
                </a:solidFill>
                <a:latin typeface="Arial" panose="020B0604020202020204" pitchFamily="34" charset="0"/>
                <a:cs typeface="Arial" panose="020B0604020202020204" pitchFamily="34" charset="0"/>
              </a:rPr>
              <a:t>6.000 grants</a:t>
            </a:r>
            <a:endParaRPr lang="de-DE" sz="1400" dirty="0">
              <a:solidFill>
                <a:schemeClr val="bg1">
                  <a:lumMod val="95000"/>
                </a:schemeClr>
              </a:solidFill>
              <a:latin typeface="Arial" panose="020B0604020202020204" pitchFamily="34" charset="0"/>
              <a:cs typeface="Arial" panose="020B0604020202020204" pitchFamily="34" charset="0"/>
            </a:endParaRPr>
          </a:p>
        </p:txBody>
      </p:sp>
      <p:sp>
        <p:nvSpPr>
          <p:cNvPr id="4" name="Rounded Rectangle 1">
            <a:extLst>
              <a:ext uri="{FF2B5EF4-FFF2-40B4-BE49-F238E27FC236}">
                <a16:creationId xmlns:a16="http://schemas.microsoft.com/office/drawing/2014/main" id="{B1B6F25A-447F-AD81-06BD-F23E11295805}"/>
              </a:ext>
            </a:extLst>
          </p:cNvPr>
          <p:cNvSpPr/>
          <p:nvPr/>
        </p:nvSpPr>
        <p:spPr>
          <a:xfrm>
            <a:off x="2683664" y="1678945"/>
            <a:ext cx="3129766" cy="1278974"/>
          </a:xfrm>
          <a:prstGeom prst="rect">
            <a:avLst/>
          </a:prstGeom>
          <a:solidFill>
            <a:srgbClr val="E1DE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latin typeface="Arial" panose="020B0604020202020204" pitchFamily="34" charset="0"/>
                <a:cs typeface="Arial" panose="020B0604020202020204" pitchFamily="34" charset="0"/>
              </a:rPr>
              <a:t>Individual Mobility Action</a:t>
            </a:r>
          </a:p>
          <a:p>
            <a:r>
              <a:rPr lang="en-GB" sz="1400" dirty="0">
                <a:solidFill>
                  <a:schemeClr val="bg1">
                    <a:lumMod val="95000"/>
                  </a:schemeClr>
                </a:solidFill>
                <a:latin typeface="Arial" panose="020B0604020202020204" pitchFamily="34" charset="0"/>
                <a:cs typeface="Arial" panose="020B0604020202020204" pitchFamily="34" charset="0"/>
              </a:rPr>
              <a:t>6.000 grants</a:t>
            </a:r>
            <a:endParaRPr lang="de-DE" sz="1400" dirty="0">
              <a:solidFill>
                <a:schemeClr val="bg1">
                  <a:lumMod val="95000"/>
                </a:schemeClr>
              </a:solidFill>
              <a:latin typeface="Arial" panose="020B0604020202020204" pitchFamily="34" charset="0"/>
              <a:cs typeface="Arial" panose="020B0604020202020204" pitchFamily="34" charset="0"/>
            </a:endParaRPr>
          </a:p>
        </p:txBody>
      </p:sp>
      <p:sp>
        <p:nvSpPr>
          <p:cNvPr id="2" name="Rounded Rectangle 1"/>
          <p:cNvSpPr/>
          <p:nvPr/>
        </p:nvSpPr>
        <p:spPr>
          <a:xfrm>
            <a:off x="2639375" y="1641857"/>
            <a:ext cx="3129766" cy="1278974"/>
          </a:xfrm>
          <a:prstGeom prst="rect">
            <a:avLst/>
          </a:prstGeom>
          <a:solidFill>
            <a:srgbClr val="037E99"/>
          </a:solidFill>
          <a:ln>
            <a:solidFill>
              <a:srgbClr val="037E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dirty="0">
                <a:latin typeface="Arial" panose="020B0604020202020204" pitchFamily="34" charset="0"/>
                <a:cs typeface="Arial" panose="020B0604020202020204" pitchFamily="34" charset="0"/>
              </a:rPr>
              <a:t>Individual Mobility Action</a:t>
            </a:r>
          </a:p>
          <a:p>
            <a:r>
              <a:rPr lang="en-GB" dirty="0">
                <a:solidFill>
                  <a:schemeClr val="bg1">
                    <a:lumMod val="95000"/>
                  </a:schemeClr>
                </a:solidFill>
                <a:latin typeface="Arial" panose="020B0604020202020204" pitchFamily="34" charset="0"/>
                <a:cs typeface="Arial" panose="020B0604020202020204" pitchFamily="34" charset="0"/>
              </a:rPr>
              <a:t>6.000 grantees</a:t>
            </a:r>
            <a:endParaRPr lang="de-DE" dirty="0">
              <a:solidFill>
                <a:schemeClr val="bg1">
                  <a:lumMod val="95000"/>
                </a:schemeClr>
              </a:solidFill>
              <a:latin typeface="Arial" panose="020B0604020202020204" pitchFamily="34" charset="0"/>
              <a:cs typeface="Arial" panose="020B0604020202020204" pitchFamily="34" charset="0"/>
            </a:endParaRPr>
          </a:p>
        </p:txBody>
      </p:sp>
      <p:sp>
        <p:nvSpPr>
          <p:cNvPr id="8" name="Rounded Rectangle 7"/>
          <p:cNvSpPr/>
          <p:nvPr/>
        </p:nvSpPr>
        <p:spPr>
          <a:xfrm>
            <a:off x="7093499" y="1641856"/>
            <a:ext cx="3129767" cy="1278975"/>
          </a:xfrm>
          <a:prstGeom prst="rect">
            <a:avLst/>
          </a:prstGeom>
          <a:solidFill>
            <a:srgbClr val="B91E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dirty="0">
                <a:latin typeface="Arial" panose="020B0604020202020204" pitchFamily="34" charset="0"/>
                <a:cs typeface="Arial" panose="020B0604020202020204" pitchFamily="34" charset="0"/>
              </a:rPr>
              <a:t>Residency Action</a:t>
            </a:r>
          </a:p>
          <a:p>
            <a:r>
              <a:rPr lang="en-GB" dirty="0">
                <a:latin typeface="Arial" panose="020B0604020202020204" pitchFamily="34" charset="0"/>
                <a:cs typeface="Arial" panose="020B0604020202020204" pitchFamily="34" charset="0"/>
              </a:rPr>
              <a:t>1.000 artists and cultural professionals</a:t>
            </a:r>
            <a:endParaRPr lang="de-DE" dirty="0">
              <a:latin typeface="Arial" panose="020B0604020202020204" pitchFamily="34" charset="0"/>
              <a:cs typeface="Arial" panose="020B0604020202020204" pitchFamily="34" charset="0"/>
            </a:endParaRPr>
          </a:p>
        </p:txBody>
      </p:sp>
      <p:sp>
        <p:nvSpPr>
          <p:cNvPr id="19" name="TextBox 18"/>
          <p:cNvSpPr txBox="1"/>
          <p:nvPr/>
        </p:nvSpPr>
        <p:spPr>
          <a:xfrm>
            <a:off x="2601069" y="4871278"/>
            <a:ext cx="2608600" cy="307777"/>
          </a:xfrm>
          <a:prstGeom prst="rect">
            <a:avLst/>
          </a:prstGeom>
          <a:noFill/>
        </p:spPr>
        <p:txBody>
          <a:bodyPr wrap="square" rtlCol="0">
            <a:spAutoFit/>
          </a:bodyPr>
          <a:lstStyle/>
          <a:p>
            <a:r>
              <a:rPr lang="en-GB" sz="1400" dirty="0">
                <a:solidFill>
                  <a:srgbClr val="002060"/>
                </a:solidFill>
                <a:latin typeface="Arial" panose="020B0604020202020204" pitchFamily="34" charset="0"/>
                <a:cs typeface="Arial" panose="020B0604020202020204" pitchFamily="34" charset="0"/>
              </a:rPr>
              <a:t>Launch: </a:t>
            </a:r>
            <a:r>
              <a:rPr lang="en-GB" sz="1400" dirty="0">
                <a:solidFill>
                  <a:srgbClr val="01135F"/>
                </a:solidFill>
                <a:latin typeface="Arial" panose="020B0604020202020204" pitchFamily="34" charset="0"/>
                <a:cs typeface="Arial" panose="020B0604020202020204" pitchFamily="34" charset="0"/>
              </a:rPr>
              <a:t>October</a:t>
            </a:r>
            <a:r>
              <a:rPr lang="en-GB" sz="1400" dirty="0">
                <a:solidFill>
                  <a:srgbClr val="002060"/>
                </a:solidFill>
                <a:latin typeface="Arial" panose="020B0604020202020204" pitchFamily="34" charset="0"/>
                <a:cs typeface="Arial" panose="020B0604020202020204" pitchFamily="34" charset="0"/>
              </a:rPr>
              <a:t> 2022</a:t>
            </a:r>
            <a:endParaRPr lang="de-DE" sz="1400" dirty="0">
              <a:solidFill>
                <a:srgbClr val="002060"/>
              </a:solidFill>
              <a:latin typeface="Arial" panose="020B0604020202020204" pitchFamily="34" charset="0"/>
              <a:cs typeface="Arial" panose="020B0604020202020204" pitchFamily="34" charset="0"/>
            </a:endParaRPr>
          </a:p>
        </p:txBody>
      </p:sp>
      <p:sp>
        <p:nvSpPr>
          <p:cNvPr id="16" name="Textfeld 15"/>
          <p:cNvSpPr txBox="1"/>
          <p:nvPr/>
        </p:nvSpPr>
        <p:spPr>
          <a:xfrm>
            <a:off x="2516976" y="506671"/>
            <a:ext cx="12539763" cy="523220"/>
          </a:xfrm>
          <a:prstGeom prst="rect">
            <a:avLst/>
          </a:prstGeom>
          <a:noFill/>
        </p:spPr>
        <p:txBody>
          <a:bodyPr wrap="square" rtlCol="0">
            <a:spAutoFit/>
          </a:bodyPr>
          <a:lstStyle/>
          <a:p>
            <a:r>
              <a:rPr lang="de-DE" sz="2800" b="1" dirty="0">
                <a:solidFill>
                  <a:srgbClr val="7030A0"/>
                </a:solidFill>
                <a:latin typeface="Arial" panose="020B0604020202020204" pitchFamily="34" charset="0"/>
                <a:cs typeface="Arial" panose="020B0604020202020204" pitchFamily="34" charset="0"/>
              </a:rPr>
              <a:t>Culture Moves Europe: </a:t>
            </a:r>
            <a:r>
              <a:rPr lang="de-DE" sz="2800" dirty="0">
                <a:solidFill>
                  <a:srgbClr val="7030A0"/>
                </a:solidFill>
                <a:latin typeface="Arial" panose="020B0604020202020204" pitchFamily="34" charset="0"/>
                <a:ea typeface="Roboto Th" pitchFamily="2" charset="0"/>
                <a:cs typeface="Arial" panose="020B0604020202020204" pitchFamily="34" charset="0"/>
              </a:rPr>
              <a:t>2 Actions</a:t>
            </a:r>
            <a:endParaRPr lang="en-GB" sz="2800" i="1" dirty="0">
              <a:solidFill>
                <a:srgbClr val="7030A0"/>
              </a:solidFill>
              <a:latin typeface="Arial" panose="020B0604020202020204" pitchFamily="34" charset="0"/>
              <a:ea typeface="Roboto Th" pitchFamily="2" charset="0"/>
              <a:cs typeface="Arial" panose="020B0604020202020204" pitchFamily="34" charset="0"/>
            </a:endParaRPr>
          </a:p>
        </p:txBody>
      </p:sp>
      <p:sp>
        <p:nvSpPr>
          <p:cNvPr id="3" name="Rechteck 2"/>
          <p:cNvSpPr/>
          <p:nvPr/>
        </p:nvSpPr>
        <p:spPr>
          <a:xfrm>
            <a:off x="7070521" y="3043135"/>
            <a:ext cx="3432671" cy="2308324"/>
          </a:xfrm>
          <a:prstGeom prst="rect">
            <a:avLst/>
          </a:prstGeom>
        </p:spPr>
        <p:txBody>
          <a:bodyPr wrap="square">
            <a:spAutoFit/>
          </a:bodyPr>
          <a:lstStyle/>
          <a:p>
            <a:r>
              <a:rPr lang="en-GB" dirty="0">
                <a:solidFill>
                  <a:srgbClr val="002060"/>
                </a:solidFill>
                <a:latin typeface="Arial" panose="020B0604020202020204" pitchFamily="34" charset="0"/>
                <a:ea typeface="Roboto Light" panose="02000000000000000000" pitchFamily="2" charset="0"/>
                <a:cs typeface="Arial" panose="020B0604020202020204" pitchFamily="34" charset="0"/>
              </a:rPr>
              <a:t>For </a:t>
            </a:r>
            <a:r>
              <a:rPr lang="en-GB" b="1" dirty="0">
                <a:solidFill>
                  <a:srgbClr val="002060"/>
                </a:solidFill>
                <a:latin typeface="Arial" panose="020B0604020202020204" pitchFamily="34" charset="0"/>
                <a:ea typeface="Roboto Light" panose="02000000000000000000" pitchFamily="2" charset="0"/>
                <a:cs typeface="Arial" panose="020B0604020202020204" pitchFamily="34" charset="0"/>
              </a:rPr>
              <a:t>legal entities </a:t>
            </a:r>
            <a:r>
              <a:rPr lang="en-GB" dirty="0">
                <a:solidFill>
                  <a:srgbClr val="002060"/>
                </a:solidFill>
                <a:latin typeface="Arial" panose="020B0604020202020204" pitchFamily="34" charset="0"/>
                <a:ea typeface="Roboto Light" panose="02000000000000000000" pitchFamily="2" charset="0"/>
                <a:cs typeface="Arial" panose="020B0604020202020204" pitchFamily="34" charset="0"/>
              </a:rPr>
              <a:t>(private organisations, non-profit, foundations, public bodies, persons, etc.) who want and have the capacity to welcome artists and cultural professionals for a residency project.</a:t>
            </a:r>
          </a:p>
        </p:txBody>
      </p:sp>
      <p:sp>
        <p:nvSpPr>
          <p:cNvPr id="12" name="Rechteck 11"/>
          <p:cNvSpPr/>
          <p:nvPr/>
        </p:nvSpPr>
        <p:spPr>
          <a:xfrm>
            <a:off x="2639374" y="3043135"/>
            <a:ext cx="3456625" cy="1754326"/>
          </a:xfrm>
          <a:prstGeom prst="rect">
            <a:avLst/>
          </a:prstGeom>
        </p:spPr>
        <p:txBody>
          <a:bodyPr wrap="square">
            <a:spAutoFit/>
          </a:bodyPr>
          <a:lstStyle/>
          <a:p>
            <a:r>
              <a:rPr lang="en-GB" dirty="0">
                <a:solidFill>
                  <a:srgbClr val="01135F"/>
                </a:solidFill>
                <a:latin typeface="Arial" panose="020B0604020202020204" pitchFamily="34" charset="0"/>
                <a:ea typeface="Roboto Light" panose="02000000000000000000" pitchFamily="2" charset="0"/>
                <a:cs typeface="Arial" panose="020B0604020202020204" pitchFamily="34" charset="0"/>
              </a:rPr>
              <a:t>For </a:t>
            </a:r>
            <a:r>
              <a:rPr lang="en-GB" b="1" dirty="0">
                <a:solidFill>
                  <a:srgbClr val="01135F"/>
                </a:solidFill>
                <a:latin typeface="Arial" panose="020B0604020202020204" pitchFamily="34" charset="0"/>
                <a:ea typeface="Roboto Light" panose="02000000000000000000" pitchFamily="2" charset="0"/>
                <a:cs typeface="Arial" panose="020B0604020202020204" pitchFamily="34" charset="0"/>
              </a:rPr>
              <a:t>individual artists and cultural professionals </a:t>
            </a:r>
            <a:r>
              <a:rPr lang="en-GB" dirty="0">
                <a:solidFill>
                  <a:srgbClr val="01135F"/>
                </a:solidFill>
                <a:latin typeface="Arial" panose="020B0604020202020204" pitchFamily="34" charset="0"/>
                <a:ea typeface="Roboto Light" panose="02000000000000000000" pitchFamily="2" charset="0"/>
                <a:cs typeface="Arial" panose="020B0604020202020204" pitchFamily="34" charset="0"/>
              </a:rPr>
              <a:t>willing to implement a project in another Creative Europe country with an international partner.</a:t>
            </a:r>
          </a:p>
        </p:txBody>
      </p:sp>
      <p:pic>
        <p:nvPicPr>
          <p:cNvPr id="20" name="Image 19">
            <a:extLst>
              <a:ext uri="{FF2B5EF4-FFF2-40B4-BE49-F238E27FC236}">
                <a16:creationId xmlns:a16="http://schemas.microsoft.com/office/drawing/2014/main" id="{D0821354-15EC-19D2-BBB2-06A2366FDE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2261101" y="2810561"/>
            <a:ext cx="340001" cy="220541"/>
          </a:xfrm>
          <a:prstGeom prst="rect">
            <a:avLst/>
          </a:prstGeom>
          <a:ln>
            <a:noFill/>
          </a:ln>
        </p:spPr>
      </p:pic>
      <p:pic>
        <p:nvPicPr>
          <p:cNvPr id="22" name="Image 21">
            <a:extLst>
              <a:ext uri="{FF2B5EF4-FFF2-40B4-BE49-F238E27FC236}">
                <a16:creationId xmlns:a16="http://schemas.microsoft.com/office/drawing/2014/main" id="{85490B90-F1BA-FD72-B2EB-439629EC901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23266" y="1445378"/>
            <a:ext cx="302904" cy="196478"/>
          </a:xfrm>
          <a:prstGeom prst="rect">
            <a:avLst/>
          </a:prstGeom>
        </p:spPr>
      </p:pic>
      <p:sp>
        <p:nvSpPr>
          <p:cNvPr id="23" name="TextBox 18">
            <a:extLst>
              <a:ext uri="{FF2B5EF4-FFF2-40B4-BE49-F238E27FC236}">
                <a16:creationId xmlns:a16="http://schemas.microsoft.com/office/drawing/2014/main" id="{17A90BC2-A1F1-3409-B17E-83C94F7D6AAF}"/>
              </a:ext>
            </a:extLst>
          </p:cNvPr>
          <p:cNvSpPr txBox="1"/>
          <p:nvPr/>
        </p:nvSpPr>
        <p:spPr>
          <a:xfrm>
            <a:off x="7070521" y="5340631"/>
            <a:ext cx="2608600" cy="307777"/>
          </a:xfrm>
          <a:prstGeom prst="rect">
            <a:avLst/>
          </a:prstGeom>
          <a:noFill/>
        </p:spPr>
        <p:txBody>
          <a:bodyPr wrap="square" rtlCol="0">
            <a:spAutoFit/>
          </a:bodyPr>
          <a:lstStyle/>
          <a:p>
            <a:r>
              <a:rPr lang="en-GB" sz="1400" dirty="0">
                <a:solidFill>
                  <a:srgbClr val="002060"/>
                </a:solidFill>
                <a:latin typeface="Arial" panose="020B0604020202020204" pitchFamily="34" charset="0"/>
                <a:ea typeface="Roboto Lt" pitchFamily="2" charset="0"/>
                <a:cs typeface="Arial" panose="020B0604020202020204" pitchFamily="34" charset="0"/>
              </a:rPr>
              <a:t>Launch: March 2023</a:t>
            </a:r>
            <a:endParaRPr lang="de-DE" sz="1400" dirty="0">
              <a:solidFill>
                <a:srgbClr val="002060"/>
              </a:solidFill>
              <a:latin typeface="Arial" panose="020B0604020202020204" pitchFamily="34" charset="0"/>
              <a:ea typeface="Roboto Lt" pitchFamily="2" charset="0"/>
              <a:cs typeface="Arial" panose="020B0604020202020204" pitchFamily="34" charset="0"/>
            </a:endParaRPr>
          </a:p>
        </p:txBody>
      </p:sp>
      <p:pic>
        <p:nvPicPr>
          <p:cNvPr id="25" name="Image 24" descr="Une image contenant clipart&#10;&#10;Description générée automatiquement">
            <a:extLst>
              <a:ext uri="{FF2B5EF4-FFF2-40B4-BE49-F238E27FC236}">
                <a16:creationId xmlns:a16="http://schemas.microsoft.com/office/drawing/2014/main" id="{BF4CF2EE-DB9A-C365-2EFC-8E54D0B91BBD}"/>
              </a:ext>
            </a:extLst>
          </p:cNvPr>
          <p:cNvPicPr>
            <a:picLocks noChangeAspect="1"/>
          </p:cNvPicPr>
          <p:nvPr/>
        </p:nvPicPr>
        <p:blipFill>
          <a:blip r:embed="rId4">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6190918" y="1943714"/>
            <a:ext cx="480804" cy="805503"/>
          </a:xfrm>
          <a:prstGeom prst="rect">
            <a:avLst/>
          </a:prstGeom>
        </p:spPr>
      </p:pic>
    </p:spTree>
    <p:extLst>
      <p:ext uri="{BB962C8B-B14F-4D97-AF65-F5344CB8AC3E}">
        <p14:creationId xmlns:p14="http://schemas.microsoft.com/office/powerpoint/2010/main" val="32308048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042297" y="1987299"/>
            <a:ext cx="3177150" cy="1981095"/>
          </a:xfrm>
          <a:prstGeom prst="rect">
            <a:avLst/>
          </a:prstGeom>
          <a:solidFill>
            <a:srgbClr val="B0A8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solidFill>
                <a:srgbClr val="01135F"/>
              </a:solidFill>
              <a:latin typeface="Arial" panose="020B0604020202020204" pitchFamily="34" charset="0"/>
              <a:cs typeface="Arial" panose="020B0604020202020204" pitchFamily="34" charset="0"/>
            </a:endParaRPr>
          </a:p>
          <a:p>
            <a:r>
              <a:rPr lang="en-GB" b="1" u="sng" dirty="0">
                <a:solidFill>
                  <a:srgbClr val="01135F"/>
                </a:solidFill>
                <a:latin typeface="Arial" panose="020B0604020202020204" pitchFamily="34" charset="0"/>
                <a:cs typeface="Arial" panose="020B0604020202020204" pitchFamily="34" charset="0"/>
              </a:rPr>
              <a:t>1</a:t>
            </a:r>
            <a:r>
              <a:rPr lang="en-GB" b="1" u="sng" baseline="30000" dirty="0">
                <a:solidFill>
                  <a:srgbClr val="01135F"/>
                </a:solidFill>
                <a:latin typeface="Arial" panose="020B0604020202020204" pitchFamily="34" charset="0"/>
                <a:cs typeface="Arial" panose="020B0604020202020204" pitchFamily="34" charset="0"/>
              </a:rPr>
              <a:t>st</a:t>
            </a:r>
            <a:r>
              <a:rPr lang="en-GB" b="1" u="sng" dirty="0">
                <a:solidFill>
                  <a:srgbClr val="01135F"/>
                </a:solidFill>
                <a:latin typeface="Arial" panose="020B0604020202020204" pitchFamily="34" charset="0"/>
                <a:cs typeface="Arial" panose="020B0604020202020204" pitchFamily="34" charset="0"/>
              </a:rPr>
              <a:t> payment:</a:t>
            </a:r>
          </a:p>
          <a:p>
            <a:endParaRPr lang="en-GB" dirty="0">
              <a:solidFill>
                <a:srgbClr val="01135F"/>
              </a:solidFill>
              <a:latin typeface="Arial" panose="020B0604020202020204" pitchFamily="34" charset="0"/>
              <a:cs typeface="Arial" panose="020B0604020202020204" pitchFamily="34" charset="0"/>
            </a:endParaRPr>
          </a:p>
          <a:p>
            <a:r>
              <a:rPr lang="en-GB" dirty="0">
                <a:solidFill>
                  <a:srgbClr val="01135F"/>
                </a:solidFill>
                <a:latin typeface="Arial" panose="020B0604020202020204" pitchFamily="34" charset="0"/>
                <a:cs typeface="Arial" panose="020B0604020202020204" pitchFamily="34" charset="0"/>
              </a:rPr>
              <a:t>60% of the hosting costs</a:t>
            </a:r>
          </a:p>
          <a:p>
            <a:r>
              <a:rPr lang="en-GB" dirty="0">
                <a:solidFill>
                  <a:srgbClr val="01135F"/>
                </a:solidFill>
                <a:latin typeface="Arial" panose="020B0604020202020204" pitchFamily="34" charset="0"/>
                <a:cs typeface="Arial" panose="020B0604020202020204" pitchFamily="34" charset="0"/>
              </a:rPr>
              <a:t>60% of the mobility costs</a:t>
            </a:r>
          </a:p>
          <a:p>
            <a:r>
              <a:rPr lang="en-GB" dirty="0">
                <a:solidFill>
                  <a:srgbClr val="01135F"/>
                </a:solidFill>
                <a:latin typeface="Arial" panose="020B0604020202020204" pitchFamily="34" charset="0"/>
                <a:cs typeface="Arial" panose="020B0604020202020204" pitchFamily="34" charset="0"/>
              </a:rPr>
              <a:t>100% of the disability support</a:t>
            </a:r>
          </a:p>
          <a:p>
            <a:endParaRPr lang="en-GB" sz="2400" dirty="0">
              <a:solidFill>
                <a:srgbClr val="01135F"/>
              </a:solidFill>
              <a:latin typeface="Arial" panose="020B0604020202020204" pitchFamily="34" charset="0"/>
              <a:cs typeface="Arial" panose="020B0604020202020204" pitchFamily="34" charset="0"/>
            </a:endParaRPr>
          </a:p>
          <a:p>
            <a:endParaRPr lang="en-GB" sz="2400" dirty="0">
              <a:solidFill>
                <a:srgbClr val="01135F"/>
              </a:solidFill>
              <a:latin typeface="Arial" panose="020B0604020202020204" pitchFamily="34" charset="0"/>
              <a:cs typeface="Arial" panose="020B0604020202020204" pitchFamily="34" charset="0"/>
            </a:endParaRPr>
          </a:p>
        </p:txBody>
      </p:sp>
      <p:sp>
        <p:nvSpPr>
          <p:cNvPr id="8" name="Rounded Rectangle 7"/>
          <p:cNvSpPr/>
          <p:nvPr/>
        </p:nvSpPr>
        <p:spPr>
          <a:xfrm>
            <a:off x="3042296" y="4210141"/>
            <a:ext cx="3177150" cy="1784550"/>
          </a:xfrm>
          <a:prstGeom prst="rect">
            <a:avLst/>
          </a:prstGeom>
          <a:solidFill>
            <a:srgbClr val="E1DE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u="sng" dirty="0">
                <a:solidFill>
                  <a:srgbClr val="01135F"/>
                </a:solidFill>
                <a:latin typeface="Arial" panose="020B0604020202020204" pitchFamily="34" charset="0"/>
                <a:cs typeface="Arial" panose="020B0604020202020204" pitchFamily="34" charset="0"/>
              </a:rPr>
              <a:t>Balance payment: </a:t>
            </a:r>
          </a:p>
          <a:p>
            <a:endParaRPr lang="en-GB" dirty="0">
              <a:solidFill>
                <a:srgbClr val="01135F"/>
              </a:solidFill>
              <a:latin typeface="Arial" panose="020B0604020202020204" pitchFamily="34" charset="0"/>
              <a:cs typeface="Arial" panose="020B0604020202020204" pitchFamily="34" charset="0"/>
            </a:endParaRPr>
          </a:p>
          <a:p>
            <a:r>
              <a:rPr lang="en-GB" dirty="0">
                <a:solidFill>
                  <a:srgbClr val="01135F"/>
                </a:solidFill>
                <a:latin typeface="Arial" panose="020B0604020202020204" pitchFamily="34" charset="0"/>
                <a:cs typeface="Arial" panose="020B0604020202020204" pitchFamily="34" charset="0"/>
              </a:rPr>
              <a:t>40% of the hosting costs</a:t>
            </a:r>
          </a:p>
          <a:p>
            <a:r>
              <a:rPr lang="en-GB" dirty="0">
                <a:solidFill>
                  <a:srgbClr val="01135F"/>
                </a:solidFill>
                <a:latin typeface="Arial" panose="020B0604020202020204" pitchFamily="34" charset="0"/>
                <a:cs typeface="Arial" panose="020B0604020202020204" pitchFamily="34" charset="0"/>
              </a:rPr>
              <a:t>40% of the mobility grant</a:t>
            </a:r>
          </a:p>
          <a:p>
            <a:r>
              <a:rPr lang="en-GB" dirty="0">
                <a:solidFill>
                  <a:srgbClr val="01135F"/>
                </a:solidFill>
                <a:latin typeface="Arial" panose="020B0604020202020204" pitchFamily="34" charset="0"/>
                <a:cs typeface="Arial" panose="020B0604020202020204" pitchFamily="34" charset="0"/>
              </a:rPr>
              <a:t>100% of the remaining top-ups         </a:t>
            </a:r>
            <a:endParaRPr lang="de-DE" dirty="0">
              <a:solidFill>
                <a:srgbClr val="01135F"/>
              </a:solidFill>
              <a:latin typeface="Arial" panose="020B0604020202020204" pitchFamily="34" charset="0"/>
              <a:cs typeface="Arial" panose="020B0604020202020204" pitchFamily="34" charset="0"/>
            </a:endParaRPr>
          </a:p>
        </p:txBody>
      </p:sp>
      <p:sp>
        <p:nvSpPr>
          <p:cNvPr id="18" name="TextBox 17"/>
          <p:cNvSpPr txBox="1"/>
          <p:nvPr/>
        </p:nvSpPr>
        <p:spPr>
          <a:xfrm>
            <a:off x="7503098" y="4633605"/>
            <a:ext cx="2802054" cy="646331"/>
          </a:xfrm>
          <a:prstGeom prst="rect">
            <a:avLst/>
          </a:prstGeom>
          <a:noFill/>
        </p:spPr>
        <p:txBody>
          <a:bodyPr wrap="square" rtlCol="0">
            <a:spAutoFit/>
          </a:bodyPr>
          <a:lstStyle/>
          <a:p>
            <a:r>
              <a:rPr lang="en-GB" dirty="0">
                <a:solidFill>
                  <a:srgbClr val="002060"/>
                </a:solidFill>
                <a:latin typeface="Arial" panose="020B0604020202020204" pitchFamily="34" charset="0"/>
                <a:ea typeface="Roboto" panose="02000000000000000000" pitchFamily="2" charset="0"/>
                <a:cs typeface="Arial" panose="020B0604020202020204" pitchFamily="34" charset="0"/>
              </a:rPr>
              <a:t>After validation of the residency report</a:t>
            </a:r>
            <a:endParaRPr lang="de-DE" dirty="0">
              <a:solidFill>
                <a:srgbClr val="002060"/>
              </a:solidFill>
              <a:latin typeface="Arial" panose="020B0604020202020204" pitchFamily="34" charset="0"/>
              <a:ea typeface="Roboto" panose="02000000000000000000" pitchFamily="2" charset="0"/>
              <a:cs typeface="Arial" panose="020B0604020202020204" pitchFamily="34" charset="0"/>
            </a:endParaRPr>
          </a:p>
        </p:txBody>
      </p:sp>
      <p:sp>
        <p:nvSpPr>
          <p:cNvPr id="19" name="TextBox 18"/>
          <p:cNvSpPr txBox="1"/>
          <p:nvPr/>
        </p:nvSpPr>
        <p:spPr>
          <a:xfrm>
            <a:off x="7503098" y="2308663"/>
            <a:ext cx="2603428" cy="646331"/>
          </a:xfrm>
          <a:prstGeom prst="rect">
            <a:avLst/>
          </a:prstGeom>
          <a:noFill/>
        </p:spPr>
        <p:txBody>
          <a:bodyPr wrap="square" rtlCol="0">
            <a:spAutoFit/>
          </a:bodyPr>
          <a:lstStyle/>
          <a:p>
            <a:r>
              <a:rPr lang="en-GB" dirty="0">
                <a:solidFill>
                  <a:srgbClr val="002060"/>
                </a:solidFill>
                <a:latin typeface="Arial" panose="020B0604020202020204" pitchFamily="34" charset="0"/>
                <a:ea typeface="Roboto" panose="02000000000000000000" pitchFamily="2" charset="0"/>
                <a:cs typeface="Arial" panose="020B0604020202020204" pitchFamily="34" charset="0"/>
              </a:rPr>
              <a:t>After signature of the grant agreement</a:t>
            </a:r>
            <a:endParaRPr lang="de-DE" dirty="0">
              <a:solidFill>
                <a:srgbClr val="002060"/>
              </a:solidFill>
              <a:latin typeface="Arial" panose="020B0604020202020204" pitchFamily="34" charset="0"/>
              <a:ea typeface="Roboto" panose="02000000000000000000" pitchFamily="2" charset="0"/>
              <a:cs typeface="Arial" panose="020B0604020202020204" pitchFamily="34" charset="0"/>
            </a:endParaRPr>
          </a:p>
        </p:txBody>
      </p:sp>
      <p:pic>
        <p:nvPicPr>
          <p:cNvPr id="10" name="Grafik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89299" y="2279347"/>
            <a:ext cx="943947" cy="530970"/>
          </a:xfrm>
          <a:prstGeom prst="rect">
            <a:avLst/>
          </a:prstGeom>
        </p:spPr>
      </p:pic>
      <p:pic>
        <p:nvPicPr>
          <p:cNvPr id="11" name="Image 10">
            <a:extLst>
              <a:ext uri="{FF2B5EF4-FFF2-40B4-BE49-F238E27FC236}">
                <a16:creationId xmlns:a16="http://schemas.microsoft.com/office/drawing/2014/main" id="{E8FE6597-8371-4A65-73FF-4441B74EC11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03575" y="4691237"/>
            <a:ext cx="1115394" cy="627409"/>
          </a:xfrm>
          <a:prstGeom prst="rect">
            <a:avLst/>
          </a:prstGeom>
        </p:spPr>
      </p:pic>
      <p:sp>
        <p:nvSpPr>
          <p:cNvPr id="4" name="Textfeld 15">
            <a:extLst>
              <a:ext uri="{FF2B5EF4-FFF2-40B4-BE49-F238E27FC236}">
                <a16:creationId xmlns:a16="http://schemas.microsoft.com/office/drawing/2014/main" id="{05CFD49B-CC92-97EE-0D81-F702C6860406}"/>
              </a:ext>
            </a:extLst>
          </p:cNvPr>
          <p:cNvSpPr txBox="1"/>
          <p:nvPr/>
        </p:nvSpPr>
        <p:spPr>
          <a:xfrm>
            <a:off x="1490139" y="329707"/>
            <a:ext cx="12539763" cy="523220"/>
          </a:xfrm>
          <a:prstGeom prst="rect">
            <a:avLst/>
          </a:prstGeom>
          <a:noFill/>
        </p:spPr>
        <p:txBody>
          <a:bodyPr wrap="square" rtlCol="0">
            <a:spAutoFit/>
          </a:bodyPr>
          <a:lstStyle/>
          <a:p>
            <a:r>
              <a:rPr lang="de-DE" sz="2800" b="1" dirty="0">
                <a:solidFill>
                  <a:srgbClr val="7030A0"/>
                </a:solidFill>
                <a:latin typeface="Arial" panose="020B0604020202020204" pitchFamily="34" charset="0"/>
                <a:ea typeface="Roboto Th" pitchFamily="2" charset="0"/>
                <a:cs typeface="Arial" panose="020B0604020202020204" pitchFamily="34" charset="0"/>
              </a:rPr>
              <a:t>Phase 2: Grant Agreement </a:t>
            </a:r>
            <a:r>
              <a:rPr lang="de-DE" sz="2800" b="1" dirty="0" err="1">
                <a:solidFill>
                  <a:srgbClr val="7030A0"/>
                </a:solidFill>
                <a:latin typeface="Arial" panose="020B0604020202020204" pitchFamily="34" charset="0"/>
                <a:ea typeface="Roboto Th" pitchFamily="2" charset="0"/>
                <a:cs typeface="Arial" panose="020B0604020202020204" pitchFamily="34" charset="0"/>
              </a:rPr>
              <a:t>with</a:t>
            </a:r>
            <a:r>
              <a:rPr lang="de-DE" sz="2800" b="1" dirty="0">
                <a:solidFill>
                  <a:srgbClr val="7030A0"/>
                </a:solidFill>
                <a:latin typeface="Arial" panose="020B0604020202020204" pitchFamily="34" charset="0"/>
                <a:ea typeface="Roboto Th" pitchFamily="2" charset="0"/>
                <a:cs typeface="Arial" panose="020B0604020202020204" pitchFamily="34" charset="0"/>
              </a:rPr>
              <a:t> </a:t>
            </a:r>
            <a:r>
              <a:rPr lang="de-DE" sz="2800" b="1" dirty="0" err="1">
                <a:solidFill>
                  <a:srgbClr val="7030A0"/>
                </a:solidFill>
                <a:latin typeface="Arial" panose="020B0604020202020204" pitchFamily="34" charset="0"/>
                <a:ea typeface="Roboto Th" pitchFamily="2" charset="0"/>
                <a:cs typeface="Arial" panose="020B0604020202020204" pitchFamily="34" charset="0"/>
              </a:rPr>
              <a:t>Residency</a:t>
            </a:r>
            <a:r>
              <a:rPr lang="de-DE" sz="2800" b="1" dirty="0">
                <a:solidFill>
                  <a:srgbClr val="7030A0"/>
                </a:solidFill>
                <a:latin typeface="Arial" panose="020B0604020202020204" pitchFamily="34" charset="0"/>
                <a:ea typeface="Roboto Th" pitchFamily="2" charset="0"/>
                <a:cs typeface="Arial" panose="020B0604020202020204" pitchFamily="34" charset="0"/>
              </a:rPr>
              <a:t> Hosts</a:t>
            </a:r>
            <a:endParaRPr lang="en-GB" sz="2800" dirty="0">
              <a:solidFill>
                <a:srgbClr val="7030A0"/>
              </a:solidFill>
              <a:latin typeface="Arial" panose="020B0604020202020204" pitchFamily="34" charset="0"/>
              <a:ea typeface="Roboto Th" pitchFamily="2" charset="0"/>
              <a:cs typeface="Arial" panose="020B0604020202020204" pitchFamily="34" charset="0"/>
            </a:endParaRPr>
          </a:p>
        </p:txBody>
      </p:sp>
      <p:sp>
        <p:nvSpPr>
          <p:cNvPr id="6" name="Rechteck 5">
            <a:extLst>
              <a:ext uri="{FF2B5EF4-FFF2-40B4-BE49-F238E27FC236}">
                <a16:creationId xmlns:a16="http://schemas.microsoft.com/office/drawing/2014/main" id="{6F00936A-6756-C89E-EC1B-FE2D9CDC6F22}"/>
              </a:ext>
            </a:extLst>
          </p:cNvPr>
          <p:cNvSpPr/>
          <p:nvPr/>
        </p:nvSpPr>
        <p:spPr>
          <a:xfrm>
            <a:off x="1490139" y="863309"/>
            <a:ext cx="7618094" cy="458780"/>
          </a:xfrm>
          <a:prstGeom prst="rect">
            <a:avLst/>
          </a:prstGeom>
        </p:spPr>
        <p:txBody>
          <a:bodyPr wrap="square">
            <a:spAutoFit/>
          </a:bodyPr>
          <a:lstStyle/>
          <a:p>
            <a:pPr algn="just">
              <a:lnSpc>
                <a:spcPct val="107000"/>
              </a:lnSpc>
              <a:spcAft>
                <a:spcPts val="800"/>
              </a:spcAft>
            </a:pPr>
            <a:r>
              <a:rPr lang="en-GB" sz="2400" dirty="0">
                <a:solidFill>
                  <a:srgbClr val="037E99"/>
                </a:solidFill>
                <a:latin typeface="Arial" panose="020B0604020202020204" pitchFamily="34" charset="0"/>
                <a:ea typeface="Times New Roman" panose="02020603050405020304" pitchFamily="18" charset="0"/>
                <a:cs typeface="Arial" panose="020B0604020202020204" pitchFamily="34" charset="0"/>
              </a:rPr>
              <a:t>Payments to the host </a:t>
            </a:r>
          </a:p>
        </p:txBody>
      </p:sp>
    </p:spTree>
    <p:extLst>
      <p:ext uri="{BB962C8B-B14F-4D97-AF65-F5344CB8AC3E}">
        <p14:creationId xmlns:p14="http://schemas.microsoft.com/office/powerpoint/2010/main" val="23141738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imeline&#10;&#10;Description automatically generated">
            <a:extLst>
              <a:ext uri="{FF2B5EF4-FFF2-40B4-BE49-F238E27FC236}">
                <a16:creationId xmlns:a16="http://schemas.microsoft.com/office/drawing/2014/main" id="{50D49633-0E3C-9F1B-2F47-990E83CF92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Tree>
    <p:extLst>
      <p:ext uri="{BB962C8B-B14F-4D97-AF65-F5344CB8AC3E}">
        <p14:creationId xmlns:p14="http://schemas.microsoft.com/office/powerpoint/2010/main" val="28405969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B37D4B46-2AF3-BDAD-B7AB-96DAE21670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52462" y="6077152"/>
            <a:ext cx="1717918" cy="624697"/>
          </a:xfrm>
          <a:prstGeom prst="rect">
            <a:avLst/>
          </a:prstGeom>
        </p:spPr>
      </p:pic>
      <p:sp>
        <p:nvSpPr>
          <p:cNvPr id="2" name="Textfeld 15">
            <a:extLst>
              <a:ext uri="{FF2B5EF4-FFF2-40B4-BE49-F238E27FC236}">
                <a16:creationId xmlns:a16="http://schemas.microsoft.com/office/drawing/2014/main" id="{E61EA760-28F4-AF34-F2BD-E8A78FD426AC}"/>
              </a:ext>
            </a:extLst>
          </p:cNvPr>
          <p:cNvSpPr txBox="1"/>
          <p:nvPr/>
        </p:nvSpPr>
        <p:spPr>
          <a:xfrm>
            <a:off x="1357791" y="666591"/>
            <a:ext cx="12539763" cy="523220"/>
          </a:xfrm>
          <a:prstGeom prst="rect">
            <a:avLst/>
          </a:prstGeom>
          <a:noFill/>
        </p:spPr>
        <p:txBody>
          <a:bodyPr wrap="square" rtlCol="0">
            <a:spAutoFit/>
          </a:bodyPr>
          <a:lstStyle/>
          <a:p>
            <a:r>
              <a:rPr lang="de-DE" sz="2800" b="1" dirty="0">
                <a:solidFill>
                  <a:srgbClr val="7030A0"/>
                </a:solidFill>
                <a:latin typeface="Arial" panose="020B0604020202020204" pitchFamily="34" charset="0"/>
                <a:ea typeface="Roboto Th" pitchFamily="2" charset="0"/>
                <a:cs typeface="Arial" panose="020B0604020202020204" pitchFamily="34" charset="0"/>
              </a:rPr>
              <a:t>Culture Moves Europe Guide </a:t>
            </a:r>
            <a:endParaRPr lang="en-GB" sz="2800" dirty="0">
              <a:solidFill>
                <a:srgbClr val="7030A0"/>
              </a:solidFill>
              <a:latin typeface="Arial" panose="020B0604020202020204" pitchFamily="34" charset="0"/>
              <a:ea typeface="Roboto Th" pitchFamily="2" charset="0"/>
              <a:cs typeface="Arial" panose="020B0604020202020204" pitchFamily="34" charset="0"/>
            </a:endParaRPr>
          </a:p>
        </p:txBody>
      </p:sp>
      <p:sp>
        <p:nvSpPr>
          <p:cNvPr id="9" name="TextBox 8">
            <a:extLst>
              <a:ext uri="{FF2B5EF4-FFF2-40B4-BE49-F238E27FC236}">
                <a16:creationId xmlns:a16="http://schemas.microsoft.com/office/drawing/2014/main" id="{6825747D-BAB3-9FB0-848F-577C9FC78E19}"/>
              </a:ext>
            </a:extLst>
          </p:cNvPr>
          <p:cNvSpPr txBox="1"/>
          <p:nvPr/>
        </p:nvSpPr>
        <p:spPr>
          <a:xfrm>
            <a:off x="1781175" y="1624753"/>
            <a:ext cx="8629650" cy="3693319"/>
          </a:xfrm>
          <a:prstGeom prst="rect">
            <a:avLst/>
          </a:prstGeom>
          <a:noFill/>
        </p:spPr>
        <p:txBody>
          <a:bodyPr wrap="square">
            <a:spAutoFit/>
          </a:bodyPr>
          <a:lstStyle/>
          <a:p>
            <a:pPr marL="285750" indent="-285750">
              <a:buFont typeface="Arial" panose="020B0604020202020204" pitchFamily="34" charset="0"/>
              <a:buChar char="•"/>
            </a:pPr>
            <a:r>
              <a:rPr lang="en-GB" dirty="0">
                <a:solidFill>
                  <a:srgbClr val="002060"/>
                </a:solidFill>
                <a:latin typeface="Arial" panose="020B0604020202020204" pitchFamily="34" charset="0"/>
                <a:cs typeface="Arial" panose="020B0604020202020204" pitchFamily="34" charset="0"/>
              </a:rPr>
              <a:t>It will be published soon on the Culture Moves Europe website</a:t>
            </a:r>
          </a:p>
          <a:p>
            <a:r>
              <a:rPr lang="en-GB" dirty="0">
                <a:solidFill>
                  <a:srgbClr val="002060"/>
                </a:solidFill>
                <a:latin typeface="Arial" panose="020B0604020202020204" pitchFamily="34" charset="0"/>
                <a:cs typeface="Arial" panose="020B0604020202020204" pitchFamily="34" charset="0"/>
              </a:rPr>
              <a:t>     </a:t>
            </a:r>
            <a:r>
              <a:rPr lang="en-GB" dirty="0">
                <a:solidFill>
                  <a:srgbClr val="002060"/>
                </a:solidFill>
                <a:latin typeface="Arial" panose="020B0604020202020204" pitchFamily="34" charset="0"/>
                <a:cs typeface="Arial" panose="020B0604020202020204" pitchFamily="34" charset="0"/>
                <a:hlinkClick r:id="rId4"/>
              </a:rPr>
              <a:t>https://culture.ec.europa.eu/culture-moves-europe</a:t>
            </a:r>
            <a:endParaRPr lang="en-GB" dirty="0">
              <a:solidFill>
                <a:srgbClr val="002060"/>
              </a:solidFill>
              <a:latin typeface="Arial" panose="020B0604020202020204" pitchFamily="34" charset="0"/>
              <a:cs typeface="Arial" panose="020B0604020202020204" pitchFamily="34" charset="0"/>
            </a:endParaRPr>
          </a:p>
          <a:p>
            <a:endParaRPr lang="en-GB" dirty="0">
              <a:solidFill>
                <a:srgbClr val="002060"/>
              </a:solidFill>
              <a:latin typeface="Arial" panose="020B0604020202020204" pitchFamily="34" charset="0"/>
              <a:cs typeface="Arial" panose="020B0604020202020204" pitchFamily="34" charset="0"/>
            </a:endParaRPr>
          </a:p>
          <a:p>
            <a:r>
              <a:rPr lang="en-GB" dirty="0">
                <a:solidFill>
                  <a:srgbClr val="002060"/>
                </a:solidFill>
                <a:latin typeface="Arial" panose="020B0604020202020204" pitchFamily="34" charset="0"/>
                <a:cs typeface="Arial" panose="020B0604020202020204" pitchFamily="34" charset="0"/>
              </a:rPr>
              <a:t>	</a:t>
            </a:r>
          </a:p>
          <a:p>
            <a:pPr marL="285750" indent="-285750">
              <a:buFont typeface="Arial" panose="020B0604020202020204" pitchFamily="34" charset="0"/>
              <a:buChar char="•"/>
            </a:pPr>
            <a:r>
              <a:rPr lang="en-GB" dirty="0">
                <a:solidFill>
                  <a:srgbClr val="002060"/>
                </a:solidFill>
                <a:latin typeface="Arial" panose="020B0604020202020204" pitchFamily="34" charset="0"/>
                <a:cs typeface="Arial" panose="020B0604020202020204" pitchFamily="34" charset="0"/>
              </a:rPr>
              <a:t>It aims to provide further information to the selected hosts about:</a:t>
            </a:r>
          </a:p>
          <a:p>
            <a:endParaRPr lang="en-GB" dirty="0">
              <a:solidFill>
                <a:srgbClr val="002060"/>
              </a:solidFill>
              <a:latin typeface="Arial" panose="020B0604020202020204" pitchFamily="34" charset="0"/>
              <a:cs typeface="Arial" panose="020B0604020202020204" pitchFamily="34" charset="0"/>
            </a:endParaRPr>
          </a:p>
          <a:p>
            <a:pPr marL="742950" lvl="1" indent="-285750">
              <a:buFont typeface="Courier New" panose="02070309020205020404" pitchFamily="49" charset="0"/>
              <a:buChar char="o"/>
            </a:pPr>
            <a:r>
              <a:rPr lang="en-GB" dirty="0">
                <a:solidFill>
                  <a:srgbClr val="002060"/>
                </a:solidFill>
                <a:latin typeface="Arial" panose="020B0604020202020204" pitchFamily="34" charset="0"/>
                <a:cs typeface="Arial" panose="020B0604020202020204" pitchFamily="34" charset="0"/>
              </a:rPr>
              <a:t>the grant agreement</a:t>
            </a:r>
          </a:p>
          <a:p>
            <a:pPr marL="742950" lvl="1" indent="-285750">
              <a:buFont typeface="Courier New" panose="02070309020205020404" pitchFamily="49" charset="0"/>
              <a:buChar char="o"/>
            </a:pPr>
            <a:r>
              <a:rPr lang="en-GB" dirty="0">
                <a:solidFill>
                  <a:srgbClr val="002060"/>
                </a:solidFill>
                <a:latin typeface="Arial" panose="020B0604020202020204" pitchFamily="34" charset="0"/>
                <a:cs typeface="Arial" panose="020B0604020202020204" pitchFamily="34" charset="0"/>
              </a:rPr>
              <a:t>changes of the project before and during the implementation</a:t>
            </a:r>
          </a:p>
          <a:p>
            <a:pPr marL="742950" lvl="1" indent="-285750">
              <a:buFont typeface="Courier New" panose="02070309020205020404" pitchFamily="49" charset="0"/>
              <a:buChar char="o"/>
            </a:pPr>
            <a:r>
              <a:rPr lang="en-GB" dirty="0">
                <a:solidFill>
                  <a:srgbClr val="002060"/>
                </a:solidFill>
                <a:latin typeface="Arial" panose="020B0604020202020204" pitchFamily="34" charset="0"/>
                <a:cs typeface="Arial" panose="020B0604020202020204" pitchFamily="34" charset="0"/>
              </a:rPr>
              <a:t>the grant payment and distribution to each participant</a:t>
            </a:r>
          </a:p>
          <a:p>
            <a:pPr marL="742950" lvl="1" indent="-285750">
              <a:buFont typeface="Courier New" panose="02070309020205020404" pitchFamily="49" charset="0"/>
              <a:buChar char="o"/>
            </a:pPr>
            <a:r>
              <a:rPr lang="en-GB" dirty="0">
                <a:solidFill>
                  <a:srgbClr val="002060"/>
                </a:solidFill>
                <a:latin typeface="Arial" panose="020B0604020202020204" pitchFamily="34" charset="0"/>
                <a:cs typeface="Arial" panose="020B0604020202020204" pitchFamily="34" charset="0"/>
              </a:rPr>
              <a:t>participant agreements</a:t>
            </a:r>
          </a:p>
          <a:p>
            <a:pPr marL="742950" lvl="1" indent="-285750">
              <a:buFont typeface="Courier New" panose="02070309020205020404" pitchFamily="49" charset="0"/>
              <a:buChar char="o"/>
            </a:pPr>
            <a:r>
              <a:rPr lang="en-GB" dirty="0">
                <a:solidFill>
                  <a:srgbClr val="002060"/>
                </a:solidFill>
                <a:latin typeface="Arial" panose="020B0604020202020204" pitchFamily="34" charset="0"/>
                <a:cs typeface="Arial" panose="020B0604020202020204" pitchFamily="34" charset="0"/>
              </a:rPr>
              <a:t>publicity and communications</a:t>
            </a:r>
          </a:p>
          <a:p>
            <a:endParaRPr lang="en-GB" dirty="0"/>
          </a:p>
          <a:p>
            <a:endParaRPr lang="en-GB" dirty="0"/>
          </a:p>
        </p:txBody>
      </p:sp>
    </p:spTree>
    <p:extLst>
      <p:ext uri="{BB962C8B-B14F-4D97-AF65-F5344CB8AC3E}">
        <p14:creationId xmlns:p14="http://schemas.microsoft.com/office/powerpoint/2010/main" val="20962859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3CF3A3F7-4193-BCB8-7BE0-0BB746E06167}"/>
              </a:ext>
            </a:extLst>
          </p:cNvPr>
          <p:cNvGrpSpPr/>
          <p:nvPr/>
        </p:nvGrpSpPr>
        <p:grpSpPr>
          <a:xfrm>
            <a:off x="2579092" y="4156378"/>
            <a:ext cx="1037377" cy="270994"/>
            <a:chOff x="2080696" y="4101354"/>
            <a:chExt cx="1037377" cy="270994"/>
          </a:xfrm>
        </p:grpSpPr>
        <p:pic>
          <p:nvPicPr>
            <p:cNvPr id="18" name="Picture 17">
              <a:hlinkClick r:id="rId2"/>
              <a:extLst>
                <a:ext uri="{FF2B5EF4-FFF2-40B4-BE49-F238E27FC236}">
                  <a16:creationId xmlns:a16="http://schemas.microsoft.com/office/drawing/2014/main" id="{7A7EDEBD-32C0-267E-B87D-295CCA54B077}"/>
                </a:ext>
              </a:extLst>
            </p:cNvPr>
            <p:cNvPicPr>
              <a:picLocks noChangeAspect="1"/>
            </p:cNvPicPr>
            <p:nvPr/>
          </p:nvPicPr>
          <p:blipFill rotWithShape="1">
            <a:blip r:embed="rId3"/>
            <a:srcRect l="14494" t="29696" r="69861" b="30623"/>
            <a:stretch/>
          </p:blipFill>
          <p:spPr>
            <a:xfrm>
              <a:off x="2080696" y="4114250"/>
              <a:ext cx="285106" cy="228352"/>
            </a:xfrm>
            <a:prstGeom prst="rect">
              <a:avLst/>
            </a:prstGeom>
          </p:spPr>
        </p:pic>
        <p:pic>
          <p:nvPicPr>
            <p:cNvPr id="22" name="Picture 21">
              <a:hlinkClick r:id="rId4"/>
              <a:extLst>
                <a:ext uri="{FF2B5EF4-FFF2-40B4-BE49-F238E27FC236}">
                  <a16:creationId xmlns:a16="http://schemas.microsoft.com/office/drawing/2014/main" id="{B85E70D2-8D98-70F4-7C67-6243F7AC4569}"/>
                </a:ext>
              </a:extLst>
            </p:cNvPr>
            <p:cNvPicPr>
              <a:picLocks noChangeAspect="1"/>
            </p:cNvPicPr>
            <p:nvPr/>
          </p:nvPicPr>
          <p:blipFill rotWithShape="1">
            <a:blip r:embed="rId3"/>
            <a:srcRect l="32334" t="28157" r="52021" b="24752"/>
            <a:stretch/>
          </p:blipFill>
          <p:spPr>
            <a:xfrm>
              <a:off x="2329089" y="4101354"/>
              <a:ext cx="285106" cy="270994"/>
            </a:xfrm>
            <a:prstGeom prst="rect">
              <a:avLst/>
            </a:prstGeom>
          </p:spPr>
        </p:pic>
        <p:pic>
          <p:nvPicPr>
            <p:cNvPr id="23" name="Picture 22">
              <a:hlinkClick r:id="rId5"/>
              <a:extLst>
                <a:ext uri="{FF2B5EF4-FFF2-40B4-BE49-F238E27FC236}">
                  <a16:creationId xmlns:a16="http://schemas.microsoft.com/office/drawing/2014/main" id="{7DB5DAC5-B97A-97E3-391D-C9976DBBDF33}"/>
                </a:ext>
              </a:extLst>
            </p:cNvPr>
            <p:cNvPicPr>
              <a:picLocks noChangeAspect="1"/>
            </p:cNvPicPr>
            <p:nvPr/>
          </p:nvPicPr>
          <p:blipFill rotWithShape="1">
            <a:blip r:embed="rId3"/>
            <a:srcRect l="50682" t="31878" r="35851" b="30158"/>
            <a:stretch/>
          </p:blipFill>
          <p:spPr>
            <a:xfrm>
              <a:off x="2598230" y="4127214"/>
              <a:ext cx="245412" cy="218467"/>
            </a:xfrm>
            <a:prstGeom prst="rect">
              <a:avLst/>
            </a:prstGeom>
          </p:spPr>
        </p:pic>
        <p:pic>
          <p:nvPicPr>
            <p:cNvPr id="24" name="Picture 23">
              <a:hlinkClick r:id="rId6"/>
              <a:extLst>
                <a:ext uri="{FF2B5EF4-FFF2-40B4-BE49-F238E27FC236}">
                  <a16:creationId xmlns:a16="http://schemas.microsoft.com/office/drawing/2014/main" id="{FA984204-DC42-71E4-A4A6-D050B4684788}"/>
                </a:ext>
              </a:extLst>
            </p:cNvPr>
            <p:cNvPicPr>
              <a:picLocks noChangeAspect="1"/>
            </p:cNvPicPr>
            <p:nvPr/>
          </p:nvPicPr>
          <p:blipFill rotWithShape="1">
            <a:blip r:embed="rId3"/>
            <a:srcRect l="69266" t="31977" r="17267" b="30059"/>
            <a:stretch/>
          </p:blipFill>
          <p:spPr>
            <a:xfrm>
              <a:off x="2872661" y="4119243"/>
              <a:ext cx="245412" cy="218467"/>
            </a:xfrm>
            <a:prstGeom prst="rect">
              <a:avLst/>
            </a:prstGeom>
          </p:spPr>
        </p:pic>
      </p:grpSp>
      <p:sp>
        <p:nvSpPr>
          <p:cNvPr id="5" name="Rounded Rectangle 7">
            <a:extLst>
              <a:ext uri="{FF2B5EF4-FFF2-40B4-BE49-F238E27FC236}">
                <a16:creationId xmlns:a16="http://schemas.microsoft.com/office/drawing/2014/main" id="{D21DEBAE-238A-6C0E-4300-37A4579CB9C5}"/>
              </a:ext>
            </a:extLst>
          </p:cNvPr>
          <p:cNvSpPr/>
          <p:nvPr/>
        </p:nvSpPr>
        <p:spPr>
          <a:xfrm>
            <a:off x="1416586" y="1639514"/>
            <a:ext cx="2840637" cy="644203"/>
          </a:xfrm>
          <a:prstGeom prst="rect">
            <a:avLst/>
          </a:prstGeom>
          <a:solidFill>
            <a:srgbClr val="FEED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spcAft>
                <a:spcPts val="0"/>
              </a:spcAft>
            </a:pPr>
            <a:endParaRPr lang="de-DE" sz="1600" dirty="0">
              <a:solidFill>
                <a:srgbClr val="002060"/>
              </a:solidFill>
              <a:latin typeface="Arial" panose="020B0604020202020204" pitchFamily="34" charset="0"/>
              <a:ea typeface="Roboto" pitchFamily="2" charset="0"/>
              <a:cs typeface="Arial" panose="020B0604020202020204" pitchFamily="34" charset="0"/>
            </a:endParaRPr>
          </a:p>
        </p:txBody>
      </p:sp>
      <p:sp>
        <p:nvSpPr>
          <p:cNvPr id="4" name="TextBox 3">
            <a:extLst>
              <a:ext uri="{FF2B5EF4-FFF2-40B4-BE49-F238E27FC236}">
                <a16:creationId xmlns:a16="http://schemas.microsoft.com/office/drawing/2014/main" id="{3D0E5897-F644-7612-CA74-3CA7A5D7F4AD}"/>
              </a:ext>
            </a:extLst>
          </p:cNvPr>
          <p:cNvSpPr txBox="1"/>
          <p:nvPr/>
        </p:nvSpPr>
        <p:spPr>
          <a:xfrm>
            <a:off x="1416585" y="2717688"/>
            <a:ext cx="2834107" cy="582019"/>
          </a:xfrm>
          <a:prstGeom prst="rect">
            <a:avLst/>
          </a:prstGeom>
          <a:noFill/>
        </p:spPr>
        <p:txBody>
          <a:bodyPr wrap="square" rtlCol="0">
            <a:spAutoFit/>
          </a:bodyPr>
          <a:lstStyle/>
          <a:p>
            <a:pPr>
              <a:lnSpc>
                <a:spcPts val="2000"/>
              </a:lnSpc>
            </a:pPr>
            <a:r>
              <a:rPr lang="en-GB" sz="1400" dirty="0">
                <a:solidFill>
                  <a:srgbClr val="002060"/>
                </a:solidFill>
                <a:latin typeface="Arial" panose="020B0604020202020204" pitchFamily="34" charset="0"/>
                <a:ea typeface="Roboto Light" panose="02000000000000000000" pitchFamily="2" charset="0"/>
                <a:cs typeface="Arial" panose="020B0604020202020204" pitchFamily="34" charset="0"/>
              </a:rPr>
              <a:t>Read the Call for Residency Hosts and the FAQ section</a:t>
            </a:r>
            <a:endParaRPr lang="de-DE" sz="1400" b="1" dirty="0">
              <a:solidFill>
                <a:srgbClr val="002060"/>
              </a:solidFill>
              <a:latin typeface="Arial" panose="020B0604020202020204" pitchFamily="34" charset="0"/>
              <a:ea typeface="Roboto Light" panose="02000000000000000000" pitchFamily="2" charset="0"/>
              <a:cs typeface="Arial" panose="020B0604020202020204" pitchFamily="34" charset="0"/>
            </a:endParaRPr>
          </a:p>
        </p:txBody>
      </p:sp>
      <p:sp>
        <p:nvSpPr>
          <p:cNvPr id="7" name="Rounded Rectangle 7">
            <a:extLst>
              <a:ext uri="{FF2B5EF4-FFF2-40B4-BE49-F238E27FC236}">
                <a16:creationId xmlns:a16="http://schemas.microsoft.com/office/drawing/2014/main" id="{2D35E2AA-743A-4AA3-B62C-1EDD8E272B1D}"/>
              </a:ext>
            </a:extLst>
          </p:cNvPr>
          <p:cNvSpPr/>
          <p:nvPr/>
        </p:nvSpPr>
        <p:spPr>
          <a:xfrm>
            <a:off x="2511827" y="2501491"/>
            <a:ext cx="870820" cy="270836"/>
          </a:xfrm>
          <a:prstGeom prst="rect">
            <a:avLst/>
          </a:prstGeom>
          <a:ln>
            <a:noFill/>
          </a:ln>
        </p:spPr>
        <p:style>
          <a:lnRef idx="2">
            <a:schemeClr val="accent4"/>
          </a:lnRef>
          <a:fillRef idx="1">
            <a:schemeClr val="lt1"/>
          </a:fillRef>
          <a:effectRef idx="0">
            <a:schemeClr val="accent4"/>
          </a:effectRef>
          <a:fontRef idx="minor">
            <a:schemeClr val="dk1"/>
          </a:fontRef>
        </p:style>
        <p:txBody>
          <a:bodyPr rtlCol="0" anchor="ctr"/>
          <a:lstStyle/>
          <a:p>
            <a:pPr lvl="0">
              <a:lnSpc>
                <a:spcPct val="107000"/>
              </a:lnSpc>
              <a:spcAft>
                <a:spcPts val="0"/>
              </a:spcAft>
            </a:pPr>
            <a:r>
              <a:rPr lang="de-DE" sz="1400" b="1" dirty="0">
                <a:solidFill>
                  <a:srgbClr val="002060"/>
                </a:solidFill>
                <a:latin typeface="Arial" panose="020B0604020202020204" pitchFamily="34" charset="0"/>
                <a:ea typeface="Roboto" pitchFamily="2" charset="0"/>
                <a:cs typeface="Arial" panose="020B0604020202020204" pitchFamily="34" charset="0"/>
              </a:rPr>
              <a:t>Website</a:t>
            </a:r>
          </a:p>
        </p:txBody>
      </p:sp>
      <p:sp>
        <p:nvSpPr>
          <p:cNvPr id="8" name="Rounded Rectangle 7">
            <a:extLst>
              <a:ext uri="{FF2B5EF4-FFF2-40B4-BE49-F238E27FC236}">
                <a16:creationId xmlns:a16="http://schemas.microsoft.com/office/drawing/2014/main" id="{2A527C10-2F28-39BF-1610-9A30B32A13FF}"/>
              </a:ext>
            </a:extLst>
          </p:cNvPr>
          <p:cNvSpPr/>
          <p:nvPr/>
        </p:nvSpPr>
        <p:spPr>
          <a:xfrm>
            <a:off x="8187124" y="1639514"/>
            <a:ext cx="2854882" cy="644203"/>
          </a:xfrm>
          <a:prstGeom prst="rect">
            <a:avLst/>
          </a:prstGeom>
          <a:solidFill>
            <a:srgbClr val="EFED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spcAft>
                <a:spcPts val="0"/>
              </a:spcAft>
            </a:pPr>
            <a:endParaRPr lang="de-DE" sz="1600" dirty="0">
              <a:solidFill>
                <a:srgbClr val="002060"/>
              </a:solidFill>
              <a:latin typeface="Arial" panose="020B0604020202020204" pitchFamily="34" charset="0"/>
              <a:ea typeface="Roboto" pitchFamily="2" charset="0"/>
              <a:cs typeface="Arial" panose="020B0604020202020204" pitchFamily="34" charset="0"/>
            </a:endParaRPr>
          </a:p>
        </p:txBody>
      </p:sp>
      <p:sp>
        <p:nvSpPr>
          <p:cNvPr id="9" name="TextBox 8">
            <a:extLst>
              <a:ext uri="{FF2B5EF4-FFF2-40B4-BE49-F238E27FC236}">
                <a16:creationId xmlns:a16="http://schemas.microsoft.com/office/drawing/2014/main" id="{1B90A833-1979-28A4-2CEC-3697F93F5F7B}"/>
              </a:ext>
            </a:extLst>
          </p:cNvPr>
          <p:cNvSpPr txBox="1"/>
          <p:nvPr/>
        </p:nvSpPr>
        <p:spPr>
          <a:xfrm>
            <a:off x="8187124" y="2769501"/>
            <a:ext cx="2840636" cy="582019"/>
          </a:xfrm>
          <a:prstGeom prst="rect">
            <a:avLst/>
          </a:prstGeom>
          <a:noFill/>
        </p:spPr>
        <p:txBody>
          <a:bodyPr wrap="square" rtlCol="0">
            <a:spAutoFit/>
          </a:bodyPr>
          <a:lstStyle>
            <a:defPPr>
              <a:defRPr lang="de-DE"/>
            </a:defPPr>
            <a:lvl1pPr>
              <a:lnSpc>
                <a:spcPts val="2000"/>
              </a:lnSpc>
              <a:defRPr sz="1200">
                <a:solidFill>
                  <a:srgbClr val="002060"/>
                </a:solidFill>
                <a:latin typeface="Arial" panose="020B0604020202020204" pitchFamily="34" charset="0"/>
                <a:ea typeface="Roboto Light" panose="02000000000000000000" pitchFamily="2" charset="0"/>
                <a:cs typeface="Arial" panose="020B0604020202020204" pitchFamily="34" charset="0"/>
              </a:defRPr>
            </a:lvl1pPr>
          </a:lstStyle>
          <a:p>
            <a:r>
              <a:rPr lang="de-DE" sz="1400" dirty="0"/>
              <a:t>Contact </a:t>
            </a:r>
            <a:r>
              <a:rPr lang="de-DE" sz="1400" dirty="0" err="1"/>
              <a:t>our</a:t>
            </a:r>
            <a:r>
              <a:rPr lang="de-DE" sz="1400" dirty="0"/>
              <a:t> </a:t>
            </a:r>
            <a:r>
              <a:rPr lang="de-DE" sz="1400" dirty="0" err="1"/>
              <a:t>team</a:t>
            </a:r>
            <a:r>
              <a:rPr lang="de-DE" sz="1400" dirty="0"/>
              <a:t> </a:t>
            </a:r>
            <a:r>
              <a:rPr lang="de-DE" sz="1400" dirty="0" err="1"/>
              <a:t>directly</a:t>
            </a:r>
            <a:r>
              <a:rPr lang="de-DE" sz="1400" dirty="0"/>
              <a:t> via t</a:t>
            </a:r>
            <a:r>
              <a:rPr lang="en-GB" sz="1400" dirty="0"/>
              <a:t>he </a:t>
            </a:r>
            <a:br>
              <a:rPr lang="en-GB" sz="1400" dirty="0"/>
            </a:br>
            <a:r>
              <a:rPr lang="en-GB" sz="1400" dirty="0"/>
              <a:t>Goethe-Application Portal (GAP)</a:t>
            </a:r>
            <a:endParaRPr lang="de-DE" sz="1400" dirty="0"/>
          </a:p>
        </p:txBody>
      </p:sp>
      <p:sp>
        <p:nvSpPr>
          <p:cNvPr id="10" name="Rounded Rectangle 7">
            <a:extLst>
              <a:ext uri="{FF2B5EF4-FFF2-40B4-BE49-F238E27FC236}">
                <a16:creationId xmlns:a16="http://schemas.microsoft.com/office/drawing/2014/main" id="{07DE7A2E-6F83-A65C-FD73-717EFAA460C6}"/>
              </a:ext>
            </a:extLst>
          </p:cNvPr>
          <p:cNvSpPr/>
          <p:nvPr/>
        </p:nvSpPr>
        <p:spPr>
          <a:xfrm>
            <a:off x="4822743" y="3572211"/>
            <a:ext cx="2615446" cy="338554"/>
          </a:xfrm>
          <a:prstGeom prst="rect">
            <a:avLst/>
          </a:prstGeom>
          <a:ln>
            <a:noFill/>
          </a:ln>
        </p:spPr>
        <p:style>
          <a:lnRef idx="2">
            <a:schemeClr val="accent4"/>
          </a:lnRef>
          <a:fillRef idx="1">
            <a:schemeClr val="lt1"/>
          </a:fillRef>
          <a:effectRef idx="0">
            <a:schemeClr val="accent4"/>
          </a:effectRef>
          <a:fontRef idx="minor">
            <a:schemeClr val="dk1"/>
          </a:fontRef>
        </p:style>
        <p:txBody>
          <a:bodyPr rtlCol="0" anchor="ctr"/>
          <a:lstStyle/>
          <a:p>
            <a:pPr algn="ctr">
              <a:lnSpc>
                <a:spcPct val="107000"/>
              </a:lnSpc>
            </a:pPr>
            <a:r>
              <a:rPr lang="de-DE" sz="1400" b="1" dirty="0">
                <a:solidFill>
                  <a:srgbClr val="002060"/>
                </a:solidFill>
                <a:latin typeface="Arial" panose="020B0604020202020204" pitchFamily="34" charset="0"/>
                <a:ea typeface="Roboto" pitchFamily="2" charset="0"/>
                <a:cs typeface="Arial" panose="020B0604020202020204" pitchFamily="34" charset="0"/>
              </a:rPr>
              <a:t>Creative Europe Desk</a:t>
            </a:r>
          </a:p>
        </p:txBody>
      </p:sp>
      <p:sp>
        <p:nvSpPr>
          <p:cNvPr id="11" name="TextBox 10">
            <a:extLst>
              <a:ext uri="{FF2B5EF4-FFF2-40B4-BE49-F238E27FC236}">
                <a16:creationId xmlns:a16="http://schemas.microsoft.com/office/drawing/2014/main" id="{78E56EEF-7139-FA0B-50D0-49303CAF3D37}"/>
              </a:ext>
            </a:extLst>
          </p:cNvPr>
          <p:cNvSpPr txBox="1"/>
          <p:nvPr/>
        </p:nvSpPr>
        <p:spPr>
          <a:xfrm>
            <a:off x="4795399" y="3832419"/>
            <a:ext cx="2615448" cy="582019"/>
          </a:xfrm>
          <a:prstGeom prst="rect">
            <a:avLst/>
          </a:prstGeom>
          <a:noFill/>
        </p:spPr>
        <p:txBody>
          <a:bodyPr wrap="square" rtlCol="0">
            <a:spAutoFit/>
          </a:bodyPr>
          <a:lstStyle>
            <a:defPPr>
              <a:defRPr lang="de-DE"/>
            </a:defPPr>
            <a:lvl1pPr>
              <a:lnSpc>
                <a:spcPts val="2000"/>
              </a:lnSpc>
              <a:defRPr sz="1200">
                <a:solidFill>
                  <a:srgbClr val="002060"/>
                </a:solidFill>
                <a:latin typeface="Arial" panose="020B0604020202020204" pitchFamily="34" charset="0"/>
                <a:ea typeface="Roboto Light" panose="02000000000000000000" pitchFamily="2" charset="0"/>
                <a:cs typeface="Arial" panose="020B0604020202020204" pitchFamily="34" charset="0"/>
              </a:defRPr>
            </a:lvl1pPr>
          </a:lstStyle>
          <a:p>
            <a:r>
              <a:rPr lang="de-DE" sz="1400" dirty="0"/>
              <a:t>Contact </a:t>
            </a:r>
            <a:r>
              <a:rPr lang="de-DE" sz="1400" dirty="0" err="1"/>
              <a:t>the</a:t>
            </a:r>
            <a:r>
              <a:rPr lang="de-DE" sz="1400" dirty="0"/>
              <a:t> Creative Europe Desk in </a:t>
            </a:r>
            <a:r>
              <a:rPr lang="de-DE" sz="1400" dirty="0" err="1"/>
              <a:t>your</a:t>
            </a:r>
            <a:r>
              <a:rPr lang="de-DE" sz="1400" dirty="0"/>
              <a:t> </a:t>
            </a:r>
            <a:r>
              <a:rPr lang="de-DE" sz="1400" dirty="0" err="1"/>
              <a:t>country</a:t>
            </a:r>
            <a:r>
              <a:rPr lang="de-DE" sz="1400" dirty="0"/>
              <a:t> </a:t>
            </a:r>
          </a:p>
        </p:txBody>
      </p:sp>
      <p:sp>
        <p:nvSpPr>
          <p:cNvPr id="12" name="Rounded Rectangle 7">
            <a:extLst>
              <a:ext uri="{FF2B5EF4-FFF2-40B4-BE49-F238E27FC236}">
                <a16:creationId xmlns:a16="http://schemas.microsoft.com/office/drawing/2014/main" id="{BFEA41FA-48D3-5021-91A5-812C941A26C6}"/>
              </a:ext>
            </a:extLst>
          </p:cNvPr>
          <p:cNvSpPr/>
          <p:nvPr/>
        </p:nvSpPr>
        <p:spPr>
          <a:xfrm>
            <a:off x="8224605" y="3557425"/>
            <a:ext cx="2582947" cy="349292"/>
          </a:xfrm>
          <a:prstGeom prst="rect">
            <a:avLst/>
          </a:prstGeom>
          <a:ln>
            <a:noFill/>
          </a:ln>
        </p:spPr>
        <p:style>
          <a:lnRef idx="2">
            <a:schemeClr val="accent4"/>
          </a:lnRef>
          <a:fillRef idx="1">
            <a:schemeClr val="lt1"/>
          </a:fillRef>
          <a:effectRef idx="0">
            <a:schemeClr val="accent4"/>
          </a:effectRef>
          <a:fontRef idx="minor">
            <a:schemeClr val="dk1"/>
          </a:fontRef>
        </p:style>
        <p:txBody>
          <a:bodyPr rtlCol="0" anchor="ctr"/>
          <a:lstStyle/>
          <a:p>
            <a:pPr algn="ctr">
              <a:lnSpc>
                <a:spcPct val="107000"/>
              </a:lnSpc>
            </a:pPr>
            <a:r>
              <a:rPr lang="de-DE" sz="1400" b="1" dirty="0">
                <a:solidFill>
                  <a:srgbClr val="002060"/>
                </a:solidFill>
                <a:latin typeface="Arial" panose="020B0604020202020204" pitchFamily="34" charset="0"/>
                <a:ea typeface="Roboto" pitchFamily="2" charset="0"/>
                <a:cs typeface="Arial" panose="020B0604020202020204" pitchFamily="34" charset="0"/>
              </a:rPr>
              <a:t>Email</a:t>
            </a:r>
          </a:p>
        </p:txBody>
      </p:sp>
      <p:sp>
        <p:nvSpPr>
          <p:cNvPr id="13" name="TextBox 12">
            <a:extLst>
              <a:ext uri="{FF2B5EF4-FFF2-40B4-BE49-F238E27FC236}">
                <a16:creationId xmlns:a16="http://schemas.microsoft.com/office/drawing/2014/main" id="{A17CC605-0D9C-F2ED-0C4D-AA8D74DD72AF}"/>
              </a:ext>
            </a:extLst>
          </p:cNvPr>
          <p:cNvSpPr txBox="1"/>
          <p:nvPr/>
        </p:nvSpPr>
        <p:spPr>
          <a:xfrm>
            <a:off x="8174887" y="3818823"/>
            <a:ext cx="2841456" cy="582019"/>
          </a:xfrm>
          <a:prstGeom prst="rect">
            <a:avLst/>
          </a:prstGeom>
          <a:noFill/>
        </p:spPr>
        <p:txBody>
          <a:bodyPr wrap="square" rtlCol="0">
            <a:spAutoFit/>
          </a:bodyPr>
          <a:lstStyle>
            <a:defPPr>
              <a:defRPr lang="de-DE"/>
            </a:defPPr>
            <a:lvl1pPr>
              <a:lnSpc>
                <a:spcPts val="2000"/>
              </a:lnSpc>
              <a:defRPr sz="1200">
                <a:solidFill>
                  <a:srgbClr val="002060"/>
                </a:solidFill>
                <a:latin typeface="Arial" panose="020B0604020202020204" pitchFamily="34" charset="0"/>
                <a:ea typeface="Roboto Light" panose="02000000000000000000" pitchFamily="2" charset="0"/>
                <a:cs typeface="Arial" panose="020B0604020202020204" pitchFamily="34" charset="0"/>
              </a:defRPr>
            </a:lvl1pPr>
          </a:lstStyle>
          <a:p>
            <a:r>
              <a:rPr lang="en-GB" sz="1400" dirty="0"/>
              <a:t>Send an email to our team: culturemoveseurope@goethe.de</a:t>
            </a:r>
            <a:endParaRPr lang="de-DE" sz="1400" dirty="0"/>
          </a:p>
        </p:txBody>
      </p:sp>
      <p:sp>
        <p:nvSpPr>
          <p:cNvPr id="14" name="Rounded Rectangle 7">
            <a:extLst>
              <a:ext uri="{FF2B5EF4-FFF2-40B4-BE49-F238E27FC236}">
                <a16:creationId xmlns:a16="http://schemas.microsoft.com/office/drawing/2014/main" id="{15F6A9D0-E6B7-44EC-57CD-237CF89FACDC}"/>
              </a:ext>
            </a:extLst>
          </p:cNvPr>
          <p:cNvSpPr/>
          <p:nvPr/>
        </p:nvSpPr>
        <p:spPr>
          <a:xfrm>
            <a:off x="2260913" y="3607711"/>
            <a:ext cx="1372648" cy="250301"/>
          </a:xfrm>
          <a:prstGeom prst="rect">
            <a:avLst/>
          </a:prstGeom>
          <a:ln>
            <a:noFill/>
          </a:ln>
        </p:spPr>
        <p:style>
          <a:lnRef idx="2">
            <a:schemeClr val="accent4"/>
          </a:lnRef>
          <a:fillRef idx="1">
            <a:schemeClr val="lt1"/>
          </a:fillRef>
          <a:effectRef idx="0">
            <a:schemeClr val="accent4"/>
          </a:effectRef>
          <a:fontRef idx="minor">
            <a:schemeClr val="dk1"/>
          </a:fontRef>
        </p:style>
        <p:txBody>
          <a:bodyPr rtlCol="0" anchor="ctr"/>
          <a:lstStyle/>
          <a:p>
            <a:pPr lvl="0" algn="ctr">
              <a:lnSpc>
                <a:spcPct val="107000"/>
              </a:lnSpc>
              <a:spcAft>
                <a:spcPts val="0"/>
              </a:spcAft>
            </a:pPr>
            <a:r>
              <a:rPr lang="de-DE" sz="1400" b="1" dirty="0" err="1">
                <a:solidFill>
                  <a:srgbClr val="002060"/>
                </a:solidFill>
                <a:latin typeface="Arial" panose="020B0604020202020204" pitchFamily="34" charset="0"/>
                <a:ea typeface="Roboto" pitchFamily="2" charset="0"/>
                <a:cs typeface="Arial" panose="020B0604020202020204" pitchFamily="34" charset="0"/>
              </a:rPr>
              <a:t>Social</a:t>
            </a:r>
            <a:r>
              <a:rPr lang="de-DE" sz="1600" dirty="0">
                <a:solidFill>
                  <a:srgbClr val="002060"/>
                </a:solidFill>
                <a:latin typeface="Arial" panose="020B0604020202020204" pitchFamily="34" charset="0"/>
                <a:ea typeface="Roboto" pitchFamily="2" charset="0"/>
                <a:cs typeface="Arial" panose="020B0604020202020204" pitchFamily="34" charset="0"/>
              </a:rPr>
              <a:t> </a:t>
            </a:r>
            <a:r>
              <a:rPr lang="de-DE" sz="1400" b="1" dirty="0">
                <a:solidFill>
                  <a:srgbClr val="002060"/>
                </a:solidFill>
                <a:latin typeface="Arial" panose="020B0604020202020204" pitchFamily="34" charset="0"/>
                <a:ea typeface="Roboto" pitchFamily="2" charset="0"/>
                <a:cs typeface="Arial" panose="020B0604020202020204" pitchFamily="34" charset="0"/>
              </a:rPr>
              <a:t>Media</a:t>
            </a:r>
          </a:p>
        </p:txBody>
      </p:sp>
      <p:sp>
        <p:nvSpPr>
          <p:cNvPr id="15" name="TextBox 14">
            <a:extLst>
              <a:ext uri="{FF2B5EF4-FFF2-40B4-BE49-F238E27FC236}">
                <a16:creationId xmlns:a16="http://schemas.microsoft.com/office/drawing/2014/main" id="{4E962A4A-5D62-5D2A-53EF-7DD033D597B3}"/>
              </a:ext>
            </a:extLst>
          </p:cNvPr>
          <p:cNvSpPr txBox="1"/>
          <p:nvPr/>
        </p:nvSpPr>
        <p:spPr>
          <a:xfrm>
            <a:off x="1430240" y="3862445"/>
            <a:ext cx="2820452" cy="582019"/>
          </a:xfrm>
          <a:prstGeom prst="rect">
            <a:avLst/>
          </a:prstGeom>
          <a:noFill/>
        </p:spPr>
        <p:txBody>
          <a:bodyPr wrap="square" rtlCol="0">
            <a:spAutoFit/>
          </a:bodyPr>
          <a:lstStyle>
            <a:defPPr>
              <a:defRPr lang="de-DE"/>
            </a:defPPr>
            <a:lvl1pPr>
              <a:lnSpc>
                <a:spcPts val="2000"/>
              </a:lnSpc>
              <a:defRPr sz="1200">
                <a:solidFill>
                  <a:srgbClr val="002060"/>
                </a:solidFill>
                <a:latin typeface="Arial" panose="020B0604020202020204" pitchFamily="34" charset="0"/>
                <a:ea typeface="Roboto Light" panose="02000000000000000000" pitchFamily="2" charset="0"/>
                <a:cs typeface="Arial" panose="020B0604020202020204" pitchFamily="34" charset="0"/>
              </a:defRPr>
            </a:lvl1pPr>
          </a:lstStyle>
          <a:p>
            <a:r>
              <a:rPr lang="en-GB" sz="1400" dirty="0"/>
              <a:t>Follow </a:t>
            </a:r>
            <a:r>
              <a:rPr lang="en-GB" sz="1400" i="1" dirty="0"/>
              <a:t>Culture Moves Europe </a:t>
            </a:r>
            <a:r>
              <a:rPr lang="en-GB" sz="1400" dirty="0"/>
              <a:t>on social media:</a:t>
            </a:r>
            <a:endParaRPr lang="de-DE" sz="1400" dirty="0"/>
          </a:p>
        </p:txBody>
      </p:sp>
      <p:sp>
        <p:nvSpPr>
          <p:cNvPr id="16" name="Rounded Rectangle 7">
            <a:extLst>
              <a:ext uri="{FF2B5EF4-FFF2-40B4-BE49-F238E27FC236}">
                <a16:creationId xmlns:a16="http://schemas.microsoft.com/office/drawing/2014/main" id="{7C15145B-FE85-4512-15CF-D71118FA55E1}"/>
              </a:ext>
            </a:extLst>
          </p:cNvPr>
          <p:cNvSpPr/>
          <p:nvPr/>
        </p:nvSpPr>
        <p:spPr>
          <a:xfrm>
            <a:off x="4804526" y="1639515"/>
            <a:ext cx="2840637" cy="644202"/>
          </a:xfrm>
          <a:prstGeom prst="rect">
            <a:avLst/>
          </a:prstGeom>
          <a:solidFill>
            <a:srgbClr val="FCED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spcAft>
                <a:spcPts val="0"/>
              </a:spcAft>
            </a:pPr>
            <a:endParaRPr lang="de-DE" sz="1600" dirty="0">
              <a:solidFill>
                <a:srgbClr val="002060"/>
              </a:solidFill>
              <a:latin typeface="Arial" panose="020B0604020202020204" pitchFamily="34" charset="0"/>
              <a:ea typeface="Roboto" pitchFamily="2" charset="0"/>
              <a:cs typeface="Arial" panose="020B0604020202020204" pitchFamily="34" charset="0"/>
            </a:endParaRPr>
          </a:p>
        </p:txBody>
      </p:sp>
      <p:sp>
        <p:nvSpPr>
          <p:cNvPr id="17" name="TextBox 16">
            <a:extLst>
              <a:ext uri="{FF2B5EF4-FFF2-40B4-BE49-F238E27FC236}">
                <a16:creationId xmlns:a16="http://schemas.microsoft.com/office/drawing/2014/main" id="{108F1EE6-D0CB-3ABB-7E44-7C328A2907B5}"/>
              </a:ext>
            </a:extLst>
          </p:cNvPr>
          <p:cNvSpPr txBox="1"/>
          <p:nvPr/>
        </p:nvSpPr>
        <p:spPr>
          <a:xfrm>
            <a:off x="4816394" y="2752761"/>
            <a:ext cx="2828769" cy="576248"/>
          </a:xfrm>
          <a:prstGeom prst="rect">
            <a:avLst/>
          </a:prstGeom>
          <a:noFill/>
        </p:spPr>
        <p:txBody>
          <a:bodyPr wrap="square" rtlCol="0">
            <a:spAutoFit/>
          </a:bodyPr>
          <a:lstStyle>
            <a:defPPr>
              <a:defRPr lang="de-DE"/>
            </a:defPPr>
            <a:lvl1pPr>
              <a:lnSpc>
                <a:spcPts val="2000"/>
              </a:lnSpc>
              <a:defRPr sz="1200">
                <a:solidFill>
                  <a:srgbClr val="002060"/>
                </a:solidFill>
                <a:latin typeface="Arial" panose="020B0604020202020204" pitchFamily="34" charset="0"/>
                <a:ea typeface="Roboto Light" panose="02000000000000000000" pitchFamily="2" charset="0"/>
                <a:cs typeface="Arial" panose="020B0604020202020204" pitchFamily="34" charset="0"/>
              </a:defRPr>
            </a:lvl1pPr>
          </a:lstStyle>
          <a:p>
            <a:r>
              <a:rPr lang="en-GB" sz="1400" dirty="0"/>
              <a:t>Join us for the next session </a:t>
            </a:r>
            <a:br>
              <a:rPr lang="en-GB" sz="1400" dirty="0"/>
            </a:br>
            <a:r>
              <a:rPr lang="en-GB" dirty="0"/>
              <a:t>(Approximately 2x/month, on Fridays) </a:t>
            </a:r>
            <a:endParaRPr lang="en-GB" sz="1400" dirty="0"/>
          </a:p>
        </p:txBody>
      </p:sp>
      <p:sp>
        <p:nvSpPr>
          <p:cNvPr id="26" name="Rectangle 25">
            <a:extLst>
              <a:ext uri="{FF2B5EF4-FFF2-40B4-BE49-F238E27FC236}">
                <a16:creationId xmlns:a16="http://schemas.microsoft.com/office/drawing/2014/main" id="{025C4719-E42A-CC42-FCB0-52A2B433FF00}"/>
              </a:ext>
            </a:extLst>
          </p:cNvPr>
          <p:cNvSpPr/>
          <p:nvPr/>
        </p:nvSpPr>
        <p:spPr>
          <a:xfrm>
            <a:off x="1416586" y="1639515"/>
            <a:ext cx="2840637" cy="3004530"/>
          </a:xfrm>
          <a:prstGeom prst="rect">
            <a:avLst/>
          </a:prstGeom>
          <a:noFill/>
          <a:ln w="6350">
            <a:solidFill>
              <a:srgbClr val="E7970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Bef>
                <a:spcPts val="600"/>
              </a:spcBef>
              <a:spcAft>
                <a:spcPts val="600"/>
              </a:spcAft>
              <a:buClr>
                <a:srgbClr val="002395"/>
              </a:buClr>
            </a:pPr>
            <a:r>
              <a:rPr lang="de-DE" sz="1600" dirty="0">
                <a:solidFill>
                  <a:srgbClr val="01135F"/>
                </a:solidFill>
                <a:latin typeface="Arial" panose="020B0604020202020204" pitchFamily="34" charset="0"/>
                <a:ea typeface="Roboto Lt" pitchFamily="2" charset="0"/>
                <a:cs typeface="Arial" panose="020B0604020202020204" pitchFamily="34" charset="0"/>
              </a:rPr>
              <a:t>Questions </a:t>
            </a:r>
            <a:r>
              <a:rPr lang="de-DE" sz="1600" dirty="0" err="1">
                <a:solidFill>
                  <a:srgbClr val="01135F"/>
                </a:solidFill>
                <a:latin typeface="Arial" panose="020B0604020202020204" pitchFamily="34" charset="0"/>
                <a:ea typeface="Roboto Lt" pitchFamily="2" charset="0"/>
                <a:cs typeface="Arial" panose="020B0604020202020204" pitchFamily="34" charset="0"/>
              </a:rPr>
              <a:t>about</a:t>
            </a:r>
            <a:r>
              <a:rPr lang="de-DE" sz="1600" dirty="0">
                <a:solidFill>
                  <a:srgbClr val="01135F"/>
                </a:solidFill>
                <a:latin typeface="Arial" panose="020B0604020202020204" pitchFamily="34" charset="0"/>
                <a:ea typeface="Roboto Lt" pitchFamily="2" charset="0"/>
                <a:cs typeface="Arial" panose="020B0604020202020204" pitchFamily="34" charset="0"/>
              </a:rPr>
              <a:t> </a:t>
            </a:r>
            <a:br>
              <a:rPr lang="de-DE" sz="1600" dirty="0">
                <a:solidFill>
                  <a:srgbClr val="01135F"/>
                </a:solidFill>
                <a:latin typeface="Arial" panose="020B0604020202020204" pitchFamily="34" charset="0"/>
                <a:ea typeface="Roboto Lt" pitchFamily="2" charset="0"/>
                <a:cs typeface="Arial" panose="020B0604020202020204" pitchFamily="34" charset="0"/>
              </a:rPr>
            </a:br>
            <a:r>
              <a:rPr lang="de-DE" sz="1600" b="1" dirty="0">
                <a:solidFill>
                  <a:srgbClr val="01135F"/>
                </a:solidFill>
                <a:latin typeface="Arial" panose="020B0604020202020204" pitchFamily="34" charset="0"/>
                <a:ea typeface="Roboto Lt" pitchFamily="2" charset="0"/>
                <a:cs typeface="Arial" panose="020B0604020202020204" pitchFamily="34" charset="0"/>
              </a:rPr>
              <a:t>Culture Moves Europe</a:t>
            </a:r>
            <a:r>
              <a:rPr lang="de-DE" sz="1600" dirty="0">
                <a:solidFill>
                  <a:srgbClr val="01135F"/>
                </a:solidFill>
                <a:latin typeface="Arial" panose="020B0604020202020204" pitchFamily="34" charset="0"/>
                <a:ea typeface="Roboto Lt" pitchFamily="2" charset="0"/>
                <a:cs typeface="Arial" panose="020B0604020202020204" pitchFamily="34" charset="0"/>
              </a:rPr>
              <a:t>?</a:t>
            </a:r>
            <a:endParaRPr lang="en-GB" sz="1600" dirty="0">
              <a:solidFill>
                <a:srgbClr val="01135F"/>
              </a:solidFill>
              <a:effectLst/>
              <a:latin typeface="Arial" panose="020B0604020202020204" pitchFamily="34" charset="0"/>
              <a:ea typeface="Roboto Lt" pitchFamily="2" charset="0"/>
              <a:cs typeface="Arial" panose="020B0604020202020204" pitchFamily="34" charset="0"/>
            </a:endParaRPr>
          </a:p>
        </p:txBody>
      </p:sp>
      <p:sp>
        <p:nvSpPr>
          <p:cNvPr id="29" name="Rectangle 28">
            <a:extLst>
              <a:ext uri="{FF2B5EF4-FFF2-40B4-BE49-F238E27FC236}">
                <a16:creationId xmlns:a16="http://schemas.microsoft.com/office/drawing/2014/main" id="{9466821B-4FC0-8184-DAAF-A855208AE73D}"/>
              </a:ext>
            </a:extLst>
          </p:cNvPr>
          <p:cNvSpPr/>
          <p:nvPr/>
        </p:nvSpPr>
        <p:spPr>
          <a:xfrm>
            <a:off x="4804526" y="1639514"/>
            <a:ext cx="2840637" cy="3008243"/>
          </a:xfrm>
          <a:prstGeom prst="rect">
            <a:avLst/>
          </a:prstGeom>
          <a:noFill/>
          <a:ln w="6350">
            <a:solidFill>
              <a:srgbClr val="E7970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Bef>
                <a:spcPts val="600"/>
              </a:spcBef>
              <a:spcAft>
                <a:spcPts val="600"/>
              </a:spcAft>
              <a:buClr>
                <a:srgbClr val="002395"/>
              </a:buClr>
            </a:pPr>
            <a:r>
              <a:rPr lang="de-DE" sz="1600" dirty="0">
                <a:solidFill>
                  <a:srgbClr val="01135F"/>
                </a:solidFill>
                <a:effectLst/>
                <a:latin typeface="Arial" panose="020B0604020202020204" pitchFamily="34" charset="0"/>
                <a:ea typeface="Roboto Lt" pitchFamily="2" charset="0"/>
                <a:cs typeface="Arial" panose="020B0604020202020204" pitchFamily="34" charset="0"/>
              </a:rPr>
              <a:t>Q</a:t>
            </a:r>
            <a:r>
              <a:rPr lang="de-DE" sz="1600" dirty="0">
                <a:solidFill>
                  <a:srgbClr val="01135F"/>
                </a:solidFill>
                <a:latin typeface="Arial" panose="020B0604020202020204" pitchFamily="34" charset="0"/>
                <a:ea typeface="Roboto Lt" pitchFamily="2" charset="0"/>
                <a:cs typeface="Arial" panose="020B0604020202020204" pitchFamily="34" charset="0"/>
              </a:rPr>
              <a:t>uestions</a:t>
            </a:r>
            <a:r>
              <a:rPr lang="de-DE" sz="1600" dirty="0">
                <a:solidFill>
                  <a:srgbClr val="01135F"/>
                </a:solidFill>
                <a:effectLst/>
                <a:latin typeface="Arial" panose="020B0604020202020204" pitchFamily="34" charset="0"/>
                <a:ea typeface="Roboto Lt" pitchFamily="2" charset="0"/>
                <a:cs typeface="Arial" panose="020B0604020202020204" pitchFamily="34" charset="0"/>
              </a:rPr>
              <a:t> </a:t>
            </a:r>
            <a:r>
              <a:rPr lang="de-DE" sz="1600" dirty="0" err="1">
                <a:solidFill>
                  <a:srgbClr val="01135F"/>
                </a:solidFill>
                <a:effectLst/>
                <a:latin typeface="Arial" panose="020B0604020202020204" pitchFamily="34" charset="0"/>
                <a:ea typeface="Roboto Lt" pitchFamily="2" charset="0"/>
                <a:cs typeface="Arial" panose="020B0604020202020204" pitchFamily="34" charset="0"/>
              </a:rPr>
              <a:t>about</a:t>
            </a:r>
            <a:r>
              <a:rPr lang="de-DE" sz="1600" dirty="0">
                <a:solidFill>
                  <a:srgbClr val="01135F"/>
                </a:solidFill>
                <a:effectLst/>
                <a:latin typeface="Arial" panose="020B0604020202020204" pitchFamily="34" charset="0"/>
                <a:ea typeface="Roboto Lt" pitchFamily="2" charset="0"/>
                <a:cs typeface="Arial" panose="020B0604020202020204" pitchFamily="34" charset="0"/>
              </a:rPr>
              <a:t> </a:t>
            </a:r>
            <a:r>
              <a:rPr lang="de-DE" sz="1600" dirty="0" err="1">
                <a:solidFill>
                  <a:srgbClr val="01135F"/>
                </a:solidFill>
                <a:effectLst/>
                <a:latin typeface="Arial" panose="020B0604020202020204" pitchFamily="34" charset="0"/>
                <a:ea typeface="Roboto Lt" pitchFamily="2" charset="0"/>
                <a:cs typeface="Arial" panose="020B0604020202020204" pitchFamily="34" charset="0"/>
              </a:rPr>
              <a:t>your</a:t>
            </a:r>
            <a:r>
              <a:rPr lang="de-DE" sz="1600" dirty="0">
                <a:solidFill>
                  <a:srgbClr val="01135F"/>
                </a:solidFill>
                <a:effectLst/>
                <a:latin typeface="Arial" panose="020B0604020202020204" pitchFamily="34" charset="0"/>
                <a:ea typeface="Roboto Lt" pitchFamily="2" charset="0"/>
                <a:cs typeface="Arial" panose="020B0604020202020204" pitchFamily="34" charset="0"/>
              </a:rPr>
              <a:t> </a:t>
            </a:r>
            <a:br>
              <a:rPr lang="de-DE" sz="1600" dirty="0">
                <a:solidFill>
                  <a:srgbClr val="01135F"/>
                </a:solidFill>
                <a:effectLst/>
                <a:latin typeface="Arial" panose="020B0604020202020204" pitchFamily="34" charset="0"/>
                <a:ea typeface="Roboto Lt" pitchFamily="2" charset="0"/>
                <a:cs typeface="Arial" panose="020B0604020202020204" pitchFamily="34" charset="0"/>
              </a:rPr>
            </a:br>
            <a:r>
              <a:rPr lang="de-DE" sz="1600" b="1">
                <a:solidFill>
                  <a:srgbClr val="01135F"/>
                </a:solidFill>
                <a:effectLst/>
                <a:latin typeface="Arial" panose="020B0604020202020204" pitchFamily="34" charset="0"/>
                <a:ea typeface="Roboto Lt" pitchFamily="2" charset="0"/>
                <a:cs typeface="Arial" panose="020B0604020202020204" pitchFamily="34" charset="0"/>
              </a:rPr>
              <a:t>residency </a:t>
            </a:r>
            <a:r>
              <a:rPr lang="de-DE" sz="1600" b="1" dirty="0" err="1">
                <a:solidFill>
                  <a:srgbClr val="01135F"/>
                </a:solidFill>
                <a:effectLst/>
                <a:latin typeface="Arial" panose="020B0604020202020204" pitchFamily="34" charset="0"/>
                <a:ea typeface="Roboto Lt" pitchFamily="2" charset="0"/>
                <a:cs typeface="Arial" panose="020B0604020202020204" pitchFamily="34" charset="0"/>
              </a:rPr>
              <a:t>project</a:t>
            </a:r>
            <a:r>
              <a:rPr lang="de-DE" sz="1600" b="1" dirty="0">
                <a:solidFill>
                  <a:srgbClr val="01135F"/>
                </a:solidFill>
                <a:effectLst/>
                <a:latin typeface="Arial" panose="020B0604020202020204" pitchFamily="34" charset="0"/>
                <a:ea typeface="Roboto Lt" pitchFamily="2" charset="0"/>
                <a:cs typeface="Arial" panose="020B0604020202020204" pitchFamily="34" charset="0"/>
              </a:rPr>
              <a:t> </a:t>
            </a:r>
            <a:r>
              <a:rPr lang="de-DE" sz="1600" b="1" dirty="0" err="1">
                <a:solidFill>
                  <a:srgbClr val="01135F"/>
                </a:solidFill>
                <a:effectLst/>
                <a:latin typeface="Arial" panose="020B0604020202020204" pitchFamily="34" charset="0"/>
                <a:ea typeface="Roboto Lt" pitchFamily="2" charset="0"/>
                <a:cs typeface="Arial" panose="020B0604020202020204" pitchFamily="34" charset="0"/>
              </a:rPr>
              <a:t>idea</a:t>
            </a:r>
            <a:r>
              <a:rPr lang="de-DE" sz="1600" dirty="0">
                <a:solidFill>
                  <a:srgbClr val="01135F"/>
                </a:solidFill>
                <a:effectLst/>
                <a:latin typeface="Arial" panose="020B0604020202020204" pitchFamily="34" charset="0"/>
                <a:ea typeface="Roboto Lt" pitchFamily="2" charset="0"/>
                <a:cs typeface="Arial" panose="020B0604020202020204" pitchFamily="34" charset="0"/>
              </a:rPr>
              <a:t>? </a:t>
            </a:r>
            <a:endParaRPr lang="en-GB" sz="1600" dirty="0">
              <a:solidFill>
                <a:srgbClr val="01135F"/>
              </a:solidFill>
              <a:effectLst/>
              <a:latin typeface="Arial" panose="020B0604020202020204" pitchFamily="34" charset="0"/>
              <a:ea typeface="Roboto Lt" pitchFamily="2" charset="0"/>
              <a:cs typeface="Arial" panose="020B0604020202020204" pitchFamily="34" charset="0"/>
            </a:endParaRPr>
          </a:p>
        </p:txBody>
      </p:sp>
      <p:sp>
        <p:nvSpPr>
          <p:cNvPr id="31" name="Rectangle 30">
            <a:extLst>
              <a:ext uri="{FF2B5EF4-FFF2-40B4-BE49-F238E27FC236}">
                <a16:creationId xmlns:a16="http://schemas.microsoft.com/office/drawing/2014/main" id="{4C203515-F47E-914E-2AD5-FD38AD3F3E42}"/>
              </a:ext>
            </a:extLst>
          </p:cNvPr>
          <p:cNvSpPr/>
          <p:nvPr/>
        </p:nvSpPr>
        <p:spPr>
          <a:xfrm>
            <a:off x="8189134" y="1635802"/>
            <a:ext cx="2838625" cy="3008243"/>
          </a:xfrm>
          <a:prstGeom prst="rect">
            <a:avLst/>
          </a:prstGeom>
          <a:noFill/>
          <a:ln w="6350">
            <a:solidFill>
              <a:srgbClr val="E7970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Bef>
                <a:spcPts val="600"/>
              </a:spcBef>
              <a:spcAft>
                <a:spcPts val="600"/>
              </a:spcAft>
              <a:buClr>
                <a:srgbClr val="002395"/>
              </a:buClr>
            </a:pPr>
            <a:r>
              <a:rPr lang="de-DE" sz="1600" dirty="0">
                <a:solidFill>
                  <a:srgbClr val="01135F"/>
                </a:solidFill>
                <a:latin typeface="Arial" panose="020B0604020202020204" pitchFamily="34" charset="0"/>
                <a:cs typeface="Arial" panose="020B0604020202020204" pitchFamily="34" charset="0"/>
              </a:rPr>
              <a:t>Questions </a:t>
            </a:r>
            <a:r>
              <a:rPr lang="de-DE" sz="1600" dirty="0" err="1">
                <a:solidFill>
                  <a:srgbClr val="01135F"/>
                </a:solidFill>
                <a:latin typeface="Arial" panose="020B0604020202020204" pitchFamily="34" charset="0"/>
                <a:cs typeface="Arial" panose="020B0604020202020204" pitchFamily="34" charset="0"/>
              </a:rPr>
              <a:t>about</a:t>
            </a:r>
            <a:r>
              <a:rPr lang="de-DE" sz="1600" dirty="0">
                <a:solidFill>
                  <a:srgbClr val="01135F"/>
                </a:solidFill>
                <a:latin typeface="Arial" panose="020B0604020202020204" pitchFamily="34" charset="0"/>
                <a:cs typeface="Arial" panose="020B0604020202020204" pitchFamily="34" charset="0"/>
              </a:rPr>
              <a:t> </a:t>
            </a:r>
            <a:r>
              <a:rPr lang="de-DE" sz="1600" dirty="0" err="1">
                <a:solidFill>
                  <a:srgbClr val="01135F"/>
                </a:solidFill>
                <a:latin typeface="Arial" panose="020B0604020202020204" pitchFamily="34" charset="0"/>
                <a:cs typeface="Arial" panose="020B0604020202020204" pitchFamily="34" charset="0"/>
              </a:rPr>
              <a:t>your</a:t>
            </a:r>
            <a:r>
              <a:rPr lang="de-DE" sz="1600" dirty="0">
                <a:solidFill>
                  <a:srgbClr val="01135F"/>
                </a:solidFill>
                <a:latin typeface="Arial" panose="020B0604020202020204" pitchFamily="34" charset="0"/>
                <a:cs typeface="Arial" panose="020B0604020202020204" pitchFamily="34" charset="0"/>
              </a:rPr>
              <a:t> </a:t>
            </a:r>
            <a:r>
              <a:rPr lang="de-DE" sz="1600" b="1" dirty="0" err="1">
                <a:solidFill>
                  <a:srgbClr val="01135F"/>
                </a:solidFill>
                <a:latin typeface="Arial" panose="020B0604020202020204" pitchFamily="34" charset="0"/>
                <a:cs typeface="Arial" panose="020B0604020202020204" pitchFamily="34" charset="0"/>
              </a:rPr>
              <a:t>application</a:t>
            </a:r>
            <a:r>
              <a:rPr lang="de-DE" sz="1600" dirty="0">
                <a:solidFill>
                  <a:srgbClr val="01135F"/>
                </a:solidFill>
                <a:latin typeface="Arial" panose="020B0604020202020204" pitchFamily="34" charset="0"/>
                <a:cs typeface="Arial" panose="020B0604020202020204" pitchFamily="34" charset="0"/>
              </a:rPr>
              <a:t>?</a:t>
            </a:r>
            <a:endParaRPr lang="en-GB" sz="1600" dirty="0">
              <a:solidFill>
                <a:srgbClr val="01135F"/>
              </a:solidFill>
              <a:latin typeface="Arial" panose="020B0604020202020204" pitchFamily="34" charset="0"/>
              <a:cs typeface="Arial" panose="020B0604020202020204" pitchFamily="34" charset="0"/>
            </a:endParaRPr>
          </a:p>
        </p:txBody>
      </p:sp>
      <p:sp>
        <p:nvSpPr>
          <p:cNvPr id="32" name="Rounded Rectangle 7">
            <a:extLst>
              <a:ext uri="{FF2B5EF4-FFF2-40B4-BE49-F238E27FC236}">
                <a16:creationId xmlns:a16="http://schemas.microsoft.com/office/drawing/2014/main" id="{B3B4F9B1-4A34-3D66-4320-58E439EA51E9}"/>
              </a:ext>
            </a:extLst>
          </p:cNvPr>
          <p:cNvSpPr/>
          <p:nvPr/>
        </p:nvSpPr>
        <p:spPr>
          <a:xfrm>
            <a:off x="5288256" y="2495432"/>
            <a:ext cx="1703371" cy="270836"/>
          </a:xfrm>
          <a:prstGeom prst="rect">
            <a:avLst/>
          </a:prstGeom>
          <a:ln>
            <a:noFill/>
          </a:ln>
        </p:spPr>
        <p:style>
          <a:lnRef idx="2">
            <a:schemeClr val="accent4"/>
          </a:lnRef>
          <a:fillRef idx="1">
            <a:schemeClr val="lt1"/>
          </a:fillRef>
          <a:effectRef idx="0">
            <a:schemeClr val="accent4"/>
          </a:effectRef>
          <a:fontRef idx="minor">
            <a:schemeClr val="dk1"/>
          </a:fontRef>
        </p:style>
        <p:txBody>
          <a:bodyPr rtlCol="0" anchor="ctr"/>
          <a:lstStyle/>
          <a:p>
            <a:pPr lvl="0" algn="ctr">
              <a:lnSpc>
                <a:spcPct val="107000"/>
              </a:lnSpc>
              <a:spcAft>
                <a:spcPts val="0"/>
              </a:spcAft>
            </a:pPr>
            <a:r>
              <a:rPr lang="de-DE" sz="1400" b="1" dirty="0">
                <a:solidFill>
                  <a:srgbClr val="002060"/>
                </a:solidFill>
                <a:latin typeface="Arial" panose="020B0604020202020204" pitchFamily="34" charset="0"/>
                <a:ea typeface="Roboto" pitchFamily="2" charset="0"/>
                <a:cs typeface="Arial" panose="020B0604020202020204" pitchFamily="34" charset="0"/>
              </a:rPr>
              <a:t>Info </a:t>
            </a:r>
            <a:r>
              <a:rPr lang="de-DE" sz="1400" b="1" dirty="0" err="1">
                <a:solidFill>
                  <a:srgbClr val="002060"/>
                </a:solidFill>
                <a:latin typeface="Arial" panose="020B0604020202020204" pitchFamily="34" charset="0"/>
                <a:ea typeface="Roboto" pitchFamily="2" charset="0"/>
                <a:cs typeface="Arial" panose="020B0604020202020204" pitchFamily="34" charset="0"/>
              </a:rPr>
              <a:t>sessions</a:t>
            </a:r>
            <a:endParaRPr lang="de-DE" sz="1400" b="1" dirty="0">
              <a:solidFill>
                <a:srgbClr val="002060"/>
              </a:solidFill>
              <a:latin typeface="Arial" panose="020B0604020202020204" pitchFamily="34" charset="0"/>
              <a:ea typeface="Roboto" pitchFamily="2" charset="0"/>
              <a:cs typeface="Arial" panose="020B0604020202020204" pitchFamily="34" charset="0"/>
            </a:endParaRPr>
          </a:p>
        </p:txBody>
      </p:sp>
      <p:sp>
        <p:nvSpPr>
          <p:cNvPr id="33" name="Rounded Rectangle 7">
            <a:extLst>
              <a:ext uri="{FF2B5EF4-FFF2-40B4-BE49-F238E27FC236}">
                <a16:creationId xmlns:a16="http://schemas.microsoft.com/office/drawing/2014/main" id="{C29ADCD8-D44E-D5C2-7334-52D9E96DD712}"/>
              </a:ext>
            </a:extLst>
          </p:cNvPr>
          <p:cNvSpPr/>
          <p:nvPr/>
        </p:nvSpPr>
        <p:spPr>
          <a:xfrm>
            <a:off x="8213106" y="2520137"/>
            <a:ext cx="2589465" cy="270836"/>
          </a:xfrm>
          <a:prstGeom prst="rect">
            <a:avLst/>
          </a:prstGeom>
          <a:ln>
            <a:noFill/>
          </a:ln>
        </p:spPr>
        <p:style>
          <a:lnRef idx="2">
            <a:schemeClr val="accent4"/>
          </a:lnRef>
          <a:fillRef idx="1">
            <a:schemeClr val="lt1"/>
          </a:fillRef>
          <a:effectRef idx="0">
            <a:schemeClr val="accent4"/>
          </a:effectRef>
          <a:fontRef idx="minor">
            <a:schemeClr val="dk1"/>
          </a:fontRef>
        </p:style>
        <p:txBody>
          <a:bodyPr rtlCol="0" anchor="ctr"/>
          <a:lstStyle/>
          <a:p>
            <a:pPr lvl="0" algn="ctr">
              <a:lnSpc>
                <a:spcPct val="107000"/>
              </a:lnSpc>
              <a:spcAft>
                <a:spcPts val="0"/>
              </a:spcAft>
            </a:pPr>
            <a:r>
              <a:rPr lang="de-DE" sz="1400" b="1" dirty="0">
                <a:solidFill>
                  <a:srgbClr val="002060"/>
                </a:solidFill>
                <a:latin typeface="Arial" panose="020B0604020202020204" pitchFamily="34" charset="0"/>
                <a:ea typeface="Roboto" pitchFamily="2" charset="0"/>
                <a:cs typeface="Arial" panose="020B0604020202020204" pitchFamily="34" charset="0"/>
              </a:rPr>
              <a:t>GAP</a:t>
            </a:r>
          </a:p>
        </p:txBody>
      </p:sp>
      <p:pic>
        <p:nvPicPr>
          <p:cNvPr id="36" name="Grafik 3">
            <a:extLst>
              <a:ext uri="{FF2B5EF4-FFF2-40B4-BE49-F238E27FC236}">
                <a16:creationId xmlns:a16="http://schemas.microsoft.com/office/drawing/2014/main" id="{1C0E1581-6D97-8CEC-6ED9-0D9473E6EB7B}"/>
              </a:ext>
            </a:extLst>
          </p:cNvPr>
          <p:cNvPicPr>
            <a:picLocks noChangeAspect="1"/>
          </p:cNvPicPr>
          <p:nvPr/>
        </p:nvPicPr>
        <p:blipFill>
          <a:blip r:embed="rId7"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2260913" y="2552903"/>
            <a:ext cx="282923" cy="102881"/>
          </a:xfrm>
          <a:prstGeom prst="rect">
            <a:avLst/>
          </a:prstGeom>
        </p:spPr>
      </p:pic>
      <p:pic>
        <p:nvPicPr>
          <p:cNvPr id="37" name="Grafik 3">
            <a:extLst>
              <a:ext uri="{FF2B5EF4-FFF2-40B4-BE49-F238E27FC236}">
                <a16:creationId xmlns:a16="http://schemas.microsoft.com/office/drawing/2014/main" id="{C2C0C383-B6BB-EA20-F60B-06D37F3763BA}"/>
              </a:ext>
            </a:extLst>
          </p:cNvPr>
          <p:cNvPicPr>
            <a:picLocks noChangeAspect="1"/>
          </p:cNvPicPr>
          <p:nvPr/>
        </p:nvPicPr>
        <p:blipFill>
          <a:blip r:embed="rId7"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2063464" y="3668150"/>
            <a:ext cx="282923" cy="102881"/>
          </a:xfrm>
          <a:prstGeom prst="rect">
            <a:avLst/>
          </a:prstGeom>
        </p:spPr>
      </p:pic>
      <p:pic>
        <p:nvPicPr>
          <p:cNvPr id="38" name="Grafik 3">
            <a:extLst>
              <a:ext uri="{FF2B5EF4-FFF2-40B4-BE49-F238E27FC236}">
                <a16:creationId xmlns:a16="http://schemas.microsoft.com/office/drawing/2014/main" id="{749B091A-E8BF-E317-191D-A42DF90D4BCB}"/>
              </a:ext>
            </a:extLst>
          </p:cNvPr>
          <p:cNvPicPr>
            <a:picLocks noChangeAspect="1"/>
          </p:cNvPicPr>
          <p:nvPr/>
        </p:nvPicPr>
        <p:blipFill>
          <a:blip r:embed="rId8" cstate="print">
            <a:duotone>
              <a:schemeClr val="accent2">
                <a:shade val="45000"/>
                <a:satMod val="135000"/>
              </a:schemeClr>
              <a:prstClr val="white"/>
            </a:duotone>
            <a:extLst>
              <a:ext uri="{BEBA8EAE-BF5A-486C-A8C5-ECC9F3942E4B}">
                <a14:imgProps xmlns:a14="http://schemas.microsoft.com/office/drawing/2010/main">
                  <a14:imgLayer r:embed="rId9">
                    <a14:imgEffect>
                      <a14:colorTemperature colorTemp="6505"/>
                    </a14:imgEffect>
                    <a14:imgEffect>
                      <a14:saturation sat="205000"/>
                    </a14:imgEffect>
                  </a14:imgLayer>
                </a14:imgProps>
              </a:ext>
              <a:ext uri="{28A0092B-C50C-407E-A947-70E740481C1C}">
                <a14:useLocalDpi xmlns:a14="http://schemas.microsoft.com/office/drawing/2010/main" val="0"/>
              </a:ext>
            </a:extLst>
          </a:blip>
          <a:stretch>
            <a:fillRect/>
          </a:stretch>
        </p:blipFill>
        <p:spPr>
          <a:xfrm>
            <a:off x="5188796" y="2586385"/>
            <a:ext cx="282923" cy="102881"/>
          </a:xfrm>
          <a:prstGeom prst="rect">
            <a:avLst/>
          </a:prstGeom>
        </p:spPr>
      </p:pic>
      <p:pic>
        <p:nvPicPr>
          <p:cNvPr id="39" name="Grafik 3">
            <a:extLst>
              <a:ext uri="{FF2B5EF4-FFF2-40B4-BE49-F238E27FC236}">
                <a16:creationId xmlns:a16="http://schemas.microsoft.com/office/drawing/2014/main" id="{709240F9-65FD-D65F-6720-CB963475520E}"/>
              </a:ext>
            </a:extLst>
          </p:cNvPr>
          <p:cNvPicPr>
            <a:picLocks noChangeAspect="1"/>
          </p:cNvPicPr>
          <p:nvPr/>
        </p:nvPicPr>
        <p:blipFill>
          <a:blip r:embed="rId8" cstate="print">
            <a:duotone>
              <a:schemeClr val="accent2">
                <a:shade val="45000"/>
                <a:satMod val="135000"/>
              </a:schemeClr>
              <a:prstClr val="white"/>
            </a:duotone>
            <a:extLst>
              <a:ext uri="{BEBA8EAE-BF5A-486C-A8C5-ECC9F3942E4B}">
                <a14:imgProps xmlns:a14="http://schemas.microsoft.com/office/drawing/2010/main">
                  <a14:imgLayer r:embed="rId9">
                    <a14:imgEffect>
                      <a14:colorTemperature colorTemp="6505"/>
                    </a14:imgEffect>
                    <a14:imgEffect>
                      <a14:saturation sat="205000"/>
                    </a14:imgEffect>
                  </a14:imgLayer>
                </a14:imgProps>
              </a:ext>
              <a:ext uri="{28A0092B-C50C-407E-A947-70E740481C1C}">
                <a14:useLocalDpi xmlns:a14="http://schemas.microsoft.com/office/drawing/2010/main" val="0"/>
              </a:ext>
            </a:extLst>
          </a:blip>
          <a:stretch>
            <a:fillRect/>
          </a:stretch>
        </p:blipFill>
        <p:spPr>
          <a:xfrm>
            <a:off x="4899995" y="3685246"/>
            <a:ext cx="282923" cy="102881"/>
          </a:xfrm>
          <a:prstGeom prst="rect">
            <a:avLst/>
          </a:prstGeom>
        </p:spPr>
      </p:pic>
      <p:pic>
        <p:nvPicPr>
          <p:cNvPr id="41" name="Grafik 3">
            <a:extLst>
              <a:ext uri="{FF2B5EF4-FFF2-40B4-BE49-F238E27FC236}">
                <a16:creationId xmlns:a16="http://schemas.microsoft.com/office/drawing/2014/main" id="{A24E4006-EB78-A3D9-54F4-BA6959016D17}"/>
              </a:ext>
            </a:extLst>
          </p:cNvPr>
          <p:cNvPicPr>
            <a:picLocks noChangeAspect="1"/>
          </p:cNvPicPr>
          <p:nvPr/>
        </p:nvPicPr>
        <p:blipFill>
          <a:blip r:embed="rId7"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8978100" y="2593983"/>
            <a:ext cx="282923" cy="102881"/>
          </a:xfrm>
          <a:prstGeom prst="rect">
            <a:avLst/>
          </a:prstGeom>
        </p:spPr>
      </p:pic>
      <p:pic>
        <p:nvPicPr>
          <p:cNvPr id="42" name="Grafik 3">
            <a:extLst>
              <a:ext uri="{FF2B5EF4-FFF2-40B4-BE49-F238E27FC236}">
                <a16:creationId xmlns:a16="http://schemas.microsoft.com/office/drawing/2014/main" id="{86391551-2DA5-8030-26AB-6775033A615A}"/>
              </a:ext>
            </a:extLst>
          </p:cNvPr>
          <p:cNvPicPr>
            <a:picLocks noChangeAspect="1"/>
          </p:cNvPicPr>
          <p:nvPr/>
        </p:nvPicPr>
        <p:blipFill>
          <a:blip r:embed="rId7"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8889551" y="3659553"/>
            <a:ext cx="282923" cy="102881"/>
          </a:xfrm>
          <a:prstGeom prst="rect">
            <a:avLst/>
          </a:prstGeom>
        </p:spPr>
      </p:pic>
      <p:cxnSp>
        <p:nvCxnSpPr>
          <p:cNvPr id="44" name="Straight Arrow Connector 43">
            <a:extLst>
              <a:ext uri="{FF2B5EF4-FFF2-40B4-BE49-F238E27FC236}">
                <a16:creationId xmlns:a16="http://schemas.microsoft.com/office/drawing/2014/main" id="{C588C8B0-E26C-5C50-F745-08331D7B0629}"/>
              </a:ext>
            </a:extLst>
          </p:cNvPr>
          <p:cNvCxnSpPr>
            <a:cxnSpLocks/>
          </p:cNvCxnSpPr>
          <p:nvPr/>
        </p:nvCxnSpPr>
        <p:spPr>
          <a:xfrm>
            <a:off x="4310094" y="3081982"/>
            <a:ext cx="425827" cy="0"/>
          </a:xfrm>
          <a:prstGeom prst="straightConnector1">
            <a:avLst/>
          </a:prstGeom>
          <a:ln w="3175">
            <a:tailEnd type="triangle"/>
          </a:ln>
        </p:spPr>
        <p:style>
          <a:lnRef idx="1">
            <a:schemeClr val="accent4"/>
          </a:lnRef>
          <a:fillRef idx="0">
            <a:schemeClr val="accent4"/>
          </a:fillRef>
          <a:effectRef idx="0">
            <a:schemeClr val="accent4"/>
          </a:effectRef>
          <a:fontRef idx="minor">
            <a:schemeClr val="tx1"/>
          </a:fontRef>
        </p:style>
      </p:cxnSp>
      <p:cxnSp>
        <p:nvCxnSpPr>
          <p:cNvPr id="50" name="Straight Arrow Connector 49">
            <a:extLst>
              <a:ext uri="{FF2B5EF4-FFF2-40B4-BE49-F238E27FC236}">
                <a16:creationId xmlns:a16="http://schemas.microsoft.com/office/drawing/2014/main" id="{639E8CAE-F964-8646-A4DB-D6A7DAAD10F6}"/>
              </a:ext>
            </a:extLst>
          </p:cNvPr>
          <p:cNvCxnSpPr>
            <a:cxnSpLocks/>
          </p:cNvCxnSpPr>
          <p:nvPr/>
        </p:nvCxnSpPr>
        <p:spPr>
          <a:xfrm>
            <a:off x="7720485" y="3117821"/>
            <a:ext cx="425827" cy="0"/>
          </a:xfrm>
          <a:prstGeom prst="straightConnector1">
            <a:avLst/>
          </a:prstGeom>
          <a:ln w="3175">
            <a:tailEnd type="triangle"/>
          </a:ln>
        </p:spPr>
        <p:style>
          <a:lnRef idx="1">
            <a:schemeClr val="accent4"/>
          </a:lnRef>
          <a:fillRef idx="0">
            <a:schemeClr val="accent4"/>
          </a:fillRef>
          <a:effectRef idx="0">
            <a:schemeClr val="accent4"/>
          </a:effectRef>
          <a:fontRef idx="minor">
            <a:schemeClr val="tx1"/>
          </a:fontRef>
        </p:style>
      </p:cxnSp>
      <p:grpSp>
        <p:nvGrpSpPr>
          <p:cNvPr id="27" name="Group 26">
            <a:extLst>
              <a:ext uri="{FF2B5EF4-FFF2-40B4-BE49-F238E27FC236}">
                <a16:creationId xmlns:a16="http://schemas.microsoft.com/office/drawing/2014/main" id="{D0879D06-EE65-FD22-4D52-27025458BDA5}"/>
              </a:ext>
            </a:extLst>
          </p:cNvPr>
          <p:cNvGrpSpPr/>
          <p:nvPr/>
        </p:nvGrpSpPr>
        <p:grpSpPr>
          <a:xfrm>
            <a:off x="4081132" y="4857049"/>
            <a:ext cx="3928127" cy="1312247"/>
            <a:chOff x="4081132" y="4857049"/>
            <a:chExt cx="3928127" cy="1312247"/>
          </a:xfrm>
        </p:grpSpPr>
        <p:pic>
          <p:nvPicPr>
            <p:cNvPr id="6" name="Picture 5" descr="Qr code&#10;&#10;Description automatically generated">
              <a:extLst>
                <a:ext uri="{FF2B5EF4-FFF2-40B4-BE49-F238E27FC236}">
                  <a16:creationId xmlns:a16="http://schemas.microsoft.com/office/drawing/2014/main" id="{13444494-DF7F-ECA9-A030-9701173B4DB2}"/>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081132" y="4959896"/>
              <a:ext cx="1209400" cy="1209400"/>
            </a:xfrm>
            <a:prstGeom prst="rect">
              <a:avLst/>
            </a:prstGeom>
          </p:spPr>
        </p:pic>
        <p:sp>
          <p:nvSpPr>
            <p:cNvPr id="19" name="TextBox 18">
              <a:extLst>
                <a:ext uri="{FF2B5EF4-FFF2-40B4-BE49-F238E27FC236}">
                  <a16:creationId xmlns:a16="http://schemas.microsoft.com/office/drawing/2014/main" id="{28B2815D-5D6A-C79B-12B1-8929362D10E1}"/>
                </a:ext>
              </a:extLst>
            </p:cNvPr>
            <p:cNvSpPr txBox="1"/>
            <p:nvPr/>
          </p:nvSpPr>
          <p:spPr>
            <a:xfrm>
              <a:off x="5400482" y="5245838"/>
              <a:ext cx="2573381" cy="319768"/>
            </a:xfrm>
            <a:prstGeom prst="rect">
              <a:avLst/>
            </a:prstGeom>
            <a:noFill/>
          </p:spPr>
          <p:txBody>
            <a:bodyPr wrap="square" rtlCol="0">
              <a:spAutoFit/>
            </a:bodyPr>
            <a:lstStyle>
              <a:defPPr>
                <a:defRPr lang="de-DE"/>
              </a:defPPr>
              <a:lvl1pPr>
                <a:lnSpc>
                  <a:spcPts val="2000"/>
                </a:lnSpc>
                <a:defRPr sz="1200">
                  <a:solidFill>
                    <a:srgbClr val="002060"/>
                  </a:solidFill>
                  <a:latin typeface="Arial" panose="020B0604020202020204" pitchFamily="34" charset="0"/>
                  <a:ea typeface="Roboto Light" panose="02000000000000000000" pitchFamily="2" charset="0"/>
                  <a:cs typeface="Arial" panose="020B0604020202020204" pitchFamily="34" charset="0"/>
                </a:defRPr>
              </a:lvl1pPr>
            </a:lstStyle>
            <a:p>
              <a:pPr marL="171450" indent="-171450">
                <a:buFont typeface="Courier New" panose="02070309020205020404" pitchFamily="49" charset="0"/>
                <a:buChar char="o"/>
              </a:pPr>
              <a:r>
                <a:rPr lang="de-DE" dirty="0" err="1"/>
                <a:t>scan</a:t>
              </a:r>
              <a:r>
                <a:rPr lang="de-DE" dirty="0"/>
                <a:t> </a:t>
              </a:r>
              <a:r>
                <a:rPr lang="de-DE" dirty="0" err="1"/>
                <a:t>this</a:t>
              </a:r>
              <a:r>
                <a:rPr lang="de-DE" dirty="0"/>
                <a:t> QR Code</a:t>
              </a:r>
            </a:p>
          </p:txBody>
        </p:sp>
        <p:sp>
          <p:nvSpPr>
            <p:cNvPr id="20" name="TextBox 19">
              <a:extLst>
                <a:ext uri="{FF2B5EF4-FFF2-40B4-BE49-F238E27FC236}">
                  <a16:creationId xmlns:a16="http://schemas.microsoft.com/office/drawing/2014/main" id="{50E84C6F-76A0-07C3-F0EC-F981593DD4E6}"/>
                </a:ext>
              </a:extLst>
            </p:cNvPr>
            <p:cNvSpPr txBox="1"/>
            <p:nvPr/>
          </p:nvSpPr>
          <p:spPr>
            <a:xfrm>
              <a:off x="5395819" y="5593048"/>
              <a:ext cx="2613440" cy="576248"/>
            </a:xfrm>
            <a:prstGeom prst="rect">
              <a:avLst/>
            </a:prstGeom>
            <a:noFill/>
          </p:spPr>
          <p:txBody>
            <a:bodyPr wrap="square" rtlCol="0">
              <a:spAutoFit/>
            </a:bodyPr>
            <a:lstStyle>
              <a:defPPr>
                <a:defRPr lang="de-DE"/>
              </a:defPPr>
              <a:lvl1pPr>
                <a:lnSpc>
                  <a:spcPts val="2000"/>
                </a:lnSpc>
                <a:defRPr sz="1200">
                  <a:solidFill>
                    <a:srgbClr val="002060"/>
                  </a:solidFill>
                  <a:latin typeface="Arial" panose="020B0604020202020204" pitchFamily="34" charset="0"/>
                  <a:ea typeface="Roboto Light" panose="02000000000000000000" pitchFamily="2" charset="0"/>
                  <a:cs typeface="Arial" panose="020B0604020202020204" pitchFamily="34" charset="0"/>
                </a:defRPr>
              </a:lvl1pPr>
            </a:lstStyle>
            <a:p>
              <a:r>
                <a:rPr lang="de-DE" sz="900" dirty="0" err="1"/>
                <a:t>or</a:t>
              </a:r>
              <a:r>
                <a:rPr lang="de-DE" sz="900" dirty="0"/>
                <a:t> </a:t>
              </a:r>
              <a:r>
                <a:rPr lang="de-DE" sz="900" dirty="0" err="1"/>
                <a:t>go</a:t>
              </a:r>
              <a:r>
                <a:rPr lang="de-DE" sz="900" dirty="0"/>
                <a:t> </a:t>
              </a:r>
              <a:r>
                <a:rPr lang="de-DE" sz="900" dirty="0" err="1"/>
                <a:t>to</a:t>
              </a:r>
              <a:r>
                <a:rPr lang="de-DE" sz="900" dirty="0"/>
                <a:t>:</a:t>
              </a:r>
            </a:p>
            <a:p>
              <a:pPr marL="228600" indent="-228600">
                <a:buFont typeface="Courier New" panose="02070309020205020404" pitchFamily="49" charset="0"/>
                <a:buChar char="o"/>
              </a:pPr>
              <a:r>
                <a:rPr lang="de-DE" dirty="0">
                  <a:solidFill>
                    <a:srgbClr val="01135F"/>
                  </a:solidFill>
                  <a:hlinkClick r:id="rId11" action="ppaction://hlinkfile">
                    <a:extLst>
                      <a:ext uri="{A12FA001-AC4F-418D-AE19-62706E023703}">
                        <ahyp:hlinkClr xmlns:ahyp="http://schemas.microsoft.com/office/drawing/2018/hyperlinkcolor" xmlns="" val="tx"/>
                      </a:ext>
                    </a:extLst>
                  </a:hlinkClick>
                </a:rPr>
                <a:t>linktr.ee/</a:t>
              </a:r>
              <a:r>
                <a:rPr lang="de-DE" dirty="0" err="1">
                  <a:solidFill>
                    <a:srgbClr val="01135F"/>
                  </a:solidFill>
                  <a:hlinkClick r:id="rId11" action="ppaction://hlinkfile">
                    <a:extLst>
                      <a:ext uri="{A12FA001-AC4F-418D-AE19-62706E023703}">
                        <ahyp:hlinkClr xmlns:ahyp="http://schemas.microsoft.com/office/drawing/2018/hyperlinkcolor" xmlns="" val="tx"/>
                      </a:ext>
                    </a:extLst>
                  </a:hlinkClick>
                </a:rPr>
                <a:t>CultureMovesEurope</a:t>
              </a:r>
              <a:endParaRPr lang="de-DE" dirty="0">
                <a:solidFill>
                  <a:srgbClr val="01135F"/>
                </a:solidFill>
              </a:endParaRPr>
            </a:p>
          </p:txBody>
        </p:sp>
        <p:sp>
          <p:nvSpPr>
            <p:cNvPr id="21" name="TextBox 20">
              <a:extLst>
                <a:ext uri="{FF2B5EF4-FFF2-40B4-BE49-F238E27FC236}">
                  <a16:creationId xmlns:a16="http://schemas.microsoft.com/office/drawing/2014/main" id="{5D7871FA-900C-62A9-A359-01ACC0648D5B}"/>
                </a:ext>
              </a:extLst>
            </p:cNvPr>
            <p:cNvSpPr txBox="1"/>
            <p:nvPr/>
          </p:nvSpPr>
          <p:spPr>
            <a:xfrm>
              <a:off x="5391894" y="4857049"/>
              <a:ext cx="2573381" cy="319768"/>
            </a:xfrm>
            <a:prstGeom prst="rect">
              <a:avLst/>
            </a:prstGeom>
            <a:noFill/>
          </p:spPr>
          <p:txBody>
            <a:bodyPr wrap="square" rtlCol="0">
              <a:spAutoFit/>
            </a:bodyPr>
            <a:lstStyle>
              <a:defPPr>
                <a:defRPr lang="de-DE"/>
              </a:defPPr>
              <a:lvl1pPr>
                <a:lnSpc>
                  <a:spcPts val="2000"/>
                </a:lnSpc>
                <a:defRPr sz="1200">
                  <a:solidFill>
                    <a:srgbClr val="002060"/>
                  </a:solidFill>
                  <a:latin typeface="Arial" panose="020B0604020202020204" pitchFamily="34" charset="0"/>
                  <a:ea typeface="Roboto Light" panose="02000000000000000000" pitchFamily="2" charset="0"/>
                  <a:cs typeface="Arial" panose="020B0604020202020204" pitchFamily="34" charset="0"/>
                </a:defRPr>
              </a:lvl1pPr>
            </a:lstStyle>
            <a:p>
              <a:r>
                <a:rPr lang="de-DE" b="1" dirty="0" err="1"/>
                <a:t>To</a:t>
              </a:r>
              <a:r>
                <a:rPr lang="de-DE" b="1" dirty="0"/>
                <a:t> </a:t>
              </a:r>
              <a:r>
                <a:rPr lang="de-DE" b="1" dirty="0" err="1"/>
                <a:t>access</a:t>
              </a:r>
              <a:r>
                <a:rPr lang="de-DE" b="1" dirty="0"/>
                <a:t> </a:t>
              </a:r>
              <a:r>
                <a:rPr lang="de-DE" b="1" dirty="0" err="1"/>
                <a:t>the</a:t>
              </a:r>
              <a:r>
                <a:rPr lang="de-DE" b="1" dirty="0"/>
                <a:t> </a:t>
              </a:r>
              <a:r>
                <a:rPr lang="de-DE" b="1" dirty="0" err="1"/>
                <a:t>useful</a:t>
              </a:r>
              <a:r>
                <a:rPr lang="de-DE" b="1" dirty="0"/>
                <a:t> links:</a:t>
              </a:r>
            </a:p>
          </p:txBody>
        </p:sp>
      </p:grpSp>
      <p:sp>
        <p:nvSpPr>
          <p:cNvPr id="2" name="Textfeld 15">
            <a:extLst>
              <a:ext uri="{FF2B5EF4-FFF2-40B4-BE49-F238E27FC236}">
                <a16:creationId xmlns:a16="http://schemas.microsoft.com/office/drawing/2014/main" id="{C054F490-F253-840D-81F1-4459D31650AA}"/>
              </a:ext>
            </a:extLst>
          </p:cNvPr>
          <p:cNvSpPr txBox="1"/>
          <p:nvPr/>
        </p:nvSpPr>
        <p:spPr>
          <a:xfrm>
            <a:off x="1357791" y="666591"/>
            <a:ext cx="12539763" cy="523220"/>
          </a:xfrm>
          <a:prstGeom prst="rect">
            <a:avLst/>
          </a:prstGeom>
          <a:noFill/>
        </p:spPr>
        <p:txBody>
          <a:bodyPr wrap="square" rtlCol="0">
            <a:spAutoFit/>
          </a:bodyPr>
          <a:lstStyle/>
          <a:p>
            <a:r>
              <a:rPr lang="de-DE" sz="2800" b="1" dirty="0" err="1">
                <a:solidFill>
                  <a:srgbClr val="7030A0"/>
                </a:solidFill>
                <a:latin typeface="Arial" panose="020B0604020202020204" pitchFamily="34" charset="0"/>
                <a:ea typeface="Roboto Th" pitchFamily="2" charset="0"/>
                <a:cs typeface="Arial" panose="020B0604020202020204" pitchFamily="34" charset="0"/>
              </a:rPr>
              <a:t>For</a:t>
            </a:r>
            <a:r>
              <a:rPr lang="de-DE" sz="2800" b="1" dirty="0">
                <a:solidFill>
                  <a:srgbClr val="7030A0"/>
                </a:solidFill>
                <a:latin typeface="Arial" panose="020B0604020202020204" pitchFamily="34" charset="0"/>
                <a:ea typeface="Roboto Th" pitchFamily="2" charset="0"/>
                <a:cs typeface="Arial" panose="020B0604020202020204" pitchFamily="34" charset="0"/>
              </a:rPr>
              <a:t> </a:t>
            </a:r>
            <a:r>
              <a:rPr lang="de-DE" sz="2800" b="1" dirty="0" err="1">
                <a:solidFill>
                  <a:srgbClr val="7030A0"/>
                </a:solidFill>
                <a:latin typeface="Arial" panose="020B0604020202020204" pitchFamily="34" charset="0"/>
                <a:ea typeface="Roboto Th" pitchFamily="2" charset="0"/>
                <a:cs typeface="Arial" panose="020B0604020202020204" pitchFamily="34" charset="0"/>
              </a:rPr>
              <a:t>more</a:t>
            </a:r>
            <a:r>
              <a:rPr lang="de-DE" sz="2800" b="1" dirty="0">
                <a:solidFill>
                  <a:srgbClr val="7030A0"/>
                </a:solidFill>
                <a:latin typeface="Arial" panose="020B0604020202020204" pitchFamily="34" charset="0"/>
                <a:ea typeface="Roboto Th" pitchFamily="2" charset="0"/>
                <a:cs typeface="Arial" panose="020B0604020202020204" pitchFamily="34" charset="0"/>
              </a:rPr>
              <a:t> </a:t>
            </a:r>
            <a:r>
              <a:rPr lang="de-DE" sz="2800" b="1" dirty="0" err="1">
                <a:solidFill>
                  <a:srgbClr val="7030A0"/>
                </a:solidFill>
                <a:latin typeface="Arial" panose="020B0604020202020204" pitchFamily="34" charset="0"/>
                <a:ea typeface="Roboto Th" pitchFamily="2" charset="0"/>
                <a:cs typeface="Arial" panose="020B0604020202020204" pitchFamily="34" charset="0"/>
              </a:rPr>
              <a:t>information</a:t>
            </a:r>
            <a:r>
              <a:rPr lang="de-DE" sz="2800" b="1" dirty="0">
                <a:solidFill>
                  <a:srgbClr val="7030A0"/>
                </a:solidFill>
                <a:latin typeface="Arial" panose="020B0604020202020204" pitchFamily="34" charset="0"/>
                <a:ea typeface="Roboto Th" pitchFamily="2" charset="0"/>
                <a:cs typeface="Arial" panose="020B0604020202020204" pitchFamily="34" charset="0"/>
              </a:rPr>
              <a:t>:</a:t>
            </a:r>
            <a:endParaRPr lang="en-GB" sz="2800" dirty="0">
              <a:solidFill>
                <a:srgbClr val="7030A0"/>
              </a:solidFill>
              <a:latin typeface="Arial" panose="020B0604020202020204" pitchFamily="34" charset="0"/>
              <a:ea typeface="Roboto Th" pitchFamily="2" charset="0"/>
              <a:cs typeface="Arial" panose="020B0604020202020204" pitchFamily="34" charset="0"/>
            </a:endParaRPr>
          </a:p>
        </p:txBody>
      </p:sp>
    </p:spTree>
    <p:extLst>
      <p:ext uri="{BB962C8B-B14F-4D97-AF65-F5344CB8AC3E}">
        <p14:creationId xmlns:p14="http://schemas.microsoft.com/office/powerpoint/2010/main" val="4097595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down)">
                                      <p:cBhvr>
                                        <p:cTn id="7" dur="580">
                                          <p:stCondLst>
                                            <p:cond delay="0"/>
                                          </p:stCondLst>
                                        </p:cTn>
                                        <p:tgtEl>
                                          <p:spTgt spid="27"/>
                                        </p:tgtEl>
                                      </p:cBhvr>
                                    </p:animEffect>
                                    <p:anim calcmode="lin" valueType="num">
                                      <p:cBhvr>
                                        <p:cTn id="8" dur="1822" tmFilter="0,0; 0.14,0.36; 0.43,0.73; 0.71,0.91; 1.0,1.0">
                                          <p:stCondLst>
                                            <p:cond delay="0"/>
                                          </p:stCondLst>
                                        </p:cTn>
                                        <p:tgtEl>
                                          <p:spTgt spid="2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7"/>
                                        </p:tgtEl>
                                        <p:attrNameLst>
                                          <p:attrName>ppt_y</p:attrName>
                                        </p:attrNameLst>
                                      </p:cBhvr>
                                      <p:tavLst>
                                        <p:tav tm="0" fmla="#ppt_y-sin(pi*$)/81">
                                          <p:val>
                                            <p:fltVal val="0"/>
                                          </p:val>
                                        </p:tav>
                                        <p:tav tm="100000">
                                          <p:val>
                                            <p:fltVal val="1"/>
                                          </p:val>
                                        </p:tav>
                                      </p:tavLst>
                                    </p:anim>
                                    <p:animScale>
                                      <p:cBhvr>
                                        <p:cTn id="13" dur="26">
                                          <p:stCondLst>
                                            <p:cond delay="650"/>
                                          </p:stCondLst>
                                        </p:cTn>
                                        <p:tgtEl>
                                          <p:spTgt spid="27"/>
                                        </p:tgtEl>
                                      </p:cBhvr>
                                      <p:to x="100000" y="60000"/>
                                    </p:animScale>
                                    <p:animScale>
                                      <p:cBhvr>
                                        <p:cTn id="14" dur="166" decel="50000">
                                          <p:stCondLst>
                                            <p:cond delay="676"/>
                                          </p:stCondLst>
                                        </p:cTn>
                                        <p:tgtEl>
                                          <p:spTgt spid="27"/>
                                        </p:tgtEl>
                                      </p:cBhvr>
                                      <p:to x="100000" y="100000"/>
                                    </p:animScale>
                                    <p:animScale>
                                      <p:cBhvr>
                                        <p:cTn id="15" dur="26">
                                          <p:stCondLst>
                                            <p:cond delay="1312"/>
                                          </p:stCondLst>
                                        </p:cTn>
                                        <p:tgtEl>
                                          <p:spTgt spid="27"/>
                                        </p:tgtEl>
                                      </p:cBhvr>
                                      <p:to x="100000" y="80000"/>
                                    </p:animScale>
                                    <p:animScale>
                                      <p:cBhvr>
                                        <p:cTn id="16" dur="166" decel="50000">
                                          <p:stCondLst>
                                            <p:cond delay="1338"/>
                                          </p:stCondLst>
                                        </p:cTn>
                                        <p:tgtEl>
                                          <p:spTgt spid="27"/>
                                        </p:tgtEl>
                                      </p:cBhvr>
                                      <p:to x="100000" y="100000"/>
                                    </p:animScale>
                                    <p:animScale>
                                      <p:cBhvr>
                                        <p:cTn id="17" dur="26">
                                          <p:stCondLst>
                                            <p:cond delay="1642"/>
                                          </p:stCondLst>
                                        </p:cTn>
                                        <p:tgtEl>
                                          <p:spTgt spid="27"/>
                                        </p:tgtEl>
                                      </p:cBhvr>
                                      <p:to x="100000" y="90000"/>
                                    </p:animScale>
                                    <p:animScale>
                                      <p:cBhvr>
                                        <p:cTn id="18" dur="166" decel="50000">
                                          <p:stCondLst>
                                            <p:cond delay="1668"/>
                                          </p:stCondLst>
                                        </p:cTn>
                                        <p:tgtEl>
                                          <p:spTgt spid="27"/>
                                        </p:tgtEl>
                                      </p:cBhvr>
                                      <p:to x="100000" y="100000"/>
                                    </p:animScale>
                                    <p:animScale>
                                      <p:cBhvr>
                                        <p:cTn id="19" dur="26">
                                          <p:stCondLst>
                                            <p:cond delay="1808"/>
                                          </p:stCondLst>
                                        </p:cTn>
                                        <p:tgtEl>
                                          <p:spTgt spid="27"/>
                                        </p:tgtEl>
                                      </p:cBhvr>
                                      <p:to x="100000" y="95000"/>
                                    </p:animScale>
                                    <p:animScale>
                                      <p:cBhvr>
                                        <p:cTn id="20" dur="166" decel="50000">
                                          <p:stCondLst>
                                            <p:cond delay="1834"/>
                                          </p:stCondLst>
                                        </p:cTn>
                                        <p:tgtEl>
                                          <p:spTgt spid="2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ext&#10;&#10;Description automatically generated">
            <a:extLst>
              <a:ext uri="{FF2B5EF4-FFF2-40B4-BE49-F238E27FC236}">
                <a16:creationId xmlns:a16="http://schemas.microsoft.com/office/drawing/2014/main" id="{49F0828A-A873-6ABC-2512-D5758A6ED93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34E52F44-34D2-74A6-80D4-3E8CAF586666}"/>
              </a:ext>
            </a:extLst>
          </p:cNvPr>
          <p:cNvSpPr txBox="1"/>
          <p:nvPr/>
        </p:nvSpPr>
        <p:spPr>
          <a:xfrm>
            <a:off x="8245641" y="782053"/>
            <a:ext cx="3946359" cy="2366995"/>
          </a:xfrm>
          <a:prstGeom prst="rect">
            <a:avLst/>
          </a:prstGeom>
          <a:noFill/>
        </p:spPr>
        <p:txBody>
          <a:bodyPr wrap="square" rtlCol="0">
            <a:spAutoFit/>
          </a:bodyPr>
          <a:lstStyle/>
          <a:p>
            <a:pPr algn="just">
              <a:lnSpc>
                <a:spcPct val="107000"/>
              </a:lnSpc>
              <a:spcAft>
                <a:spcPts val="800"/>
              </a:spcAft>
            </a:pPr>
            <a:r>
              <a:rPr lang="en-GB" sz="3200" b="1" dirty="0">
                <a:solidFill>
                  <a:srgbClr val="732A99"/>
                </a:solidFill>
                <a:latin typeface="Arial" panose="020B0604020202020204" pitchFamily="34" charset="0"/>
                <a:ea typeface="Times New Roman" panose="02020603050405020304" pitchFamily="18" charset="0"/>
                <a:cs typeface="Arial" panose="020B0604020202020204" pitchFamily="34" charset="0"/>
              </a:rPr>
              <a:t>THANK YOU! </a:t>
            </a:r>
          </a:p>
          <a:p>
            <a:pPr algn="just">
              <a:lnSpc>
                <a:spcPct val="107000"/>
              </a:lnSpc>
              <a:spcAft>
                <a:spcPts val="800"/>
              </a:spcAft>
            </a:pPr>
            <a:endParaRPr lang="en-GB" sz="3200" b="1" dirty="0">
              <a:solidFill>
                <a:srgbClr val="732A99"/>
              </a:solidFill>
              <a:latin typeface="Arial" panose="020B0604020202020204" pitchFamily="34" charset="0"/>
              <a:ea typeface="Times New Roman" panose="02020603050405020304" pitchFamily="18" charset="0"/>
              <a:cs typeface="Arial" panose="020B0604020202020204" pitchFamily="34" charset="0"/>
            </a:endParaRPr>
          </a:p>
          <a:p>
            <a:pPr>
              <a:lnSpc>
                <a:spcPct val="107000"/>
              </a:lnSpc>
              <a:spcAft>
                <a:spcPts val="800"/>
              </a:spcAft>
            </a:pPr>
            <a:r>
              <a:rPr lang="en-GB" sz="3200" b="1" dirty="0">
                <a:solidFill>
                  <a:srgbClr val="732A99"/>
                </a:solidFill>
                <a:latin typeface="Arial" panose="020B0604020202020204" pitchFamily="34" charset="0"/>
                <a:ea typeface="Times New Roman" panose="02020603050405020304" pitchFamily="18" charset="0"/>
                <a:cs typeface="Arial" panose="020B0604020202020204" pitchFamily="34" charset="0"/>
              </a:rPr>
              <a:t>Good luck with your application!</a:t>
            </a:r>
          </a:p>
        </p:txBody>
      </p:sp>
    </p:spTree>
    <p:extLst>
      <p:ext uri="{BB962C8B-B14F-4D97-AF65-F5344CB8AC3E}">
        <p14:creationId xmlns:p14="http://schemas.microsoft.com/office/powerpoint/2010/main" val="5911124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62D1918D-3284-A171-939B-1A862DA31E49}"/>
              </a:ext>
            </a:extLst>
          </p:cNvPr>
          <p:cNvSpPr/>
          <p:nvPr/>
        </p:nvSpPr>
        <p:spPr>
          <a:xfrm>
            <a:off x="6763249" y="1869677"/>
            <a:ext cx="3184512" cy="3093582"/>
          </a:xfrm>
          <a:prstGeom prst="rect">
            <a:avLst/>
          </a:prstGeom>
          <a:solidFill>
            <a:srgbClr val="E1DE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latin typeface="Arial" panose="020B0604020202020204" pitchFamily="34" charset="0"/>
                <a:cs typeface="Arial" panose="020B0604020202020204" pitchFamily="34" charset="0"/>
              </a:rPr>
              <a:t>Individual Mobility Action</a:t>
            </a:r>
          </a:p>
          <a:p>
            <a:r>
              <a:rPr lang="en-GB" sz="1400" dirty="0">
                <a:solidFill>
                  <a:schemeClr val="bg1">
                    <a:lumMod val="95000"/>
                  </a:schemeClr>
                </a:solidFill>
                <a:latin typeface="Arial" panose="020B0604020202020204" pitchFamily="34" charset="0"/>
                <a:cs typeface="Arial" panose="020B0604020202020204" pitchFamily="34" charset="0"/>
              </a:rPr>
              <a:t>6.000 grants</a:t>
            </a:r>
            <a:endParaRPr lang="de-DE" sz="1400" dirty="0">
              <a:solidFill>
                <a:schemeClr val="bg1">
                  <a:lumMod val="95000"/>
                </a:schemeClr>
              </a:solidFill>
              <a:latin typeface="Arial" panose="020B0604020202020204" pitchFamily="34" charset="0"/>
              <a:cs typeface="Arial" panose="020B0604020202020204" pitchFamily="34" charset="0"/>
            </a:endParaRPr>
          </a:p>
        </p:txBody>
      </p:sp>
      <p:sp>
        <p:nvSpPr>
          <p:cNvPr id="14" name="Abgerundetes Rechteck 13"/>
          <p:cNvSpPr/>
          <p:nvPr/>
        </p:nvSpPr>
        <p:spPr>
          <a:xfrm>
            <a:off x="6707605" y="1833580"/>
            <a:ext cx="3184511" cy="3093582"/>
          </a:xfrm>
          <a:prstGeom prst="rect">
            <a:avLst/>
          </a:prstGeom>
          <a:solidFill>
            <a:srgbClr val="732A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7769CD"/>
              </a:solidFill>
              <a:latin typeface="Arial" panose="020B0604020202020204" pitchFamily="34" charset="0"/>
              <a:cs typeface="Arial" panose="020B0604020202020204" pitchFamily="34" charset="0"/>
            </a:endParaRPr>
          </a:p>
        </p:txBody>
      </p:sp>
      <p:sp>
        <p:nvSpPr>
          <p:cNvPr id="18" name="Rechteck 17"/>
          <p:cNvSpPr/>
          <p:nvPr/>
        </p:nvSpPr>
        <p:spPr>
          <a:xfrm>
            <a:off x="6926157" y="1833580"/>
            <a:ext cx="3114195" cy="3000821"/>
          </a:xfrm>
          <a:prstGeom prst="rect">
            <a:avLst/>
          </a:prstGeom>
        </p:spPr>
        <p:txBody>
          <a:bodyPr wrap="square">
            <a:spAutoFit/>
          </a:bodyPr>
          <a:lstStyle/>
          <a:p>
            <a:pPr lvl="0">
              <a:lnSpc>
                <a:spcPct val="150000"/>
              </a:lnSpc>
              <a:spcAft>
                <a:spcPts val="0"/>
              </a:spcAft>
            </a:pPr>
            <a:r>
              <a:rPr lang="en-GB" dirty="0">
                <a:solidFill>
                  <a:schemeClr val="bg1"/>
                </a:solidFill>
                <a:latin typeface="Arial" panose="020B0604020202020204" pitchFamily="34" charset="0"/>
                <a:ea typeface="Times New Roman" panose="02020603050405020304" pitchFamily="18" charset="0"/>
                <a:cs typeface="Arial" panose="020B0604020202020204" pitchFamily="34" charset="0"/>
              </a:rPr>
              <a:t>*Architecture</a:t>
            </a:r>
          </a:p>
          <a:p>
            <a:pPr lvl="0">
              <a:lnSpc>
                <a:spcPct val="150000"/>
              </a:lnSpc>
              <a:spcAft>
                <a:spcPts val="0"/>
              </a:spcAft>
            </a:pPr>
            <a:r>
              <a:rPr lang="en-GB" dirty="0">
                <a:solidFill>
                  <a:schemeClr val="bg1"/>
                </a:solidFill>
                <a:latin typeface="Arial" panose="020B0604020202020204" pitchFamily="34" charset="0"/>
                <a:ea typeface="Times New Roman" panose="02020603050405020304" pitchFamily="18" charset="0"/>
                <a:cs typeface="Arial" panose="020B0604020202020204" pitchFamily="34" charset="0"/>
              </a:rPr>
              <a:t>*Cultural heritage</a:t>
            </a:r>
          </a:p>
          <a:p>
            <a:pPr lvl="0">
              <a:lnSpc>
                <a:spcPct val="150000"/>
              </a:lnSpc>
              <a:spcAft>
                <a:spcPts val="0"/>
              </a:spcAft>
            </a:pPr>
            <a:r>
              <a:rPr lang="en-GB" dirty="0">
                <a:solidFill>
                  <a:schemeClr val="bg1"/>
                </a:solidFill>
                <a:latin typeface="Arial" panose="020B0604020202020204" pitchFamily="34" charset="0"/>
                <a:ea typeface="Times New Roman" panose="02020603050405020304" pitchFamily="18" charset="0"/>
                <a:cs typeface="Arial" panose="020B0604020202020204" pitchFamily="34" charset="0"/>
              </a:rPr>
              <a:t>*Design and fashion design</a:t>
            </a:r>
            <a:br>
              <a:rPr lang="en-GB" dirty="0">
                <a:solidFill>
                  <a:schemeClr val="bg1"/>
                </a:solidFill>
                <a:latin typeface="Arial" panose="020B0604020202020204" pitchFamily="34" charset="0"/>
                <a:ea typeface="Times New Roman" panose="02020603050405020304" pitchFamily="18" charset="0"/>
                <a:cs typeface="Arial" panose="020B0604020202020204" pitchFamily="34" charset="0"/>
              </a:rPr>
            </a:br>
            <a:r>
              <a:rPr lang="en-GB" dirty="0">
                <a:solidFill>
                  <a:schemeClr val="bg1"/>
                </a:solidFill>
                <a:latin typeface="Arial" panose="020B0604020202020204" pitchFamily="34" charset="0"/>
                <a:ea typeface="Times New Roman" panose="02020603050405020304" pitchFamily="18" charset="0"/>
                <a:cs typeface="Arial" panose="020B0604020202020204" pitchFamily="34" charset="0"/>
              </a:rPr>
              <a:t>*Literary translation</a:t>
            </a:r>
            <a:br>
              <a:rPr lang="en-GB" dirty="0">
                <a:solidFill>
                  <a:schemeClr val="bg1"/>
                </a:solidFill>
                <a:latin typeface="Arial" panose="020B0604020202020204" pitchFamily="34" charset="0"/>
                <a:ea typeface="Times New Roman" panose="02020603050405020304" pitchFamily="18" charset="0"/>
                <a:cs typeface="Arial" panose="020B0604020202020204" pitchFamily="34" charset="0"/>
              </a:rPr>
            </a:br>
            <a:r>
              <a:rPr lang="en-GB" dirty="0">
                <a:solidFill>
                  <a:schemeClr val="bg1"/>
                </a:solidFill>
                <a:latin typeface="Arial" panose="020B0604020202020204" pitchFamily="34" charset="0"/>
                <a:ea typeface="Times New Roman" panose="02020603050405020304" pitchFamily="18" charset="0"/>
                <a:cs typeface="Arial" panose="020B0604020202020204" pitchFamily="34" charset="0"/>
              </a:rPr>
              <a:t>*Music</a:t>
            </a:r>
            <a:br>
              <a:rPr lang="en-GB" dirty="0">
                <a:solidFill>
                  <a:schemeClr val="bg1"/>
                </a:solidFill>
                <a:latin typeface="Arial" panose="020B0604020202020204" pitchFamily="34" charset="0"/>
                <a:ea typeface="Times New Roman" panose="02020603050405020304" pitchFamily="18" charset="0"/>
                <a:cs typeface="Arial" panose="020B0604020202020204" pitchFamily="34" charset="0"/>
              </a:rPr>
            </a:br>
            <a:r>
              <a:rPr lang="en-GB" dirty="0">
                <a:solidFill>
                  <a:schemeClr val="bg1"/>
                </a:solidFill>
                <a:latin typeface="Arial" panose="020B0604020202020204" pitchFamily="34" charset="0"/>
                <a:ea typeface="Times New Roman" panose="02020603050405020304" pitchFamily="18" charset="0"/>
                <a:cs typeface="Arial" panose="020B0604020202020204" pitchFamily="34" charset="0"/>
              </a:rPr>
              <a:t>*Performing arts</a:t>
            </a:r>
            <a:br>
              <a:rPr lang="en-GB" dirty="0">
                <a:solidFill>
                  <a:schemeClr val="bg1"/>
                </a:solidFill>
                <a:latin typeface="Arial" panose="020B0604020202020204" pitchFamily="34" charset="0"/>
                <a:ea typeface="Times New Roman" panose="02020603050405020304" pitchFamily="18" charset="0"/>
                <a:cs typeface="Arial" panose="020B0604020202020204" pitchFamily="34" charset="0"/>
              </a:rPr>
            </a:br>
            <a:r>
              <a:rPr lang="en-GB" dirty="0">
                <a:solidFill>
                  <a:schemeClr val="bg1"/>
                </a:solidFill>
                <a:latin typeface="Arial" panose="020B0604020202020204" pitchFamily="34" charset="0"/>
                <a:ea typeface="Times New Roman" panose="02020603050405020304" pitchFamily="18" charset="0"/>
                <a:cs typeface="Arial" panose="020B0604020202020204" pitchFamily="34" charset="0"/>
              </a:rPr>
              <a:t>*Visual arts</a:t>
            </a:r>
          </a:p>
        </p:txBody>
      </p:sp>
      <p:sp>
        <p:nvSpPr>
          <p:cNvPr id="3" name="Rechteck 2"/>
          <p:cNvSpPr/>
          <p:nvPr/>
        </p:nvSpPr>
        <p:spPr>
          <a:xfrm>
            <a:off x="1925054" y="2546945"/>
            <a:ext cx="3729788" cy="1715021"/>
          </a:xfrm>
          <a:prstGeom prst="rect">
            <a:avLst/>
          </a:prstGeom>
        </p:spPr>
        <p:txBody>
          <a:bodyPr wrap="square">
            <a:spAutoFit/>
          </a:bodyPr>
          <a:lstStyle/>
          <a:p>
            <a:pPr lvl="0">
              <a:lnSpc>
                <a:spcPct val="107000"/>
              </a:lnSpc>
              <a:spcAft>
                <a:spcPts val="0"/>
              </a:spcAft>
            </a:pPr>
            <a:r>
              <a:rPr lang="en-GB" sz="2000" dirty="0">
                <a:solidFill>
                  <a:srgbClr val="01135F"/>
                </a:solidFill>
                <a:latin typeface="Arial" panose="020B0604020202020204" pitchFamily="34" charset="0"/>
                <a:ea typeface="Times New Roman" panose="02020603050405020304" pitchFamily="18" charset="0"/>
                <a:cs typeface="Arial" panose="020B0604020202020204" pitchFamily="34" charset="0"/>
              </a:rPr>
              <a:t>Culture Moves Europe covers all the cultural and creative sectors from the CULTURE Strand of Creative Europe programme: </a:t>
            </a:r>
          </a:p>
        </p:txBody>
      </p:sp>
      <p:pic>
        <p:nvPicPr>
          <p:cNvPr id="6" name="Grafik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9283072">
            <a:off x="9830055" y="4836923"/>
            <a:ext cx="407160" cy="376623"/>
          </a:xfrm>
          <a:prstGeom prst="rect">
            <a:avLst/>
          </a:prstGeom>
        </p:spPr>
      </p:pic>
      <p:pic>
        <p:nvPicPr>
          <p:cNvPr id="8" name="Grafi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4540704">
            <a:off x="9910035" y="1568733"/>
            <a:ext cx="249533" cy="230818"/>
          </a:xfrm>
          <a:prstGeom prst="rect">
            <a:avLst/>
          </a:prstGeom>
        </p:spPr>
      </p:pic>
      <p:pic>
        <p:nvPicPr>
          <p:cNvPr id="4" name="Image 3">
            <a:extLst>
              <a:ext uri="{FF2B5EF4-FFF2-40B4-BE49-F238E27FC236}">
                <a16:creationId xmlns:a16="http://schemas.microsoft.com/office/drawing/2014/main" id="{F82D07C8-ACDE-B5A4-C7C4-DA45B7ABF39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55172" y="2872186"/>
            <a:ext cx="1364201" cy="767363"/>
          </a:xfrm>
          <a:prstGeom prst="rect">
            <a:avLst/>
          </a:prstGeom>
        </p:spPr>
      </p:pic>
      <p:sp>
        <p:nvSpPr>
          <p:cNvPr id="7" name="Textfeld 8">
            <a:extLst>
              <a:ext uri="{FF2B5EF4-FFF2-40B4-BE49-F238E27FC236}">
                <a16:creationId xmlns:a16="http://schemas.microsoft.com/office/drawing/2014/main" id="{786D415D-A72F-933D-35B7-4D6E6BF7DAB8}"/>
              </a:ext>
            </a:extLst>
          </p:cNvPr>
          <p:cNvSpPr txBox="1"/>
          <p:nvPr/>
        </p:nvSpPr>
        <p:spPr>
          <a:xfrm>
            <a:off x="1512620" y="1014559"/>
            <a:ext cx="12539763" cy="461665"/>
          </a:xfrm>
          <a:prstGeom prst="rect">
            <a:avLst/>
          </a:prstGeom>
          <a:noFill/>
        </p:spPr>
        <p:txBody>
          <a:bodyPr wrap="square" rtlCol="0">
            <a:spAutoFit/>
          </a:bodyPr>
          <a:lstStyle/>
          <a:p>
            <a:r>
              <a:rPr lang="de-DE" sz="2400" b="1" dirty="0">
                <a:solidFill>
                  <a:srgbClr val="7030A0"/>
                </a:solidFill>
                <a:latin typeface="Arial" panose="020B0604020202020204" pitchFamily="34" charset="0"/>
                <a:cs typeface="Arial" panose="020B0604020202020204" pitchFamily="34" charset="0"/>
              </a:rPr>
              <a:t>     </a:t>
            </a:r>
            <a:r>
              <a:rPr lang="de-DE" sz="2400" b="1" dirty="0" err="1">
                <a:solidFill>
                  <a:srgbClr val="7030A0"/>
                </a:solidFill>
                <a:latin typeface="Arial" panose="020B0604020202020204" pitchFamily="34" charset="0"/>
                <a:cs typeface="Arial" panose="020B0604020202020204" pitchFamily="34" charset="0"/>
              </a:rPr>
              <a:t>Eligible</a:t>
            </a:r>
            <a:r>
              <a:rPr lang="de-DE" sz="2400" b="1" dirty="0">
                <a:solidFill>
                  <a:srgbClr val="7030A0"/>
                </a:solidFill>
                <a:latin typeface="Arial" panose="020B0604020202020204" pitchFamily="34" charset="0"/>
                <a:cs typeface="Arial" panose="020B0604020202020204" pitchFamily="34" charset="0"/>
              </a:rPr>
              <a:t> </a:t>
            </a:r>
            <a:r>
              <a:rPr lang="de-DE" sz="2400" b="1" dirty="0" err="1">
                <a:solidFill>
                  <a:srgbClr val="7030A0"/>
                </a:solidFill>
                <a:latin typeface="Arial" panose="020B0604020202020204" pitchFamily="34" charset="0"/>
                <a:cs typeface="Arial" panose="020B0604020202020204" pitchFamily="34" charset="0"/>
              </a:rPr>
              <a:t>Sectors</a:t>
            </a:r>
            <a:endParaRPr lang="en-GB" sz="2400" b="1" i="1" dirty="0">
              <a:solidFill>
                <a:srgbClr val="7030A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467946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4">
            <a:extLst>
              <a:ext uri="{FF2B5EF4-FFF2-40B4-BE49-F238E27FC236}">
                <a16:creationId xmlns:a16="http://schemas.microsoft.com/office/drawing/2014/main" id="{307FE823-5E16-04E4-83D6-231BB7D2D922}"/>
              </a:ext>
            </a:extLst>
          </p:cNvPr>
          <p:cNvSpPr/>
          <p:nvPr/>
        </p:nvSpPr>
        <p:spPr>
          <a:xfrm>
            <a:off x="1933611" y="1478515"/>
            <a:ext cx="7890168" cy="2185214"/>
          </a:xfrm>
          <a:prstGeom prst="rect">
            <a:avLst/>
          </a:prstGeom>
        </p:spPr>
        <p:txBody>
          <a:bodyPr wrap="square">
            <a:spAutoFit/>
          </a:bodyPr>
          <a:lstStyle/>
          <a:p>
            <a:pPr algn="just"/>
            <a:r>
              <a:rPr lang="en-GB" dirty="0">
                <a:solidFill>
                  <a:srgbClr val="01135F"/>
                </a:solidFill>
                <a:latin typeface="Arial" panose="020B0604020202020204" pitchFamily="34" charset="0"/>
                <a:ea typeface="Roboto Light" panose="02000000000000000000" pitchFamily="2" charset="0"/>
                <a:cs typeface="Arial" panose="020B0604020202020204" pitchFamily="34" charset="0"/>
              </a:rPr>
              <a:t>Albania, Austria, Armenia, Belgium, Bosnia-Herzegovina, Bulgaria, Croatia, Cyprus, Czech Republic, Denmark, Estonia, Finland, France, Georgia, Germany, Greece, Hungary, Iceland, Ireland, Italy, Kosovo*, Latvia, Liechtenstein, Lithuania, Luxembourg, Malta, Montenegro, Netherlands, North Macedonia, Norway, Poland, Portugal, Romania, Serbia, Slovakia, Slovenia, Spain, Sweden, Tunisia, and Ukraine</a:t>
            </a:r>
            <a:r>
              <a:rPr lang="en-GB" sz="1600" dirty="0">
                <a:solidFill>
                  <a:srgbClr val="01135F"/>
                </a:solidFill>
                <a:latin typeface="Arial" panose="020B0604020202020204" pitchFamily="34" charset="0"/>
                <a:ea typeface="Roboto Light" panose="02000000000000000000" pitchFamily="2" charset="0"/>
                <a:cs typeface="Arial" panose="020B0604020202020204" pitchFamily="34" charset="0"/>
              </a:rPr>
              <a:t>.</a:t>
            </a:r>
            <a:r>
              <a:rPr lang="en-GB" sz="400" dirty="0">
                <a:solidFill>
                  <a:srgbClr val="01135F"/>
                </a:solidFill>
                <a:latin typeface="Arial" panose="020B0604020202020204" pitchFamily="34" charset="0"/>
                <a:ea typeface="Roboto Light" panose="02000000000000000000" pitchFamily="2" charset="0"/>
                <a:cs typeface="Arial" panose="020B0604020202020204" pitchFamily="34" charset="0"/>
              </a:rPr>
              <a:t/>
            </a:r>
            <a:br>
              <a:rPr lang="en-GB" sz="400" dirty="0">
                <a:solidFill>
                  <a:srgbClr val="01135F"/>
                </a:solidFill>
                <a:latin typeface="Arial" panose="020B0604020202020204" pitchFamily="34" charset="0"/>
                <a:ea typeface="Roboto Light" panose="02000000000000000000" pitchFamily="2" charset="0"/>
                <a:cs typeface="Arial" panose="020B0604020202020204" pitchFamily="34" charset="0"/>
              </a:rPr>
            </a:br>
            <a:r>
              <a:rPr lang="en-GB" sz="400" dirty="0">
                <a:solidFill>
                  <a:srgbClr val="01135F"/>
                </a:solidFill>
                <a:latin typeface="Arial" panose="020B0604020202020204" pitchFamily="34" charset="0"/>
                <a:ea typeface="Roboto Light" panose="02000000000000000000" pitchFamily="2" charset="0"/>
                <a:cs typeface="Arial" panose="020B0604020202020204" pitchFamily="34" charset="0"/>
              </a:rPr>
              <a:t/>
            </a:r>
            <a:br>
              <a:rPr lang="en-GB" sz="400" dirty="0">
                <a:solidFill>
                  <a:srgbClr val="01135F"/>
                </a:solidFill>
                <a:latin typeface="Arial" panose="020B0604020202020204" pitchFamily="34" charset="0"/>
                <a:ea typeface="Roboto Light" panose="02000000000000000000" pitchFamily="2" charset="0"/>
                <a:cs typeface="Arial" panose="020B0604020202020204" pitchFamily="34" charset="0"/>
              </a:rPr>
            </a:br>
            <a:r>
              <a:rPr lang="en-GB" sz="1200" i="1" dirty="0">
                <a:solidFill>
                  <a:srgbClr val="6A679D"/>
                </a:solidFill>
                <a:latin typeface="Arial" panose="020B0604020202020204" pitchFamily="34" charset="0"/>
                <a:ea typeface="Roboto Light" panose="02000000000000000000" pitchFamily="2" charset="0"/>
                <a:cs typeface="Arial" panose="020B0604020202020204" pitchFamily="34" charset="0"/>
              </a:rPr>
              <a:t>*This designation is without prejudice to positions on status, and is in line with UNSCR 1244/1999 and the ICJ Opinion on the Kosovo declaration of independence.</a:t>
            </a:r>
            <a:endParaRPr lang="en-GB" sz="1150" i="1" dirty="0">
              <a:solidFill>
                <a:srgbClr val="6A679D"/>
              </a:solidFill>
              <a:latin typeface="Arial" panose="020B0604020202020204" pitchFamily="34" charset="0"/>
              <a:ea typeface="Roboto Light" panose="02000000000000000000" pitchFamily="2" charset="0"/>
              <a:cs typeface="Arial" panose="020B0604020202020204" pitchFamily="34" charset="0"/>
            </a:endParaRPr>
          </a:p>
        </p:txBody>
      </p:sp>
      <p:sp>
        <p:nvSpPr>
          <p:cNvPr id="5" name="Rectangle 4">
            <a:extLst>
              <a:ext uri="{FF2B5EF4-FFF2-40B4-BE49-F238E27FC236}">
                <a16:creationId xmlns:a16="http://schemas.microsoft.com/office/drawing/2014/main" id="{E628C347-FDF0-B555-3015-8A0CF4E68758}"/>
              </a:ext>
            </a:extLst>
          </p:cNvPr>
          <p:cNvSpPr/>
          <p:nvPr/>
        </p:nvSpPr>
        <p:spPr>
          <a:xfrm>
            <a:off x="1807906" y="1336284"/>
            <a:ext cx="8274996" cy="2358376"/>
          </a:xfrm>
          <a:prstGeom prst="rect">
            <a:avLst/>
          </a:prstGeom>
          <a:noFill/>
          <a:ln>
            <a:solidFill>
              <a:srgbClr val="E797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DE" sz="1400" dirty="0">
              <a:solidFill>
                <a:srgbClr val="002060"/>
              </a:solidFill>
              <a:latin typeface="Arial" panose="020B0604020202020204" pitchFamily="34" charset="0"/>
              <a:ea typeface="Roboto Lt" pitchFamily="2" charset="0"/>
              <a:cs typeface="Arial" panose="020B0604020202020204" pitchFamily="34" charset="0"/>
            </a:endParaRPr>
          </a:p>
        </p:txBody>
      </p:sp>
      <p:grpSp>
        <p:nvGrpSpPr>
          <p:cNvPr id="15" name="Group 14">
            <a:extLst>
              <a:ext uri="{FF2B5EF4-FFF2-40B4-BE49-F238E27FC236}">
                <a16:creationId xmlns:a16="http://schemas.microsoft.com/office/drawing/2014/main" id="{13E753A9-2B04-62AC-28A5-B63540D4F5CE}"/>
              </a:ext>
            </a:extLst>
          </p:cNvPr>
          <p:cNvGrpSpPr/>
          <p:nvPr/>
        </p:nvGrpSpPr>
        <p:grpSpPr>
          <a:xfrm>
            <a:off x="1730748" y="3694660"/>
            <a:ext cx="9143623" cy="2725311"/>
            <a:chOff x="1741634" y="3583360"/>
            <a:chExt cx="9143623" cy="2725311"/>
          </a:xfrm>
        </p:grpSpPr>
        <p:sp>
          <p:nvSpPr>
            <p:cNvPr id="4" name="TextBox 3">
              <a:extLst>
                <a:ext uri="{FF2B5EF4-FFF2-40B4-BE49-F238E27FC236}">
                  <a16:creationId xmlns:a16="http://schemas.microsoft.com/office/drawing/2014/main" id="{AC4E9C80-5AA3-C9F0-026C-0348568B21A4}"/>
                </a:ext>
              </a:extLst>
            </p:cNvPr>
            <p:cNvSpPr txBox="1"/>
            <p:nvPr/>
          </p:nvSpPr>
          <p:spPr>
            <a:xfrm>
              <a:off x="2566785" y="4000347"/>
              <a:ext cx="7267880" cy="2308324"/>
            </a:xfrm>
            <a:prstGeom prst="rect">
              <a:avLst/>
            </a:prstGeom>
            <a:noFill/>
          </p:spPr>
          <p:txBody>
            <a:bodyPr wrap="square">
              <a:spAutoFit/>
            </a:bodyPr>
            <a:lstStyle/>
            <a:p>
              <a:pPr marL="285750" indent="-285750" algn="just">
                <a:buFont typeface="Courier New" panose="02070309020205020404" pitchFamily="49" charset="0"/>
                <a:buChar char="o"/>
              </a:pPr>
              <a:r>
                <a:rPr lang="en-GB" sz="1600" dirty="0">
                  <a:solidFill>
                    <a:srgbClr val="01135F"/>
                  </a:solidFill>
                  <a:latin typeface="Arial" panose="020B0604020202020204" pitchFamily="34" charset="0"/>
                  <a:ea typeface="Roboto Light" panose="02000000000000000000" pitchFamily="2" charset="0"/>
                  <a:cs typeface="Arial" panose="020B0604020202020204" pitchFamily="34" charset="0"/>
                </a:rPr>
                <a:t>Greenland (</a:t>
              </a:r>
              <a:r>
                <a:rPr lang="en-GB" sz="1600" i="1" dirty="0">
                  <a:solidFill>
                    <a:srgbClr val="01135F"/>
                  </a:solidFill>
                  <a:latin typeface="Arial" panose="020B0604020202020204" pitchFamily="34" charset="0"/>
                  <a:ea typeface="Roboto Light" panose="02000000000000000000" pitchFamily="2" charset="0"/>
                  <a:cs typeface="Arial" panose="020B0604020202020204" pitchFamily="34" charset="0"/>
                </a:rPr>
                <a:t>Denmark</a:t>
              </a:r>
              <a:r>
                <a:rPr lang="en-GB" sz="1600" dirty="0">
                  <a:solidFill>
                    <a:srgbClr val="01135F"/>
                  </a:solidFill>
                  <a:latin typeface="Arial" panose="020B0604020202020204" pitchFamily="34" charset="0"/>
                  <a:ea typeface="Roboto Light" panose="02000000000000000000" pitchFamily="2" charset="0"/>
                  <a:cs typeface="Arial" panose="020B0604020202020204" pitchFamily="34" charset="0"/>
                </a:rPr>
                <a:t>);</a:t>
              </a:r>
            </a:p>
            <a:p>
              <a:pPr marL="285750" indent="-285750" algn="just">
                <a:buFont typeface="Courier New" panose="02070309020205020404" pitchFamily="49" charset="0"/>
                <a:buChar char="o"/>
              </a:pPr>
              <a:r>
                <a:rPr lang="en-GB" sz="1600" dirty="0">
                  <a:solidFill>
                    <a:srgbClr val="01135F"/>
                  </a:solidFill>
                  <a:latin typeface="Arial" panose="020B0604020202020204" pitchFamily="34" charset="0"/>
                  <a:ea typeface="Roboto Light" panose="02000000000000000000" pitchFamily="2" charset="0"/>
                  <a:cs typeface="Arial" panose="020B0604020202020204" pitchFamily="34" charset="0"/>
                </a:rPr>
                <a:t>French Guiana, French Polynesia, French Southern and Antarctic Territories, Guadeloupe, Martinique, Mayotte, New Caledonia, Reunion Island, Saint Barthelemy, Saint-Martin, St. Pierre and Miquelon, Wallis and Futuna Islands (</a:t>
              </a:r>
              <a:r>
                <a:rPr lang="en-GB" sz="1600" i="1" dirty="0">
                  <a:solidFill>
                    <a:srgbClr val="01135F"/>
                  </a:solidFill>
                  <a:latin typeface="Arial" panose="020B0604020202020204" pitchFamily="34" charset="0"/>
                  <a:ea typeface="Roboto Light" panose="02000000000000000000" pitchFamily="2" charset="0"/>
                  <a:cs typeface="Arial" panose="020B0604020202020204" pitchFamily="34" charset="0"/>
                </a:rPr>
                <a:t>France</a:t>
              </a:r>
              <a:r>
                <a:rPr lang="en-GB" sz="1600" dirty="0">
                  <a:solidFill>
                    <a:srgbClr val="01135F"/>
                  </a:solidFill>
                  <a:latin typeface="Arial" panose="020B0604020202020204" pitchFamily="34" charset="0"/>
                  <a:ea typeface="Roboto Light" panose="02000000000000000000" pitchFamily="2" charset="0"/>
                  <a:cs typeface="Arial" panose="020B0604020202020204" pitchFamily="34" charset="0"/>
                </a:rPr>
                <a:t>); </a:t>
              </a:r>
            </a:p>
            <a:p>
              <a:pPr marL="285750" indent="-285750" algn="just">
                <a:buFont typeface="Courier New" panose="02070309020205020404" pitchFamily="49" charset="0"/>
                <a:buChar char="o"/>
              </a:pPr>
              <a:r>
                <a:rPr lang="en-GB" sz="1600" dirty="0">
                  <a:solidFill>
                    <a:srgbClr val="01135F"/>
                  </a:solidFill>
                  <a:latin typeface="Arial" panose="020B0604020202020204" pitchFamily="34" charset="0"/>
                  <a:ea typeface="Roboto Light" panose="02000000000000000000" pitchFamily="2" charset="0"/>
                  <a:cs typeface="Arial" panose="020B0604020202020204" pitchFamily="34" charset="0"/>
                </a:rPr>
                <a:t>Azores, Madeira (</a:t>
              </a:r>
              <a:r>
                <a:rPr lang="en-GB" sz="1600" i="1" dirty="0">
                  <a:solidFill>
                    <a:srgbClr val="01135F"/>
                  </a:solidFill>
                  <a:latin typeface="Arial" panose="020B0604020202020204" pitchFamily="34" charset="0"/>
                  <a:ea typeface="Roboto Light" panose="02000000000000000000" pitchFamily="2" charset="0"/>
                  <a:cs typeface="Arial" panose="020B0604020202020204" pitchFamily="34" charset="0"/>
                </a:rPr>
                <a:t>Portugal</a:t>
              </a:r>
              <a:r>
                <a:rPr lang="en-GB" sz="1600" dirty="0">
                  <a:solidFill>
                    <a:srgbClr val="01135F"/>
                  </a:solidFill>
                  <a:latin typeface="Arial" panose="020B0604020202020204" pitchFamily="34" charset="0"/>
                  <a:ea typeface="Roboto Light" panose="02000000000000000000" pitchFamily="2" charset="0"/>
                  <a:cs typeface="Arial" panose="020B0604020202020204" pitchFamily="34" charset="0"/>
                </a:rPr>
                <a:t>); </a:t>
              </a:r>
            </a:p>
            <a:p>
              <a:pPr marL="285750" indent="-285750" algn="just">
                <a:buFont typeface="Courier New" panose="02070309020205020404" pitchFamily="49" charset="0"/>
                <a:buChar char="o"/>
              </a:pPr>
              <a:r>
                <a:rPr lang="en-GB" sz="1600" dirty="0">
                  <a:solidFill>
                    <a:srgbClr val="01135F"/>
                  </a:solidFill>
                  <a:latin typeface="Arial" panose="020B0604020202020204" pitchFamily="34" charset="0"/>
                  <a:ea typeface="Roboto Light" panose="02000000000000000000" pitchFamily="2" charset="0"/>
                  <a:cs typeface="Arial" panose="020B0604020202020204" pitchFamily="34" charset="0"/>
                </a:rPr>
                <a:t>Canary Islands (</a:t>
              </a:r>
              <a:r>
                <a:rPr lang="en-GB" sz="1600" i="1" dirty="0">
                  <a:solidFill>
                    <a:srgbClr val="01135F"/>
                  </a:solidFill>
                  <a:latin typeface="Arial" panose="020B0604020202020204" pitchFamily="34" charset="0"/>
                  <a:ea typeface="Roboto Light" panose="02000000000000000000" pitchFamily="2" charset="0"/>
                  <a:cs typeface="Arial" panose="020B0604020202020204" pitchFamily="34" charset="0"/>
                </a:rPr>
                <a:t>Spain</a:t>
              </a:r>
              <a:r>
                <a:rPr lang="en-GB" sz="1600" dirty="0">
                  <a:solidFill>
                    <a:srgbClr val="01135F"/>
                  </a:solidFill>
                  <a:latin typeface="Arial" panose="020B0604020202020204" pitchFamily="34" charset="0"/>
                  <a:ea typeface="Roboto Light" panose="02000000000000000000" pitchFamily="2" charset="0"/>
                  <a:cs typeface="Arial" panose="020B0604020202020204" pitchFamily="34" charset="0"/>
                </a:rPr>
                <a:t>); </a:t>
              </a:r>
            </a:p>
            <a:p>
              <a:pPr marL="285750" indent="-285750" algn="just">
                <a:buFont typeface="Courier New" panose="02070309020205020404" pitchFamily="49" charset="0"/>
                <a:buChar char="o"/>
              </a:pPr>
              <a:r>
                <a:rPr lang="en-GB" sz="1600" dirty="0">
                  <a:solidFill>
                    <a:srgbClr val="01135F"/>
                  </a:solidFill>
                  <a:latin typeface="Arial" panose="020B0604020202020204" pitchFamily="34" charset="0"/>
                  <a:ea typeface="Roboto Light" panose="02000000000000000000" pitchFamily="2" charset="0"/>
                  <a:cs typeface="Arial" panose="020B0604020202020204" pitchFamily="34" charset="0"/>
                </a:rPr>
                <a:t>Aruba, Bonaire, Curaçao, Saba, Sint Maarten, Sint Eustatius (</a:t>
              </a:r>
              <a:r>
                <a:rPr lang="en-GB" sz="1600" i="1" dirty="0">
                  <a:solidFill>
                    <a:srgbClr val="01135F"/>
                  </a:solidFill>
                  <a:latin typeface="Arial" panose="020B0604020202020204" pitchFamily="34" charset="0"/>
                  <a:ea typeface="Roboto Light" panose="02000000000000000000" pitchFamily="2" charset="0"/>
                  <a:cs typeface="Arial" panose="020B0604020202020204" pitchFamily="34" charset="0"/>
                </a:rPr>
                <a:t>The Netherlands</a:t>
              </a:r>
              <a:r>
                <a:rPr lang="en-GB" sz="1600" dirty="0">
                  <a:solidFill>
                    <a:srgbClr val="01135F"/>
                  </a:solidFill>
                  <a:latin typeface="Arial" panose="020B0604020202020204" pitchFamily="34" charset="0"/>
                  <a:ea typeface="Roboto Light" panose="02000000000000000000" pitchFamily="2" charset="0"/>
                  <a:cs typeface="Arial" panose="020B0604020202020204" pitchFamily="34" charset="0"/>
                </a:rPr>
                <a:t>)</a:t>
              </a:r>
            </a:p>
          </p:txBody>
        </p:sp>
        <p:sp>
          <p:nvSpPr>
            <p:cNvPr id="8" name="Rechteck 5">
              <a:extLst>
                <a:ext uri="{FF2B5EF4-FFF2-40B4-BE49-F238E27FC236}">
                  <a16:creationId xmlns:a16="http://schemas.microsoft.com/office/drawing/2014/main" id="{1C238C8B-B4DC-82F3-FF2C-0D6D8CAB08A8}"/>
                </a:ext>
              </a:extLst>
            </p:cNvPr>
            <p:cNvSpPr/>
            <p:nvPr/>
          </p:nvSpPr>
          <p:spPr>
            <a:xfrm>
              <a:off x="2610261" y="3694660"/>
              <a:ext cx="8274996" cy="336631"/>
            </a:xfrm>
            <a:prstGeom prst="rect">
              <a:avLst/>
            </a:prstGeom>
          </p:spPr>
          <p:txBody>
            <a:bodyPr wrap="square">
              <a:spAutoFit/>
            </a:bodyPr>
            <a:lstStyle/>
            <a:p>
              <a:pPr algn="just">
                <a:lnSpc>
                  <a:spcPct val="107000"/>
                </a:lnSpc>
                <a:spcAft>
                  <a:spcPts val="800"/>
                </a:spcAft>
              </a:pPr>
              <a:r>
                <a:rPr lang="en-GB" sz="1600" b="1" dirty="0">
                  <a:solidFill>
                    <a:srgbClr val="01135F"/>
                  </a:solidFill>
                  <a:latin typeface="Arial" panose="020B0604020202020204" pitchFamily="34" charset="0"/>
                  <a:ea typeface="Times New Roman" panose="02020603050405020304" pitchFamily="18" charset="0"/>
                  <a:cs typeface="Arial" panose="020B0604020202020204" pitchFamily="34" charset="0"/>
                </a:rPr>
                <a:t>Overseas Countries and Territories (OCTs) and Outermost Regions (ORs)</a:t>
              </a:r>
            </a:p>
          </p:txBody>
        </p:sp>
        <p:pic>
          <p:nvPicPr>
            <p:cNvPr id="14" name="Image 3">
              <a:extLst>
                <a:ext uri="{FF2B5EF4-FFF2-40B4-BE49-F238E27FC236}">
                  <a16:creationId xmlns:a16="http://schemas.microsoft.com/office/drawing/2014/main" id="{BA230FDC-1E42-3829-2AFE-2B5229F9D34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41634" y="3583360"/>
              <a:ext cx="1049177" cy="590162"/>
            </a:xfrm>
            <a:prstGeom prst="rect">
              <a:avLst/>
            </a:prstGeom>
          </p:spPr>
        </p:pic>
      </p:grpSp>
      <p:sp>
        <p:nvSpPr>
          <p:cNvPr id="3" name="Textfeld 8">
            <a:extLst>
              <a:ext uri="{FF2B5EF4-FFF2-40B4-BE49-F238E27FC236}">
                <a16:creationId xmlns:a16="http://schemas.microsoft.com/office/drawing/2014/main" id="{F29A5A10-0056-8B53-A5CF-8CD40A98C416}"/>
              </a:ext>
            </a:extLst>
          </p:cNvPr>
          <p:cNvSpPr txBox="1"/>
          <p:nvPr/>
        </p:nvSpPr>
        <p:spPr>
          <a:xfrm>
            <a:off x="1104580" y="795550"/>
            <a:ext cx="12539763" cy="461665"/>
          </a:xfrm>
          <a:prstGeom prst="rect">
            <a:avLst/>
          </a:prstGeom>
          <a:noFill/>
        </p:spPr>
        <p:txBody>
          <a:bodyPr wrap="square" rtlCol="0">
            <a:spAutoFit/>
          </a:bodyPr>
          <a:lstStyle/>
          <a:p>
            <a:r>
              <a:rPr lang="de-DE" sz="2400" b="1" dirty="0">
                <a:solidFill>
                  <a:srgbClr val="7030A0"/>
                </a:solidFill>
                <a:latin typeface="Arial" panose="020B0604020202020204" pitchFamily="34" charset="0"/>
                <a:cs typeface="Arial" panose="020B0604020202020204" pitchFamily="34" charset="0"/>
              </a:rPr>
              <a:t>     40 Creative Europe Countries, </a:t>
            </a:r>
            <a:r>
              <a:rPr lang="de-DE" sz="2400" b="1" dirty="0" err="1">
                <a:solidFill>
                  <a:srgbClr val="7030A0"/>
                </a:solidFill>
                <a:latin typeface="Arial" panose="020B0604020202020204" pitchFamily="34" charset="0"/>
                <a:cs typeface="Arial" panose="020B0604020202020204" pitchFamily="34" charset="0"/>
              </a:rPr>
              <a:t>including</a:t>
            </a:r>
            <a:r>
              <a:rPr lang="de-DE" sz="2400" b="1" dirty="0">
                <a:solidFill>
                  <a:srgbClr val="7030A0"/>
                </a:solidFill>
                <a:latin typeface="Arial" panose="020B0604020202020204" pitchFamily="34" charset="0"/>
                <a:cs typeface="Arial" panose="020B0604020202020204" pitchFamily="34" charset="0"/>
              </a:rPr>
              <a:t> OCTs and ORs</a:t>
            </a:r>
            <a:endParaRPr lang="en-GB" sz="2400" b="1" i="1" dirty="0">
              <a:solidFill>
                <a:srgbClr val="7030A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89503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bgerundetes Rechteck 7"/>
          <p:cNvSpPr/>
          <p:nvPr/>
        </p:nvSpPr>
        <p:spPr>
          <a:xfrm>
            <a:off x="3568946" y="3429000"/>
            <a:ext cx="6783245" cy="1845767"/>
          </a:xfrm>
          <a:prstGeom prst="rect">
            <a:avLst/>
          </a:prstGeom>
          <a:solidFill>
            <a:srgbClr val="037E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B0A8E2"/>
              </a:solidFill>
              <a:latin typeface="Arial" panose="020B0604020202020204" pitchFamily="34" charset="0"/>
              <a:cs typeface="Arial" panose="020B0604020202020204" pitchFamily="34" charset="0"/>
            </a:endParaRPr>
          </a:p>
        </p:txBody>
      </p:sp>
      <p:sp>
        <p:nvSpPr>
          <p:cNvPr id="9" name="Abgerundetes Rechteck 8"/>
          <p:cNvSpPr/>
          <p:nvPr/>
        </p:nvSpPr>
        <p:spPr>
          <a:xfrm>
            <a:off x="3680271" y="3607945"/>
            <a:ext cx="6741676" cy="1807464"/>
          </a:xfrm>
          <a:prstGeom prst="rect">
            <a:avLst/>
          </a:prstGeom>
          <a:solidFill>
            <a:srgbClr val="E1DE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600" b="1" dirty="0">
                <a:solidFill>
                  <a:srgbClr val="512D86"/>
                </a:solidFill>
                <a:latin typeface="Arial" panose="020B0604020202020204" pitchFamily="34" charset="0"/>
                <a:cs typeface="Arial" panose="020B0604020202020204" pitchFamily="34" charset="0"/>
              </a:rPr>
              <a:t>1st Call open:</a:t>
            </a:r>
          </a:p>
          <a:p>
            <a:pPr algn="ctr"/>
            <a:r>
              <a:rPr lang="de-DE" sz="3600" b="1" dirty="0" err="1">
                <a:solidFill>
                  <a:srgbClr val="512D86"/>
                </a:solidFill>
                <a:latin typeface="Arial" panose="020B0604020202020204" pitchFamily="34" charset="0"/>
                <a:cs typeface="Arial" panose="020B0604020202020204" pitchFamily="34" charset="0"/>
              </a:rPr>
              <a:t>from</a:t>
            </a:r>
            <a:r>
              <a:rPr lang="de-DE" sz="3600" b="1" dirty="0">
                <a:solidFill>
                  <a:srgbClr val="512D86"/>
                </a:solidFill>
                <a:latin typeface="Arial" panose="020B0604020202020204" pitchFamily="34" charset="0"/>
                <a:cs typeface="Arial" panose="020B0604020202020204" pitchFamily="34" charset="0"/>
              </a:rPr>
              <a:t> 15 March 2023</a:t>
            </a:r>
          </a:p>
          <a:p>
            <a:pPr algn="ctr"/>
            <a:r>
              <a:rPr lang="de-DE" sz="3600" b="1" dirty="0">
                <a:solidFill>
                  <a:srgbClr val="512D86"/>
                </a:solidFill>
                <a:latin typeface="Arial" panose="020B0604020202020204" pitchFamily="34" charset="0"/>
                <a:cs typeface="Arial" panose="020B0604020202020204" pitchFamily="34" charset="0"/>
              </a:rPr>
              <a:t> </a:t>
            </a:r>
            <a:r>
              <a:rPr lang="de-DE" sz="3600" b="1" dirty="0" err="1">
                <a:solidFill>
                  <a:srgbClr val="512D86"/>
                </a:solidFill>
                <a:latin typeface="Arial" panose="020B0604020202020204" pitchFamily="34" charset="0"/>
                <a:cs typeface="Arial" panose="020B0604020202020204" pitchFamily="34" charset="0"/>
              </a:rPr>
              <a:t>until</a:t>
            </a:r>
            <a:r>
              <a:rPr lang="de-DE" sz="3600" b="1" dirty="0">
                <a:solidFill>
                  <a:srgbClr val="512D86"/>
                </a:solidFill>
                <a:latin typeface="Arial" panose="020B0604020202020204" pitchFamily="34" charset="0"/>
                <a:cs typeface="Arial" panose="020B0604020202020204" pitchFamily="34" charset="0"/>
              </a:rPr>
              <a:t> 15 June 2023!</a:t>
            </a:r>
            <a:endParaRPr lang="de-DE" sz="4000" b="1" dirty="0">
              <a:solidFill>
                <a:srgbClr val="512D86"/>
              </a:solidFill>
              <a:latin typeface="Arial" panose="020B0604020202020204" pitchFamily="34" charset="0"/>
              <a:cs typeface="Arial" panose="020B0604020202020204" pitchFamily="34" charset="0"/>
            </a:endParaRPr>
          </a:p>
        </p:txBody>
      </p:sp>
      <p:cxnSp>
        <p:nvCxnSpPr>
          <p:cNvPr id="13" name="Straight Connector 10"/>
          <p:cNvCxnSpPr/>
          <p:nvPr/>
        </p:nvCxnSpPr>
        <p:spPr>
          <a:xfrm flipH="1">
            <a:off x="10767342" y="4730955"/>
            <a:ext cx="140502" cy="21555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4" name="Straight Connector 10"/>
          <p:cNvCxnSpPr/>
          <p:nvPr/>
        </p:nvCxnSpPr>
        <p:spPr>
          <a:xfrm flipH="1">
            <a:off x="10796518" y="4946505"/>
            <a:ext cx="222651" cy="124035"/>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0"/>
          <p:cNvCxnSpPr/>
          <p:nvPr/>
        </p:nvCxnSpPr>
        <p:spPr>
          <a:xfrm flipH="1">
            <a:off x="10706269" y="4543780"/>
            <a:ext cx="23227" cy="279427"/>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7" name="Gerader Verbinder 16"/>
          <p:cNvCxnSpPr/>
          <p:nvPr/>
        </p:nvCxnSpPr>
        <p:spPr>
          <a:xfrm>
            <a:off x="-110359" y="4180598"/>
            <a:ext cx="3517920" cy="0"/>
          </a:xfrm>
          <a:prstGeom prst="line">
            <a:avLst/>
          </a:prstGeom>
          <a:ln w="25400">
            <a:solidFill>
              <a:srgbClr val="E79702"/>
            </a:solidFill>
            <a:prstDash val="sysDash"/>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0B3A72C7-7E06-CEB0-B668-BA384A709BAB}"/>
              </a:ext>
            </a:extLst>
          </p:cNvPr>
          <p:cNvPicPr>
            <a:picLocks noChangeAspect="1"/>
          </p:cNvPicPr>
          <p:nvPr/>
        </p:nvPicPr>
        <p:blipFill>
          <a:blip r:embed="rId3"/>
          <a:stretch>
            <a:fillRect/>
          </a:stretch>
        </p:blipFill>
        <p:spPr>
          <a:xfrm>
            <a:off x="1090883" y="395298"/>
            <a:ext cx="5178775" cy="813149"/>
          </a:xfrm>
          <a:prstGeom prst="rect">
            <a:avLst/>
          </a:prstGeom>
        </p:spPr>
      </p:pic>
      <p:sp>
        <p:nvSpPr>
          <p:cNvPr id="5" name="TextBox 18">
            <a:extLst>
              <a:ext uri="{FF2B5EF4-FFF2-40B4-BE49-F238E27FC236}">
                <a16:creationId xmlns:a16="http://schemas.microsoft.com/office/drawing/2014/main" id="{2287E591-468F-E340-F764-F132200B3616}"/>
              </a:ext>
            </a:extLst>
          </p:cNvPr>
          <p:cNvSpPr txBox="1"/>
          <p:nvPr/>
        </p:nvSpPr>
        <p:spPr>
          <a:xfrm>
            <a:off x="2208635" y="1410785"/>
            <a:ext cx="9057791" cy="1754326"/>
          </a:xfrm>
          <a:prstGeom prst="rect">
            <a:avLst/>
          </a:prstGeom>
          <a:noFill/>
        </p:spPr>
        <p:txBody>
          <a:bodyPr wrap="square" rtlCol="0">
            <a:spAutoFit/>
          </a:bodyPr>
          <a:lstStyle/>
          <a:p>
            <a:pPr marL="285750" indent="-285750">
              <a:buFont typeface="Arial" panose="020B0604020202020204" pitchFamily="34" charset="0"/>
              <a:buChar char="•"/>
            </a:pPr>
            <a:r>
              <a:rPr lang="en-GB" b="1" dirty="0">
                <a:solidFill>
                  <a:srgbClr val="002060"/>
                </a:solidFill>
                <a:latin typeface="Arial" panose="020B0604020202020204" pitchFamily="34" charset="0"/>
                <a:ea typeface="Roboto Lt" pitchFamily="2" charset="0"/>
                <a:cs typeface="Arial" panose="020B0604020202020204" pitchFamily="34" charset="0"/>
              </a:rPr>
              <a:t>What? </a:t>
            </a:r>
            <a:r>
              <a:rPr lang="en-GB" dirty="0">
                <a:solidFill>
                  <a:srgbClr val="002060"/>
                </a:solidFill>
                <a:latin typeface="Arial" panose="020B0604020202020204" pitchFamily="34" charset="0"/>
                <a:ea typeface="Roboto Lt" pitchFamily="2" charset="0"/>
                <a:cs typeface="Arial" panose="020B0604020202020204" pitchFamily="34" charset="0"/>
              </a:rPr>
              <a:t>financial support </a:t>
            </a:r>
          </a:p>
          <a:p>
            <a:endParaRPr lang="en-GB" dirty="0">
              <a:solidFill>
                <a:srgbClr val="002060"/>
              </a:solidFill>
              <a:latin typeface="Arial" panose="020B0604020202020204" pitchFamily="34" charset="0"/>
              <a:ea typeface="Roboto Lt" pitchFamily="2" charset="0"/>
              <a:cs typeface="Arial" panose="020B0604020202020204" pitchFamily="34" charset="0"/>
            </a:endParaRPr>
          </a:p>
          <a:p>
            <a:pPr marL="285750" indent="-285750">
              <a:buFont typeface="Arial" panose="020B0604020202020204" pitchFamily="34" charset="0"/>
              <a:buChar char="•"/>
            </a:pPr>
            <a:r>
              <a:rPr lang="en-GB" b="1" dirty="0">
                <a:solidFill>
                  <a:srgbClr val="002060"/>
                </a:solidFill>
                <a:latin typeface="Arial" panose="020B0604020202020204" pitchFamily="34" charset="0"/>
                <a:ea typeface="Roboto Lt" pitchFamily="2" charset="0"/>
                <a:cs typeface="Arial" panose="020B0604020202020204" pitchFamily="34" charset="0"/>
              </a:rPr>
              <a:t>To whom? </a:t>
            </a:r>
            <a:r>
              <a:rPr lang="en-GB" dirty="0">
                <a:solidFill>
                  <a:srgbClr val="002060"/>
                </a:solidFill>
                <a:latin typeface="Arial" panose="020B0604020202020204" pitchFamily="34" charset="0"/>
                <a:ea typeface="Roboto Lt" pitchFamily="2" charset="0"/>
                <a:cs typeface="Arial" panose="020B0604020202020204" pitchFamily="34" charset="0"/>
              </a:rPr>
              <a:t>to legal entities (organisations and individuals)</a:t>
            </a:r>
          </a:p>
          <a:p>
            <a:endParaRPr lang="en-GB" dirty="0">
              <a:solidFill>
                <a:srgbClr val="002060"/>
              </a:solidFill>
              <a:latin typeface="Arial" panose="020B0604020202020204" pitchFamily="34" charset="0"/>
              <a:ea typeface="Roboto Lt" pitchFamily="2" charset="0"/>
              <a:cs typeface="Arial" panose="020B0604020202020204" pitchFamily="34" charset="0"/>
            </a:endParaRPr>
          </a:p>
          <a:p>
            <a:pPr marL="285750" indent="-285750">
              <a:buFont typeface="Arial" panose="020B0604020202020204" pitchFamily="34" charset="0"/>
              <a:buChar char="•"/>
            </a:pPr>
            <a:r>
              <a:rPr lang="en-GB" b="1" dirty="0">
                <a:solidFill>
                  <a:srgbClr val="002060"/>
                </a:solidFill>
                <a:latin typeface="Arial" panose="020B0604020202020204" pitchFamily="34" charset="0"/>
                <a:ea typeface="Roboto Lt" pitchFamily="2" charset="0"/>
                <a:cs typeface="Arial" panose="020B0604020202020204" pitchFamily="34" charset="0"/>
              </a:rPr>
              <a:t>For what? </a:t>
            </a:r>
            <a:r>
              <a:rPr lang="en-GB" dirty="0">
                <a:solidFill>
                  <a:srgbClr val="002060"/>
                </a:solidFill>
                <a:latin typeface="Arial" panose="020B0604020202020204" pitchFamily="34" charset="0"/>
                <a:ea typeface="Roboto Lt" pitchFamily="2" charset="0"/>
                <a:cs typeface="Arial" panose="020B0604020202020204" pitchFamily="34" charset="0"/>
              </a:rPr>
              <a:t>to host artists and cultural professionals (A&amp;CPs) for a residency project</a:t>
            </a:r>
          </a:p>
          <a:p>
            <a:endParaRPr lang="en-GB" dirty="0">
              <a:solidFill>
                <a:srgbClr val="002060"/>
              </a:solidFill>
              <a:latin typeface="Arial" panose="020B0604020202020204" pitchFamily="34" charset="0"/>
              <a:ea typeface="Roboto Lt" pitchFamily="2" charset="0"/>
              <a:cs typeface="Arial" panose="020B0604020202020204" pitchFamily="34" charset="0"/>
            </a:endParaRPr>
          </a:p>
        </p:txBody>
      </p:sp>
    </p:spTree>
    <p:extLst>
      <p:ext uri="{BB962C8B-B14F-4D97-AF65-F5344CB8AC3E}">
        <p14:creationId xmlns:p14="http://schemas.microsoft.com/office/powerpoint/2010/main" val="32307569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15">
            <a:extLst>
              <a:ext uri="{FF2B5EF4-FFF2-40B4-BE49-F238E27FC236}">
                <a16:creationId xmlns:a16="http://schemas.microsoft.com/office/drawing/2014/main" id="{F8F5610B-2B25-685C-5C3D-F7070A004ED7}"/>
              </a:ext>
            </a:extLst>
          </p:cNvPr>
          <p:cNvSpPr txBox="1"/>
          <p:nvPr/>
        </p:nvSpPr>
        <p:spPr>
          <a:xfrm>
            <a:off x="1747795" y="285811"/>
            <a:ext cx="12539763" cy="954107"/>
          </a:xfrm>
          <a:prstGeom prst="rect">
            <a:avLst/>
          </a:prstGeom>
          <a:noFill/>
        </p:spPr>
        <p:txBody>
          <a:bodyPr wrap="square" rtlCol="0">
            <a:spAutoFit/>
          </a:bodyPr>
          <a:lstStyle/>
          <a:p>
            <a:r>
              <a:rPr lang="de-DE" sz="2800" b="1" dirty="0">
                <a:solidFill>
                  <a:srgbClr val="7030A0"/>
                </a:solidFill>
                <a:latin typeface="Arial" panose="020B0604020202020204" pitchFamily="34" charset="0"/>
                <a:ea typeface="Roboto Th" pitchFamily="2" charset="0"/>
                <a:cs typeface="Arial" panose="020B0604020202020204" pitchFamily="34" charset="0"/>
              </a:rPr>
              <a:t>Call </a:t>
            </a:r>
            <a:r>
              <a:rPr lang="de-DE" sz="2800" b="1" dirty="0" err="1">
                <a:solidFill>
                  <a:srgbClr val="7030A0"/>
                </a:solidFill>
                <a:latin typeface="Arial" panose="020B0604020202020204" pitchFamily="34" charset="0"/>
                <a:ea typeface="Roboto Th" pitchFamily="2" charset="0"/>
                <a:cs typeface="Arial" panose="020B0604020202020204" pitchFamily="34" charset="0"/>
              </a:rPr>
              <a:t>for</a:t>
            </a:r>
            <a:r>
              <a:rPr lang="de-DE" sz="2800" b="1" dirty="0">
                <a:solidFill>
                  <a:srgbClr val="7030A0"/>
                </a:solidFill>
                <a:latin typeface="Arial" panose="020B0604020202020204" pitchFamily="34" charset="0"/>
                <a:ea typeface="Roboto Th" pitchFamily="2" charset="0"/>
                <a:cs typeface="Arial" panose="020B0604020202020204" pitchFamily="34" charset="0"/>
              </a:rPr>
              <a:t> </a:t>
            </a:r>
            <a:r>
              <a:rPr lang="de-DE" sz="2800" b="1" dirty="0" err="1">
                <a:solidFill>
                  <a:srgbClr val="7030A0"/>
                </a:solidFill>
                <a:latin typeface="Arial" panose="020B0604020202020204" pitchFamily="34" charset="0"/>
                <a:ea typeface="Roboto Th" pitchFamily="2" charset="0"/>
                <a:cs typeface="Arial" panose="020B0604020202020204" pitchFamily="34" charset="0"/>
              </a:rPr>
              <a:t>Residency</a:t>
            </a:r>
            <a:r>
              <a:rPr lang="de-DE" sz="2800" b="1" dirty="0">
                <a:solidFill>
                  <a:srgbClr val="7030A0"/>
                </a:solidFill>
                <a:latin typeface="Arial" panose="020B0604020202020204" pitchFamily="34" charset="0"/>
                <a:ea typeface="Roboto Th" pitchFamily="2" charset="0"/>
                <a:cs typeface="Arial" panose="020B0604020202020204" pitchFamily="34" charset="0"/>
              </a:rPr>
              <a:t> Hosts:</a:t>
            </a:r>
          </a:p>
          <a:p>
            <a:r>
              <a:rPr lang="de-DE" sz="2800" b="1" dirty="0">
                <a:solidFill>
                  <a:srgbClr val="7030A0"/>
                </a:solidFill>
                <a:latin typeface="Arial" panose="020B0604020202020204" pitchFamily="34" charset="0"/>
                <a:ea typeface="Roboto Th" pitchFamily="2" charset="0"/>
                <a:cs typeface="Arial" panose="020B0604020202020204" pitchFamily="34" charset="0"/>
              </a:rPr>
              <a:t>A 2-Phase </a:t>
            </a:r>
            <a:r>
              <a:rPr lang="de-DE" sz="2800" b="1" dirty="0" err="1">
                <a:solidFill>
                  <a:srgbClr val="7030A0"/>
                </a:solidFill>
                <a:latin typeface="Arial" panose="020B0604020202020204" pitchFamily="34" charset="0"/>
                <a:ea typeface="Roboto Th" pitchFamily="2" charset="0"/>
                <a:cs typeface="Arial" panose="020B0604020202020204" pitchFamily="34" charset="0"/>
              </a:rPr>
              <a:t>Application</a:t>
            </a:r>
            <a:r>
              <a:rPr lang="de-DE" sz="2800" b="1" dirty="0">
                <a:solidFill>
                  <a:srgbClr val="7030A0"/>
                </a:solidFill>
                <a:latin typeface="Arial" panose="020B0604020202020204" pitchFamily="34" charset="0"/>
                <a:ea typeface="Roboto Th" pitchFamily="2" charset="0"/>
                <a:cs typeface="Arial" panose="020B0604020202020204" pitchFamily="34" charset="0"/>
              </a:rPr>
              <a:t> and Funding </a:t>
            </a:r>
            <a:r>
              <a:rPr lang="de-DE" sz="2800" b="1" dirty="0" err="1">
                <a:solidFill>
                  <a:srgbClr val="7030A0"/>
                </a:solidFill>
                <a:latin typeface="Arial" panose="020B0604020202020204" pitchFamily="34" charset="0"/>
                <a:ea typeface="Roboto Th" pitchFamily="2" charset="0"/>
                <a:cs typeface="Arial" panose="020B0604020202020204" pitchFamily="34" charset="0"/>
              </a:rPr>
              <a:t>procedure</a:t>
            </a:r>
            <a:endParaRPr lang="en-GB" sz="2800" dirty="0">
              <a:solidFill>
                <a:srgbClr val="FF0000"/>
              </a:solidFill>
              <a:latin typeface="Arial" panose="020B0604020202020204" pitchFamily="34" charset="0"/>
              <a:ea typeface="Roboto Th" pitchFamily="2" charset="0"/>
              <a:cs typeface="Arial" panose="020B0604020202020204" pitchFamily="34" charset="0"/>
            </a:endParaRPr>
          </a:p>
        </p:txBody>
      </p:sp>
      <p:pic>
        <p:nvPicPr>
          <p:cNvPr id="2" name="Picture 2">
            <a:extLst>
              <a:ext uri="{FF2B5EF4-FFF2-40B4-BE49-F238E27FC236}">
                <a16:creationId xmlns:a16="http://schemas.microsoft.com/office/drawing/2014/main" id="{8B1821A4-30D6-BABD-9EF9-C5C22F3CB3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1883" y="1412719"/>
            <a:ext cx="7956202" cy="29927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DCE05C68-2588-D4F3-BE49-76CB40CC395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31816" y="4405419"/>
            <a:ext cx="7956202" cy="15557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59661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15">
            <a:extLst>
              <a:ext uri="{FF2B5EF4-FFF2-40B4-BE49-F238E27FC236}">
                <a16:creationId xmlns:a16="http://schemas.microsoft.com/office/drawing/2014/main" id="{FEBA3361-23F6-3071-39FF-32C1ACC6F6FB}"/>
              </a:ext>
            </a:extLst>
          </p:cNvPr>
          <p:cNvSpPr txBox="1"/>
          <p:nvPr/>
        </p:nvSpPr>
        <p:spPr>
          <a:xfrm>
            <a:off x="2260160" y="2664783"/>
            <a:ext cx="12539763" cy="584775"/>
          </a:xfrm>
          <a:prstGeom prst="rect">
            <a:avLst/>
          </a:prstGeom>
          <a:noFill/>
        </p:spPr>
        <p:txBody>
          <a:bodyPr wrap="square" rtlCol="0">
            <a:spAutoFit/>
          </a:bodyPr>
          <a:lstStyle/>
          <a:p>
            <a:r>
              <a:rPr lang="de-DE" sz="3200" b="1" dirty="0">
                <a:solidFill>
                  <a:srgbClr val="7030A0"/>
                </a:solidFill>
                <a:latin typeface="Arial" panose="020B0604020202020204" pitchFamily="34" charset="0"/>
                <a:ea typeface="Roboto Th" pitchFamily="2" charset="0"/>
                <a:cs typeface="Arial" panose="020B0604020202020204" pitchFamily="34" charset="0"/>
              </a:rPr>
              <a:t>Phase 1: </a:t>
            </a:r>
            <a:r>
              <a:rPr lang="de-DE" sz="3200" b="1" dirty="0" err="1">
                <a:solidFill>
                  <a:srgbClr val="7030A0"/>
                </a:solidFill>
                <a:latin typeface="Arial" panose="020B0604020202020204" pitchFamily="34" charset="0"/>
                <a:ea typeface="Roboto Th" pitchFamily="2" charset="0"/>
                <a:cs typeface="Arial" panose="020B0604020202020204" pitchFamily="34" charset="0"/>
              </a:rPr>
              <a:t>Selection</a:t>
            </a:r>
            <a:r>
              <a:rPr lang="de-DE" sz="3200" b="1" dirty="0">
                <a:solidFill>
                  <a:srgbClr val="7030A0"/>
                </a:solidFill>
                <a:latin typeface="Arial" panose="020B0604020202020204" pitchFamily="34" charset="0"/>
                <a:ea typeface="Roboto Th" pitchFamily="2" charset="0"/>
                <a:cs typeface="Arial" panose="020B0604020202020204" pitchFamily="34" charset="0"/>
              </a:rPr>
              <a:t> </a:t>
            </a:r>
            <a:r>
              <a:rPr lang="de-DE" sz="3200" b="1" dirty="0" err="1">
                <a:solidFill>
                  <a:srgbClr val="7030A0"/>
                </a:solidFill>
                <a:latin typeface="Arial" panose="020B0604020202020204" pitchFamily="34" charset="0"/>
                <a:ea typeface="Roboto Th" pitchFamily="2" charset="0"/>
                <a:cs typeface="Arial" panose="020B0604020202020204" pitchFamily="34" charset="0"/>
              </a:rPr>
              <a:t>of</a:t>
            </a:r>
            <a:r>
              <a:rPr lang="de-DE" sz="3200" b="1" dirty="0">
                <a:solidFill>
                  <a:srgbClr val="7030A0"/>
                </a:solidFill>
                <a:latin typeface="Arial" panose="020B0604020202020204" pitchFamily="34" charset="0"/>
                <a:ea typeface="Roboto Th" pitchFamily="2" charset="0"/>
                <a:cs typeface="Arial" panose="020B0604020202020204" pitchFamily="34" charset="0"/>
              </a:rPr>
              <a:t> </a:t>
            </a:r>
            <a:r>
              <a:rPr lang="de-DE" sz="3200" b="1" dirty="0" err="1">
                <a:solidFill>
                  <a:srgbClr val="7030A0"/>
                </a:solidFill>
                <a:latin typeface="Arial" panose="020B0604020202020204" pitchFamily="34" charset="0"/>
                <a:ea typeface="Roboto Th" pitchFamily="2" charset="0"/>
                <a:cs typeface="Arial" panose="020B0604020202020204" pitchFamily="34" charset="0"/>
              </a:rPr>
              <a:t>Residency</a:t>
            </a:r>
            <a:r>
              <a:rPr lang="de-DE" sz="3200" b="1" dirty="0">
                <a:solidFill>
                  <a:srgbClr val="7030A0"/>
                </a:solidFill>
                <a:latin typeface="Arial" panose="020B0604020202020204" pitchFamily="34" charset="0"/>
                <a:ea typeface="Roboto Th" pitchFamily="2" charset="0"/>
                <a:cs typeface="Arial" panose="020B0604020202020204" pitchFamily="34" charset="0"/>
              </a:rPr>
              <a:t> Hosts</a:t>
            </a:r>
            <a:endParaRPr lang="en-GB" sz="3200" dirty="0">
              <a:solidFill>
                <a:srgbClr val="7030A0"/>
              </a:solidFill>
              <a:latin typeface="Arial" panose="020B0604020202020204" pitchFamily="34" charset="0"/>
              <a:ea typeface="Roboto Th" pitchFamily="2" charset="0"/>
              <a:cs typeface="Arial" panose="020B0604020202020204" pitchFamily="34" charset="0"/>
            </a:endParaRPr>
          </a:p>
        </p:txBody>
      </p:sp>
      <p:pic>
        <p:nvPicPr>
          <p:cNvPr id="4" name="Image 9">
            <a:extLst>
              <a:ext uri="{FF2B5EF4-FFF2-40B4-BE49-F238E27FC236}">
                <a16:creationId xmlns:a16="http://schemas.microsoft.com/office/drawing/2014/main" id="{5C21C75A-D7D2-5A71-5186-F9D13E49E3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7221" y="2846270"/>
            <a:ext cx="2095976" cy="762173"/>
          </a:xfrm>
          <a:prstGeom prst="rect">
            <a:avLst/>
          </a:prstGeom>
        </p:spPr>
      </p:pic>
    </p:spTree>
    <p:extLst>
      <p:ext uri="{BB962C8B-B14F-4D97-AF65-F5344CB8AC3E}">
        <p14:creationId xmlns:p14="http://schemas.microsoft.com/office/powerpoint/2010/main" val="15164286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1867327" y="1318022"/>
            <a:ext cx="9164743" cy="4431983"/>
          </a:xfrm>
          <a:prstGeom prst="rect">
            <a:avLst/>
          </a:prstGeom>
        </p:spPr>
        <p:txBody>
          <a:bodyPr wrap="square">
            <a:spAutoFit/>
          </a:bodyPr>
          <a:lstStyle/>
          <a:p>
            <a:pPr marL="285750" lvl="0" indent="-285750" algn="just">
              <a:spcAft>
                <a:spcPts val="0"/>
              </a:spcAft>
              <a:buFont typeface="Arial" panose="020B0604020202020204" pitchFamily="34" charset="0"/>
              <a:buChar char="•"/>
            </a:pPr>
            <a:r>
              <a:rPr lang="en-GB" b="1" dirty="0">
                <a:solidFill>
                  <a:srgbClr val="01135F"/>
                </a:solidFill>
                <a:latin typeface="Arial" panose="020B0604020202020204" pitchFamily="34" charset="0"/>
                <a:ea typeface="Roboto Light" panose="02000000000000000000" pitchFamily="2" charset="0"/>
                <a:cs typeface="Arial" panose="020B0604020202020204" pitchFamily="34" charset="0"/>
              </a:rPr>
              <a:t>Legal entity </a:t>
            </a:r>
            <a:r>
              <a:rPr lang="en-GB" dirty="0">
                <a:solidFill>
                  <a:srgbClr val="01135F"/>
                </a:solidFill>
                <a:latin typeface="Arial" panose="020B0604020202020204" pitchFamily="34" charset="0"/>
                <a:ea typeface="Roboto Light" panose="02000000000000000000" pitchFamily="2" charset="0"/>
                <a:cs typeface="Arial" panose="020B0604020202020204" pitchFamily="34" charset="0"/>
              </a:rPr>
              <a:t>can be: </a:t>
            </a:r>
          </a:p>
          <a:p>
            <a:pPr marL="1657350" lvl="3" indent="-285750" algn="just">
              <a:buFont typeface="Courier New" panose="02070309020205020404" pitchFamily="49" charset="0"/>
              <a:buChar char="o"/>
            </a:pPr>
            <a:r>
              <a:rPr lang="en-GB" dirty="0">
                <a:solidFill>
                  <a:srgbClr val="01135F"/>
                </a:solidFill>
                <a:latin typeface="Arial" panose="020B0604020202020204" pitchFamily="34" charset="0"/>
                <a:ea typeface="Roboto Light" panose="02000000000000000000" pitchFamily="2" charset="0"/>
                <a:cs typeface="Arial" panose="020B0604020202020204" pitchFamily="34" charset="0"/>
              </a:rPr>
              <a:t>a non-profit organisation, NGO, public body, foundation, company, self-employed person, etc.</a:t>
            </a:r>
          </a:p>
          <a:p>
            <a:pPr lvl="3" algn="just"/>
            <a:endParaRPr lang="en-GB" dirty="0">
              <a:solidFill>
                <a:srgbClr val="01135F"/>
              </a:solidFill>
              <a:latin typeface="Arial" panose="020B0604020202020204" pitchFamily="34" charset="0"/>
              <a:ea typeface="Roboto Light" panose="02000000000000000000" pitchFamily="2" charset="0"/>
              <a:cs typeface="Arial" panose="020B0604020202020204" pitchFamily="34" charset="0"/>
            </a:endParaRPr>
          </a:p>
          <a:p>
            <a:pPr marL="1657350" lvl="3" indent="-285750" algn="just">
              <a:buFont typeface="Courier New" panose="02070309020205020404" pitchFamily="49" charset="0"/>
              <a:buChar char="o"/>
            </a:pPr>
            <a:r>
              <a:rPr lang="en-GB" dirty="0">
                <a:solidFill>
                  <a:srgbClr val="01135F"/>
                </a:solidFill>
                <a:latin typeface="Arial" panose="020B0604020202020204" pitchFamily="34" charset="0"/>
                <a:ea typeface="Roboto Light" panose="02000000000000000000" pitchFamily="2" charset="0"/>
                <a:cs typeface="Arial" panose="020B0604020202020204" pitchFamily="34" charset="0"/>
              </a:rPr>
              <a:t>newly founded or a well-established entity</a:t>
            </a:r>
          </a:p>
          <a:p>
            <a:pPr lvl="3" algn="just"/>
            <a:endParaRPr lang="en-GB" dirty="0">
              <a:solidFill>
                <a:srgbClr val="01135F"/>
              </a:solidFill>
              <a:latin typeface="Arial" panose="020B0604020202020204" pitchFamily="34" charset="0"/>
              <a:ea typeface="Roboto Light" panose="02000000000000000000" pitchFamily="2" charset="0"/>
              <a:cs typeface="Arial" panose="020B0604020202020204" pitchFamily="34" charset="0"/>
            </a:endParaRPr>
          </a:p>
          <a:p>
            <a:pPr marL="1657350" lvl="3" indent="-285750" algn="just">
              <a:buFont typeface="Courier New" panose="02070309020205020404" pitchFamily="49" charset="0"/>
              <a:buChar char="o"/>
            </a:pPr>
            <a:r>
              <a:rPr lang="en-GB" dirty="0">
                <a:solidFill>
                  <a:srgbClr val="01135F"/>
                </a:solidFill>
                <a:latin typeface="Arial" panose="020B0604020202020204" pitchFamily="34" charset="0"/>
                <a:ea typeface="Roboto Lt" pitchFamily="2" charset="0"/>
                <a:cs typeface="Arial" panose="020B0604020202020204" pitchFamily="34" charset="0"/>
              </a:rPr>
              <a:t>registered and based (in the same country) in a Creative Europe country.</a:t>
            </a:r>
          </a:p>
          <a:p>
            <a:pPr algn="just"/>
            <a:endParaRPr lang="en-GB" dirty="0">
              <a:solidFill>
                <a:srgbClr val="01135F"/>
              </a:solidFill>
              <a:latin typeface="Arial" panose="020B0604020202020204" pitchFamily="34" charset="0"/>
              <a:ea typeface="Roboto Light" panose="02000000000000000000" pitchFamily="2" charset="0"/>
              <a:cs typeface="Arial" panose="020B0604020202020204" pitchFamily="34" charset="0"/>
            </a:endParaRPr>
          </a:p>
          <a:p>
            <a:pPr marL="1657350" lvl="3" indent="-285750" algn="just">
              <a:buFont typeface="Courier New" panose="02070309020205020404" pitchFamily="49" charset="0"/>
              <a:buChar char="o"/>
            </a:pPr>
            <a:r>
              <a:rPr lang="en-GB" dirty="0">
                <a:solidFill>
                  <a:srgbClr val="01135F"/>
                </a:solidFill>
                <a:latin typeface="Arial" panose="020B0604020202020204" pitchFamily="34" charset="0"/>
                <a:ea typeface="Roboto Light" panose="02000000000000000000" pitchFamily="2" charset="0"/>
                <a:cs typeface="Arial" panose="020B0604020202020204" pitchFamily="34" charset="0"/>
              </a:rPr>
              <a:t>Active in at least one of the eligible sectors of CULTURE strand.</a:t>
            </a:r>
          </a:p>
          <a:p>
            <a:pPr lvl="3" algn="just"/>
            <a:endParaRPr lang="en-GB" dirty="0">
              <a:solidFill>
                <a:srgbClr val="01135F"/>
              </a:solidFill>
              <a:latin typeface="Arial" panose="020B0604020202020204" pitchFamily="34" charset="0"/>
              <a:ea typeface="Roboto Light" panose="02000000000000000000" pitchFamily="2" charset="0"/>
              <a:cs typeface="Arial" panose="020B0604020202020204" pitchFamily="34" charset="0"/>
            </a:endParaRPr>
          </a:p>
          <a:p>
            <a:pPr marL="1657350" lvl="3" indent="-285750" algn="just">
              <a:buFont typeface="Courier New" panose="02070309020205020404" pitchFamily="49" charset="0"/>
              <a:buChar char="o"/>
            </a:pPr>
            <a:r>
              <a:rPr lang="en-GB" dirty="0">
                <a:solidFill>
                  <a:srgbClr val="01135F"/>
                </a:solidFill>
                <a:latin typeface="Arial" panose="020B0604020202020204" pitchFamily="34" charset="0"/>
                <a:ea typeface="Roboto Light" panose="02000000000000000000" pitchFamily="2" charset="0"/>
                <a:cs typeface="Arial" panose="020B0604020202020204" pitchFamily="34" charset="0"/>
              </a:rPr>
              <a:t>have capacity (i.e. facilities, services, support from mentor, staff) to implement an artistic and cultural residency project in which they host between 1 &amp; 5 A&amp;CPs.</a:t>
            </a:r>
          </a:p>
          <a:p>
            <a:pPr algn="just"/>
            <a:endParaRPr lang="en-GB" dirty="0">
              <a:solidFill>
                <a:srgbClr val="01135F"/>
              </a:solidFill>
              <a:latin typeface="Arial" panose="020B0604020202020204" pitchFamily="34" charset="0"/>
              <a:ea typeface="Roboto Light" panose="02000000000000000000" pitchFamily="2" charset="0"/>
              <a:cs typeface="Arial" panose="020B0604020202020204" pitchFamily="34" charset="0"/>
            </a:endParaRPr>
          </a:p>
          <a:p>
            <a:pPr algn="just"/>
            <a:endParaRPr lang="en-GB" sz="1200" dirty="0">
              <a:solidFill>
                <a:srgbClr val="01135F"/>
              </a:solidFill>
              <a:latin typeface="Arial" panose="020B0604020202020204" pitchFamily="34" charset="0"/>
              <a:ea typeface="Roboto Light" panose="02000000000000000000" pitchFamily="2" charset="0"/>
              <a:cs typeface="Arial" panose="020B0604020202020204" pitchFamily="34" charset="0"/>
            </a:endParaRPr>
          </a:p>
        </p:txBody>
      </p:sp>
      <p:pic>
        <p:nvPicPr>
          <p:cNvPr id="8" name="Image 7">
            <a:extLst>
              <a:ext uri="{FF2B5EF4-FFF2-40B4-BE49-F238E27FC236}">
                <a16:creationId xmlns:a16="http://schemas.microsoft.com/office/drawing/2014/main" id="{B37D4B46-2AF3-BDAD-B7AB-96DAE21670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52462" y="6077152"/>
            <a:ext cx="1717918" cy="624697"/>
          </a:xfrm>
          <a:prstGeom prst="rect">
            <a:avLst/>
          </a:prstGeom>
        </p:spPr>
      </p:pic>
      <p:sp>
        <p:nvSpPr>
          <p:cNvPr id="10" name="Rechteck 5">
            <a:extLst>
              <a:ext uri="{FF2B5EF4-FFF2-40B4-BE49-F238E27FC236}">
                <a16:creationId xmlns:a16="http://schemas.microsoft.com/office/drawing/2014/main" id="{234AA448-0E64-3014-1172-A2C57E45FCCF}"/>
              </a:ext>
            </a:extLst>
          </p:cNvPr>
          <p:cNvSpPr/>
          <p:nvPr/>
        </p:nvSpPr>
        <p:spPr>
          <a:xfrm>
            <a:off x="1920322" y="835753"/>
            <a:ext cx="7618094" cy="458780"/>
          </a:xfrm>
          <a:prstGeom prst="rect">
            <a:avLst/>
          </a:prstGeom>
        </p:spPr>
        <p:txBody>
          <a:bodyPr wrap="square">
            <a:spAutoFit/>
          </a:bodyPr>
          <a:lstStyle/>
          <a:p>
            <a:pPr algn="just">
              <a:lnSpc>
                <a:spcPct val="107000"/>
              </a:lnSpc>
              <a:spcAft>
                <a:spcPts val="800"/>
              </a:spcAft>
            </a:pPr>
            <a:r>
              <a:rPr lang="en-GB" sz="2400" dirty="0">
                <a:solidFill>
                  <a:srgbClr val="037E99"/>
                </a:solidFill>
                <a:latin typeface="Arial" panose="020B0604020202020204" pitchFamily="34" charset="0"/>
                <a:ea typeface="Times New Roman" panose="02020603050405020304" pitchFamily="18" charset="0"/>
                <a:cs typeface="Arial" panose="020B0604020202020204" pitchFamily="34" charset="0"/>
              </a:rPr>
              <a:t>Eligibility criteria for legal entities</a:t>
            </a:r>
          </a:p>
        </p:txBody>
      </p:sp>
      <p:sp>
        <p:nvSpPr>
          <p:cNvPr id="2" name="Textfeld 15">
            <a:extLst>
              <a:ext uri="{FF2B5EF4-FFF2-40B4-BE49-F238E27FC236}">
                <a16:creationId xmlns:a16="http://schemas.microsoft.com/office/drawing/2014/main" id="{E61EA760-28F4-AF34-F2BD-E8A78FD426AC}"/>
              </a:ext>
            </a:extLst>
          </p:cNvPr>
          <p:cNvSpPr txBox="1"/>
          <p:nvPr/>
        </p:nvSpPr>
        <p:spPr>
          <a:xfrm>
            <a:off x="1920322" y="239125"/>
            <a:ext cx="12539763" cy="523220"/>
          </a:xfrm>
          <a:prstGeom prst="rect">
            <a:avLst/>
          </a:prstGeom>
          <a:noFill/>
        </p:spPr>
        <p:txBody>
          <a:bodyPr wrap="square" rtlCol="0">
            <a:spAutoFit/>
          </a:bodyPr>
          <a:lstStyle/>
          <a:p>
            <a:r>
              <a:rPr lang="de-DE" sz="2800" b="1" dirty="0">
                <a:solidFill>
                  <a:srgbClr val="7030A0"/>
                </a:solidFill>
                <a:latin typeface="Arial" panose="020B0604020202020204" pitchFamily="34" charset="0"/>
                <a:ea typeface="Roboto Th" pitchFamily="2" charset="0"/>
                <a:cs typeface="Arial" panose="020B0604020202020204" pitchFamily="34" charset="0"/>
              </a:rPr>
              <a:t>Phase 1: </a:t>
            </a:r>
            <a:r>
              <a:rPr lang="de-DE" sz="2800" b="1" dirty="0" err="1">
                <a:solidFill>
                  <a:srgbClr val="7030A0"/>
                </a:solidFill>
                <a:latin typeface="Arial" panose="020B0604020202020204" pitchFamily="34" charset="0"/>
                <a:ea typeface="Roboto Th" pitchFamily="2" charset="0"/>
                <a:cs typeface="Arial" panose="020B0604020202020204" pitchFamily="34" charset="0"/>
              </a:rPr>
              <a:t>Selection</a:t>
            </a:r>
            <a:r>
              <a:rPr lang="de-DE" sz="2800" b="1" dirty="0">
                <a:solidFill>
                  <a:srgbClr val="7030A0"/>
                </a:solidFill>
                <a:latin typeface="Arial" panose="020B0604020202020204" pitchFamily="34" charset="0"/>
                <a:ea typeface="Roboto Th" pitchFamily="2" charset="0"/>
                <a:cs typeface="Arial" panose="020B0604020202020204" pitchFamily="34" charset="0"/>
              </a:rPr>
              <a:t> </a:t>
            </a:r>
            <a:r>
              <a:rPr lang="de-DE" sz="2800" b="1" dirty="0" err="1">
                <a:solidFill>
                  <a:srgbClr val="7030A0"/>
                </a:solidFill>
                <a:latin typeface="Arial" panose="020B0604020202020204" pitchFamily="34" charset="0"/>
                <a:ea typeface="Roboto Th" pitchFamily="2" charset="0"/>
                <a:cs typeface="Arial" panose="020B0604020202020204" pitchFamily="34" charset="0"/>
              </a:rPr>
              <a:t>of</a:t>
            </a:r>
            <a:r>
              <a:rPr lang="de-DE" sz="2800" b="1" dirty="0">
                <a:solidFill>
                  <a:srgbClr val="7030A0"/>
                </a:solidFill>
                <a:latin typeface="Arial" panose="020B0604020202020204" pitchFamily="34" charset="0"/>
                <a:ea typeface="Roboto Th" pitchFamily="2" charset="0"/>
                <a:cs typeface="Arial" panose="020B0604020202020204" pitchFamily="34" charset="0"/>
              </a:rPr>
              <a:t> </a:t>
            </a:r>
            <a:r>
              <a:rPr lang="de-DE" sz="2800" b="1" dirty="0" err="1">
                <a:solidFill>
                  <a:srgbClr val="7030A0"/>
                </a:solidFill>
                <a:latin typeface="Arial" panose="020B0604020202020204" pitchFamily="34" charset="0"/>
                <a:ea typeface="Roboto Th" pitchFamily="2" charset="0"/>
                <a:cs typeface="Arial" panose="020B0604020202020204" pitchFamily="34" charset="0"/>
              </a:rPr>
              <a:t>Residency</a:t>
            </a:r>
            <a:r>
              <a:rPr lang="de-DE" sz="2800" b="1" dirty="0">
                <a:solidFill>
                  <a:srgbClr val="7030A0"/>
                </a:solidFill>
                <a:latin typeface="Arial" panose="020B0604020202020204" pitchFamily="34" charset="0"/>
                <a:ea typeface="Roboto Th" pitchFamily="2" charset="0"/>
                <a:cs typeface="Arial" panose="020B0604020202020204" pitchFamily="34" charset="0"/>
              </a:rPr>
              <a:t> Hosts</a:t>
            </a:r>
            <a:endParaRPr lang="en-GB" sz="2800" dirty="0">
              <a:solidFill>
                <a:srgbClr val="7030A0"/>
              </a:solidFill>
              <a:latin typeface="Arial" panose="020B0604020202020204" pitchFamily="34" charset="0"/>
              <a:ea typeface="Roboto Th" pitchFamily="2" charset="0"/>
              <a:cs typeface="Arial" panose="020B0604020202020204" pitchFamily="34" charset="0"/>
            </a:endParaRPr>
          </a:p>
        </p:txBody>
      </p:sp>
    </p:spTree>
    <p:extLst>
      <p:ext uri="{BB962C8B-B14F-4D97-AF65-F5344CB8AC3E}">
        <p14:creationId xmlns:p14="http://schemas.microsoft.com/office/powerpoint/2010/main" val="16277762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87E4EC354ADFB40AC5D4FC129E379BA" ma:contentTypeVersion="16" ma:contentTypeDescription="Create a new document." ma:contentTypeScope="" ma:versionID="ab83c0c8cfa4a8972ce266e7c9f8bf59">
  <xsd:schema xmlns:xsd="http://www.w3.org/2001/XMLSchema" xmlns:xs="http://www.w3.org/2001/XMLSchema" xmlns:p="http://schemas.microsoft.com/office/2006/metadata/properties" xmlns:ns2="541a8a8b-b856-4d35-a5c7-7f2c0ec3d499" xmlns:ns3="e0757b53-df10-4b98-9811-094c4c3e23a8" targetNamespace="http://schemas.microsoft.com/office/2006/metadata/properties" ma:root="true" ma:fieldsID="cbe6f26b4a52cde08000e83537a690af" ns2:_="" ns3:_="">
    <xsd:import namespace="541a8a8b-b856-4d35-a5c7-7f2c0ec3d499"/>
    <xsd:import namespace="e0757b53-df10-4b98-9811-094c4c3e23a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41a8a8b-b856-4d35-a5c7-7f2c0ec3d49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22b2fad6-9d2c-441c-a321-3f5f1e9bd928"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0757b53-df10-4b98-9811-094c4c3e23a8"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d0a84b8d-e978-4382-9caa-872b0d67f746}" ma:internalName="TaxCatchAll" ma:showField="CatchAllData" ma:web="e0757b53-df10-4b98-9811-094c4c3e23a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541a8a8b-b856-4d35-a5c7-7f2c0ec3d499">
      <Terms xmlns="http://schemas.microsoft.com/office/infopath/2007/PartnerControls"/>
    </lcf76f155ced4ddcb4097134ff3c332f>
    <TaxCatchAll xmlns="e0757b53-df10-4b98-9811-094c4c3e23a8" xsi:nil="true"/>
  </documentManagement>
</p:properties>
</file>

<file path=customXml/itemProps1.xml><?xml version="1.0" encoding="utf-8"?>
<ds:datastoreItem xmlns:ds="http://schemas.openxmlformats.org/officeDocument/2006/customXml" ds:itemID="{635278DE-7E7F-4575-9C3D-A1272074EA2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41a8a8b-b856-4d35-a5c7-7f2c0ec3d499"/>
    <ds:schemaRef ds:uri="e0757b53-df10-4b98-9811-094c4c3e23a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F2DE5EA-1558-441A-89C0-5F349BE7B186}">
  <ds:schemaRefs>
    <ds:schemaRef ds:uri="http://schemas.microsoft.com/sharepoint/v3/contenttype/forms"/>
  </ds:schemaRefs>
</ds:datastoreItem>
</file>

<file path=customXml/itemProps3.xml><?xml version="1.0" encoding="utf-8"?>
<ds:datastoreItem xmlns:ds="http://schemas.openxmlformats.org/officeDocument/2006/customXml" ds:itemID="{D1BA8936-DB25-438D-8634-EB860EE14748}">
  <ds:schemaRefs>
    <ds:schemaRef ds:uri="http://purl.org/dc/terms/"/>
    <ds:schemaRef ds:uri="http://schemas.microsoft.com/office/infopath/2007/PartnerControls"/>
    <ds:schemaRef ds:uri="http://schemas.microsoft.com/office/2006/documentManagement/types"/>
    <ds:schemaRef ds:uri="http://schemas.microsoft.com/office/2006/metadata/properties"/>
    <ds:schemaRef ds:uri="http://purl.org/dc/elements/1.1/"/>
    <ds:schemaRef ds:uri="http://schemas.openxmlformats.org/package/2006/metadata/core-properties"/>
    <ds:schemaRef ds:uri="e0757b53-df10-4b98-9811-094c4c3e23a8"/>
    <ds:schemaRef ds:uri="541a8a8b-b856-4d35-a5c7-7f2c0ec3d499"/>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3</TotalTime>
  <Words>4347</Words>
  <Application>Microsoft Office PowerPoint</Application>
  <PresentationFormat>Širokouhlá</PresentationFormat>
  <Paragraphs>534</Paragraphs>
  <Slides>34</Slides>
  <Notes>29</Notes>
  <HiddenSlides>0</HiddenSlides>
  <MMClips>0</MMClips>
  <ScaleCrop>false</ScaleCrop>
  <HeadingPairs>
    <vt:vector size="6" baseType="variant">
      <vt:variant>
        <vt:lpstr>Použité písma</vt:lpstr>
      </vt:variant>
      <vt:variant>
        <vt:i4>11</vt:i4>
      </vt:variant>
      <vt:variant>
        <vt:lpstr>Motív</vt:lpstr>
      </vt:variant>
      <vt:variant>
        <vt:i4>1</vt:i4>
      </vt:variant>
      <vt:variant>
        <vt:lpstr>Nadpisy snímok</vt:lpstr>
      </vt:variant>
      <vt:variant>
        <vt:i4>34</vt:i4>
      </vt:variant>
    </vt:vector>
  </HeadingPairs>
  <TitlesOfParts>
    <vt:vector size="46" baseType="lpstr">
      <vt:lpstr>Arial</vt:lpstr>
      <vt:lpstr>Calibri</vt:lpstr>
      <vt:lpstr>Calibri Light</vt:lpstr>
      <vt:lpstr>Courier New</vt:lpstr>
      <vt:lpstr>Roboto</vt:lpstr>
      <vt:lpstr>Roboto Light</vt:lpstr>
      <vt:lpstr>Roboto Lt</vt:lpstr>
      <vt:lpstr>Roboto Th</vt:lpstr>
      <vt:lpstr>Symbol</vt:lpstr>
      <vt:lpstr>Times New Roman</vt:lpstr>
      <vt:lpstr>Wingdings</vt:lpstr>
      <vt:lpstr>Office Theme</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vector>
  </TitlesOfParts>
  <Company>Goethe Institut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Rausch, Magdalena</dc:creator>
  <cp:lastModifiedBy>Zuzana Duchová</cp:lastModifiedBy>
  <cp:revision>219</cp:revision>
  <dcterms:created xsi:type="dcterms:W3CDTF">2022-08-19T12:07:19Z</dcterms:created>
  <dcterms:modified xsi:type="dcterms:W3CDTF">2023-07-12T08:04:18Z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0x010100087E4EC354ADFB40AC5D4FC129E379BA</vt:lpwstr>
  </property>
  <property fmtid="{D5CDD505-2E9C-101B-9397-08002B2CF9AE}" pid="3" name="MSIP_Label_6bd9ddd1-4d20-43f6-abfa-fc3c07406f94_Enabled">
    <vt:lpwstr>true</vt:lpwstr>
  </property>
  <property fmtid="{D5CDD505-2E9C-101B-9397-08002B2CF9AE}" pid="4" name="MSIP_Label_6bd9ddd1-4d20-43f6-abfa-fc3c07406f94_SetDate">
    <vt:lpwstr>2023-04-11T10:00:06Z</vt:lpwstr>
  </property>
  <property fmtid="{D5CDD505-2E9C-101B-9397-08002B2CF9AE}" pid="5" name="MSIP_Label_6bd9ddd1-4d20-43f6-abfa-fc3c07406f94_Method">
    <vt:lpwstr>Standard</vt:lpwstr>
  </property>
  <property fmtid="{D5CDD505-2E9C-101B-9397-08002B2CF9AE}" pid="6" name="MSIP_Label_6bd9ddd1-4d20-43f6-abfa-fc3c07406f94_Name">
    <vt:lpwstr>Commission Use</vt:lpwstr>
  </property>
  <property fmtid="{D5CDD505-2E9C-101B-9397-08002B2CF9AE}" pid="7" name="MSIP_Label_6bd9ddd1-4d20-43f6-abfa-fc3c07406f94_SiteId">
    <vt:lpwstr>b24c8b06-522c-46fe-9080-70926f8dddb1</vt:lpwstr>
  </property>
  <property fmtid="{D5CDD505-2E9C-101B-9397-08002B2CF9AE}" pid="8" name="MSIP_Label_6bd9ddd1-4d20-43f6-abfa-fc3c07406f94_ActionId">
    <vt:lpwstr>3bfb4e7e-8342-49c2-8633-79ead30e90db</vt:lpwstr>
  </property>
  <property fmtid="{D5CDD505-2E9C-101B-9397-08002B2CF9AE}" pid="9" name="MSIP_Label_6bd9ddd1-4d20-43f6-abfa-fc3c07406f94_ContentBits">
    <vt:lpwstr>0</vt:lpwstr>
  </property>
</Properties>
</file>