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452" r:id="rId6"/>
    <p:sldId id="263" r:id="rId7"/>
    <p:sldId id="458" r:id="rId8"/>
    <p:sldId id="264" r:id="rId9"/>
    <p:sldId id="269" r:id="rId10"/>
    <p:sldId id="276" r:id="rId11"/>
    <p:sldId id="278" r:id="rId12"/>
    <p:sldId id="459" r:id="rId13"/>
    <p:sldId id="279" r:id="rId14"/>
    <p:sldId id="460" r:id="rId15"/>
    <p:sldId id="277" r:id="rId16"/>
    <p:sldId id="468" r:id="rId17"/>
    <p:sldId id="466" r:id="rId18"/>
    <p:sldId id="282" r:id="rId19"/>
    <p:sldId id="283" r:id="rId20"/>
    <p:sldId id="455" r:id="rId21"/>
    <p:sldId id="284" r:id="rId22"/>
    <p:sldId id="281" r:id="rId23"/>
    <p:sldId id="289" r:id="rId24"/>
    <p:sldId id="290" r:id="rId25"/>
    <p:sldId id="286" r:id="rId26"/>
    <p:sldId id="274" r:id="rId27"/>
    <p:sldId id="461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E90701-D801-AB27-3C69-F6BB6D53802E}" name="Vatylioti, Antigone" initials="VA" userId="S::antigone.vatylioti@goethe.de::f7503f68-9d56-4d8e-adcb-216f5bf2dd14" providerId="AD"/>
  <p188:author id="{CB64D74B-EB1B-7BF8-55DD-6FDDDFF36743}" name="Lefevre, Fanchon" initials="LF" userId="S::fanchon.lefevre@goethe.de::04887eac-237c-48ad-9756-79d82b500cb6" providerId="AD"/>
  <p188:author id="{DFA1826F-CDB7-64A1-460D-BE1654D37D50}" name="Areal, Rosa" initials="AR" userId="S::rosa.areal@goethe.de::3cd59e21-69e0-4931-a8a0-fe3ec92199d2" providerId="AD"/>
  <p188:author id="{EF8DB7EC-6539-F6EC-A669-7B20B022B204}" name="Bem, Raquel" initials="RB" userId="S::Raquel.Bem@goethe.de::ec67ed8f-ecdb-41eb-a5d3-58d6fe047aea" providerId="AD"/>
  <p188:author id="{13C73DFA-6C4B-3678-5712-DC77CCACC643}" name="Pelevina, Ekaterina" initials="EP" userId="S::Ekaterina.Pelevina@goethe.de::44f8fbf5-209c-413c-af58-f688fd10e131" providerId="AD"/>
  <p188:author id="{34EADAFE-80B3-0D5A-A57A-0A8E22E61795}" name="Pelevina, Ekaterina" initials="PE" userId="S::ekaterina.pelevina@goethe.de::44f8fbf5-209c-413c-af58-f688fd10e1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1AF"/>
    <a:srgbClr val="FCC76C"/>
    <a:srgbClr val="3F93D0"/>
    <a:srgbClr val="C2F1C8"/>
    <a:srgbClr val="EBFAED"/>
    <a:srgbClr val="512D86"/>
    <a:srgbClr val="FAF9FD"/>
    <a:srgbClr val="E1DEF4"/>
    <a:srgbClr val="D6EEF8"/>
    <a:srgbClr val="740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F3420F-ADF3-8297-06B9-A3BB37735B82}" v="109" dt="2026-01-08T10:37:21.217"/>
    <p1510:client id="{6A5A6262-CA37-CD05-E7E2-97E0A90F090D}" v="23" dt="2026-01-07T14:14:52.956"/>
    <p1510:client id="{8F1FB31B-792B-948C-D865-41EB30A920D1}" v="3" dt="2026-01-08T15:26:40.268"/>
    <p1510:client id="{A7ACABA6-59EB-9B4C-8FC4-93F340ED4164}" v="5" dt="2026-01-08T14:07:45.951"/>
    <p1510:client id="{E356C2F0-FA15-42FD-A632-93E327860E62}" v="1" dt="2026-01-08T09:13:43.735"/>
    <p1510:client id="{FEE8DA09-7854-4844-AD0C-8A62DC606F7B}" v="10273" dt="2026-01-08T11:37:04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levina, Ekaterina" userId="S::ekaterina.pelevina_goethe.de#ext#@eceuropaeu.onmicrosoft.com::fa8ee8ae-367c-4b73-a30d-18348ba1936e" providerId="AD" clId="Web-{8F1FB31B-792B-948C-D865-41EB30A920D1}"/>
    <pc:docChg chg="modSld">
      <pc:chgData name="Pelevina, Ekaterina" userId="S::ekaterina.pelevina_goethe.de#ext#@eceuropaeu.onmicrosoft.com::fa8ee8ae-367c-4b73-a30d-18348ba1936e" providerId="AD" clId="Web-{8F1FB31B-792B-948C-D865-41EB30A920D1}" dt="2026-01-08T15:26:39.909" v="1" actId="20577"/>
      <pc:docMkLst>
        <pc:docMk/>
      </pc:docMkLst>
      <pc:sldChg chg="modSp">
        <pc:chgData name="Pelevina, Ekaterina" userId="S::ekaterina.pelevina_goethe.de#ext#@eceuropaeu.onmicrosoft.com::fa8ee8ae-367c-4b73-a30d-18348ba1936e" providerId="AD" clId="Web-{8F1FB31B-792B-948C-D865-41EB30A920D1}" dt="2026-01-08T15:26:39.909" v="1" actId="20577"/>
        <pc:sldMkLst>
          <pc:docMk/>
          <pc:sldMk cId="1238825599" sldId="455"/>
        </pc:sldMkLst>
        <pc:spChg chg="mod">
          <ac:chgData name="Pelevina, Ekaterina" userId="S::ekaterina.pelevina_goethe.de#ext#@eceuropaeu.onmicrosoft.com::fa8ee8ae-367c-4b73-a30d-18348ba1936e" providerId="AD" clId="Web-{8F1FB31B-792B-948C-D865-41EB30A920D1}" dt="2026-01-08T15:26:39.909" v="1" actId="20577"/>
          <ac:spMkLst>
            <pc:docMk/>
            <pc:sldMk cId="1238825599" sldId="455"/>
            <ac:spMk id="10" creationId="{453C53A0-0293-25B1-DA32-28C37E19CDF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pattFill prst="zigZag">
                <a:fgClr>
                  <a:srgbClr val="FCC76C"/>
                </a:fgClr>
                <a:bgClr>
                  <a:srgbClr val="C44536"/>
                </a:bgClr>
              </a:patt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994E-42F0-B6BF-F791C6C2DE16}"/>
              </c:ext>
            </c:extLst>
          </c:dPt>
          <c:dPt>
            <c:idx val="1"/>
            <c:bubble3D val="0"/>
            <c:spPr>
              <a:pattFill prst="smGrid">
                <a:fgClr>
                  <a:srgbClr val="B0E5FA"/>
                </a:fgClr>
                <a:bgClr>
                  <a:srgbClr val="0070C0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4E-42F0-B6BF-F791C6C2DE16}"/>
              </c:ext>
            </c:extLst>
          </c:dPt>
          <c:dPt>
            <c:idx val="2"/>
            <c:bubble3D val="0"/>
            <c:spPr>
              <a:pattFill prst="pct20">
                <a:fgClr>
                  <a:srgbClr val="512D86"/>
                </a:fgClr>
                <a:bgClr>
                  <a:srgbClr val="E0DEF3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4E-42F0-B6BF-F791C6C2DE1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1542760F-2B5D-4DCC-80F6-49CA7507EFE7}" type="PERCENTAGE">
                      <a:rPr lang="en-US" smtClean="0"/>
                      <a:pPr/>
                      <a:t>[PERCENTO]</a:t>
                    </a:fld>
                    <a:r>
                      <a:rPr lang="en-US"/>
                      <a:t> (short)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94E-42F0-B6BF-F791C6C2DE16}"/>
                </c:ext>
              </c:extLst>
            </c:dLbl>
            <c:dLbl>
              <c:idx val="1"/>
              <c:layout>
                <c:manualLayout>
                  <c:x val="4.781502600480949E-2"/>
                  <c:y val="9.5496282482627912E-2"/>
                </c:manualLayout>
              </c:layout>
              <c:tx>
                <c:rich>
                  <a:bodyPr/>
                  <a:lstStyle/>
                  <a:p>
                    <a:fld id="{2886FFAB-3E5E-4667-B4EC-B5AD9C94832B}" type="PERCENTAGE">
                      <a:rPr lang="en-US" smtClean="0"/>
                      <a:pPr/>
                      <a:t>[PERCENTO]</a:t>
                    </a:fld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(medium)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94E-42F0-B6BF-F791C6C2DE16}"/>
                </c:ext>
              </c:extLst>
            </c:dLbl>
            <c:dLbl>
              <c:idx val="2"/>
              <c:layout>
                <c:manualLayout>
                  <c:x val="5.7178047983067838E-2"/>
                  <c:y val="0.16959662729004046"/>
                </c:manualLayout>
              </c:layout>
              <c:tx>
                <c:rich>
                  <a:bodyPr/>
                  <a:lstStyle/>
                  <a:p>
                    <a:fld id="{0E5FE45F-BB41-4FE0-97FC-D4595928BF5F}" type="PERCENTAGE">
                      <a:rPr lang="en-US" smtClean="0"/>
                      <a:pPr/>
                      <a:t>[PERCENTO]</a:t>
                    </a:fld>
                    <a:r>
                      <a:rPr lang="en-US"/>
                      <a:t/>
                    </a:r>
                    <a:br>
                      <a:rPr lang="en-US"/>
                    </a:br>
                    <a:r>
                      <a:rPr lang="en-US"/>
                      <a:t>(long)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94E-42F0-B6BF-F791C6C2DE16}"/>
                </c:ext>
              </c:extLst>
            </c:dLbl>
            <c:spPr>
              <a:solidFill>
                <a:srgbClr val="00206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21-31 days (short-term)</c:v>
                </c:pt>
                <c:pt idx="1">
                  <c:v>32-62 days (medium-term)</c:v>
                </c:pt>
                <c:pt idx="2">
                  <c:v>63-90 days (long-term)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</c:v>
                </c:pt>
                <c:pt idx="1">
                  <c:v>0.2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4E-42F0-B6BF-F791C6C2DE1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5.7284788154368339E-3"/>
          <c:y val="7.9576399046025509E-2"/>
          <c:w val="0.33391888569888523"/>
          <c:h val="0.48289244549500515"/>
        </c:manualLayout>
      </c:layout>
      <c:overlay val="0"/>
      <c:spPr>
        <a:noFill/>
        <a:ln w="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3BF6C-7EE7-418B-802D-1F0F5347B85B}" type="datetimeFigureOut">
              <a:rPr lang="de-DE" smtClean="0"/>
              <a:t>22.01.2026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83BD5-6FFA-4B7F-A7B9-26CE435AB5F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98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A66D4-1565-4025-64D5-FB12F1C47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78E440D-837B-AEDF-3D30-AFD3AA380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FE784B2-D2A3-9955-4796-9D831B385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64226A-867A-DF05-9120-8CA48DECBD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83BD5-6FFA-4B7F-A7B9-26CE435AB5F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60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1A88D-4FD5-93DC-4F12-B2E7E7DEF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A6D059D-EAB1-18AF-7D34-BA4192457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33A562A-3D6E-2F37-249B-66E609A8A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What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apply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?</a:t>
            </a:r>
          </a:p>
          <a:p>
            <a:r>
              <a:rPr lang="de-DE" err="1"/>
              <a:t>To</a:t>
            </a:r>
            <a:r>
              <a:rPr lang="de-DE"/>
              <a:t> host…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70B1E4-E566-63FF-52D1-B73F351174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83BD5-6FFA-4B7F-A7B9-26CE435AB5F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462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718AC-C017-A94B-C0E7-2BFDDBBC8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4497B53-962E-D11D-D098-F75311FCDD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ECEF888-1870-6A9B-FEAE-774AFCEE00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474B35-F0DB-F25D-0C96-F91F1810DB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83BD5-6FFA-4B7F-A7B9-26CE435AB5F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89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AC880-53B0-BDC6-CF0F-C329B1566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C7402F9-7B3E-B9D1-269B-F8B9D200E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27348D3-2614-5887-80B3-1F2FC56A61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26D704-EF03-88AC-D5B5-D9CB47877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83BD5-6FFA-4B7F-A7B9-26CE435AB5F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232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AD809-BA72-56F4-D83A-2E7827426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8CE539A-9853-FD3F-E906-107415A0E4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AC0E5EF-53C9-8A97-C336-CEA94EF2C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652B2-6594-38A6-FAF9-5F4BC915C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83BD5-6FFA-4B7F-A7B9-26CE435AB5F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86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033D6-A997-2804-0889-0F90344D7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556AB1B-45F2-1086-89B0-D3DF92BA2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BAFCA8C-F106-B9CC-5B8E-DD8568F98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B42020-866A-41F7-8FAB-C16C9FA482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83BD5-6FFA-4B7F-A7B9-26CE435AB5F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289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2B334-EC91-A2D4-97A4-B42B4DC53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7868DD3-249E-3787-70AF-19312A047F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C93FA78-0E0C-4469-7530-BD8A574F6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1D94C3-CA80-2DF1-A38D-1998CD2D0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83BD5-6FFA-4B7F-A7B9-26CE435AB5F8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43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E855C-E4C0-D3FD-5241-377C3B0DF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9CE0E24-E5DC-9003-A9E4-A40E2487AB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889924A-1E92-07EE-0D04-623C0E975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4A8B3F-4329-B825-8FF6-811365B4E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83BD5-6FFA-4B7F-A7B9-26CE435AB5F8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89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22.01.2026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22.01.2026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22.01.2026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22.01.2026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28.png"/><Relationship Id="rId4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5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sv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sv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svg"/><Relationship Id="rId5" Type="http://schemas.openxmlformats.org/officeDocument/2006/relationships/image" Target="../media/image36.png"/><Relationship Id="rId4" Type="http://schemas.openxmlformats.org/officeDocument/2006/relationships/image" Target="../media/image60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ap-online.goethe.de/en-US/registe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sv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linktr.ee/culturemoveseurope" TargetMode="External"/><Relationship Id="rId7" Type="http://schemas.openxmlformats.org/officeDocument/2006/relationships/hyperlink" Target="../culture.ec.europa.eu/document/call-document-for-individual-mobility-2025-202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dslovakia.eu/" TargetMode="External"/><Relationship Id="rId5" Type="http://schemas.openxmlformats.org/officeDocument/2006/relationships/hyperlink" Target="mailto:kultura@cedslovakia.eu" TargetMode="External"/><Relationship Id="rId4" Type="http://schemas.openxmlformats.org/officeDocument/2006/relationships/hyperlink" Target="../culture.ec.europa.eu/culture-moves-europe" TargetMode="External"/><Relationship Id="rId9" Type="http://schemas.openxmlformats.org/officeDocument/2006/relationships/hyperlink" Target="https://culture.ec.europa.eu/culture-moves-europe/faqs/faqs-for-residency-hos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svg"/><Relationship Id="rId3" Type="http://schemas.openxmlformats.org/officeDocument/2006/relationships/image" Target="../media/image13.png"/><Relationship Id="rId7" Type="http://schemas.openxmlformats.org/officeDocument/2006/relationships/image" Target="../media/image19.svg"/><Relationship Id="rId12" Type="http://schemas.openxmlformats.org/officeDocument/2006/relationships/image" Target="../media/image18.png"/><Relationship Id="rId17" Type="http://schemas.openxmlformats.org/officeDocument/2006/relationships/image" Target="../media/image29.svg"/><Relationship Id="rId2" Type="http://schemas.openxmlformats.org/officeDocument/2006/relationships/image" Target="../media/image5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1.sv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35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14DC75-E734-5921-6F57-CADF357B9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374" y="235105"/>
            <a:ext cx="3531552" cy="627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BDB6F8-BB34-1DB2-7ABA-08A485F30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477" y="238115"/>
            <a:ext cx="2424546" cy="631283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165C99F-DCDD-91F7-9659-532C58DD663A}"/>
              </a:ext>
            </a:extLst>
          </p:cNvPr>
          <p:cNvCxnSpPr/>
          <p:nvPr/>
        </p:nvCxnSpPr>
        <p:spPr>
          <a:xfrm flipV="1">
            <a:off x="5915975" y="904018"/>
            <a:ext cx="6138178" cy="14368"/>
          </a:xfrm>
          <a:prstGeom prst="straightConnector1">
            <a:avLst/>
          </a:prstGeom>
          <a:ln>
            <a:solidFill>
              <a:srgbClr val="512D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A6F61E2-DA89-57F3-702D-DB1A3296F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17" y="1013437"/>
            <a:ext cx="5814199" cy="15027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626688-558E-4541-F00B-99B9E3981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36" y="235527"/>
            <a:ext cx="6871855" cy="85898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5C1BB9-12E0-482F-4816-321C923A626C}"/>
              </a:ext>
            </a:extLst>
          </p:cNvPr>
          <p:cNvSpPr txBox="1"/>
          <p:nvPr/>
        </p:nvSpPr>
        <p:spPr>
          <a:xfrm>
            <a:off x="6427177" y="2781183"/>
            <a:ext cx="557304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800" b="1" dirty="0" smtClean="0">
                <a:solidFill>
                  <a:srgbClr val="512D86"/>
                </a:solidFill>
                <a:latin typeface="Roboto"/>
                <a:ea typeface="Roboto"/>
                <a:cs typeface="Arial"/>
              </a:rPr>
              <a:t>Výzva pre hostiteľské organizácie</a:t>
            </a:r>
            <a:endParaRPr lang="en-GB" sz="2800" b="1" noProof="0" dirty="0">
              <a:solidFill>
                <a:srgbClr val="512D86"/>
              </a:solidFill>
              <a:latin typeface="Roboto"/>
              <a:ea typeface="Roboto"/>
              <a:cs typeface="Arial"/>
            </a:endParaRPr>
          </a:p>
          <a:p>
            <a:pPr algn="ctr"/>
            <a:r>
              <a:rPr lang="en-GB" sz="2800" b="1" noProof="0" dirty="0">
                <a:solidFill>
                  <a:srgbClr val="512D86"/>
                </a:solidFill>
                <a:latin typeface="Roboto"/>
                <a:ea typeface="Roboto"/>
                <a:cs typeface="Arial"/>
              </a:rPr>
              <a:t>2025-2026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F8475C31-477D-18B8-A569-200FCC9C47E4}"/>
              </a:ext>
            </a:extLst>
          </p:cNvPr>
          <p:cNvSpPr txBox="1"/>
          <p:nvPr/>
        </p:nvSpPr>
        <p:spPr>
          <a:xfrm>
            <a:off x="7058891" y="6019721"/>
            <a:ext cx="4941336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i="1" noProof="0">
                <a:solidFill>
                  <a:srgbClr val="01135F"/>
                </a:solidFill>
                <a:latin typeface="Roboto"/>
                <a:ea typeface="Roboto"/>
                <a:cs typeface="Arial"/>
              </a:rPr>
              <a:t>This presentation was prepared in </a:t>
            </a:r>
            <a:r>
              <a:rPr lang="en-GB" sz="1100" b="1" i="1" noProof="0">
                <a:solidFill>
                  <a:srgbClr val="01135F"/>
                </a:solidFill>
                <a:latin typeface="Roboto"/>
                <a:ea typeface="Roboto"/>
                <a:cs typeface="Arial"/>
              </a:rPr>
              <a:t>January 2026</a:t>
            </a:r>
            <a:r>
              <a:rPr lang="en-GB" sz="1100" i="1" noProof="0">
                <a:solidFill>
                  <a:srgbClr val="01135F"/>
                </a:solidFill>
                <a:latin typeface="Roboto"/>
                <a:ea typeface="Roboto"/>
                <a:cs typeface="Arial"/>
              </a:rPr>
              <a:t>.</a:t>
            </a:r>
            <a:endParaRPr lang="en-GB" sz="2400" noProof="0"/>
          </a:p>
          <a:p>
            <a:endParaRPr lang="en-GB" sz="1100" i="1" noProof="0">
              <a:solidFill>
                <a:srgbClr val="01135F"/>
              </a:solidFill>
              <a:latin typeface="Roboto"/>
              <a:ea typeface="Roboto"/>
              <a:cs typeface="Arial"/>
            </a:endParaRPr>
          </a:p>
          <a:p>
            <a:r>
              <a:rPr lang="en-GB" sz="1100" i="1" noProof="0">
                <a:solidFill>
                  <a:srgbClr val="01135F"/>
                </a:solidFill>
                <a:latin typeface="Roboto"/>
                <a:ea typeface="Roboto"/>
                <a:cs typeface="Arial"/>
              </a:rPr>
              <a:t>Please always refer to the call document for all the legally binding information.</a:t>
            </a:r>
            <a:endParaRPr lang="en-GB" sz="2400" noProof="0"/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5DABB5-F408-98FF-16B2-BF90F82DA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94D51E0-A510-39D4-BE32-6EF75967B0D5}"/>
              </a:ext>
            </a:extLst>
          </p:cNvPr>
          <p:cNvSpPr txBox="1">
            <a:spLocks/>
          </p:cNvSpPr>
          <p:nvPr/>
        </p:nvSpPr>
        <p:spPr>
          <a:xfrm>
            <a:off x="724379" y="1287416"/>
            <a:ext cx="788329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3200" b="1" noProof="0" dirty="0" smtClean="0">
                <a:solidFill>
                  <a:srgbClr val="512D86"/>
                </a:solidFill>
                <a:latin typeface="roboto"/>
                <a:ea typeface="roboto"/>
                <a:cs typeface="roboto"/>
              </a:rPr>
              <a:t>Hostiteľské organizácie musia zabezpečiť:</a:t>
            </a:r>
            <a:endParaRPr lang="en-GB" sz="3200" b="1" noProof="0" dirty="0">
              <a:solidFill>
                <a:srgbClr val="512D8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CE6E20AF-CCBE-3311-8889-F27439EFB48C}"/>
              </a:ext>
            </a:extLst>
          </p:cNvPr>
          <p:cNvSpPr/>
          <p:nvPr/>
        </p:nvSpPr>
        <p:spPr>
          <a:xfrm>
            <a:off x="724380" y="2270740"/>
            <a:ext cx="3406029" cy="1736248"/>
          </a:xfrm>
          <a:prstGeom prst="rect">
            <a:avLst/>
          </a:prstGeom>
          <a:solidFill>
            <a:srgbClr val="EFE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noProof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6CAF53D7-301B-0134-0233-C51F6F9A7985}"/>
              </a:ext>
            </a:extLst>
          </p:cNvPr>
          <p:cNvSpPr txBox="1"/>
          <p:nvPr/>
        </p:nvSpPr>
        <p:spPr>
          <a:xfrm>
            <a:off x="881773" y="2371382"/>
            <a:ext cx="2185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sk-SK" b="1" noProof="0" dirty="0" smtClean="0">
                <a:solidFill>
                  <a:srgbClr val="0113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Ubytovanie</a:t>
            </a:r>
            <a:endParaRPr lang="en-GB" sz="2000" noProof="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hteck 4">
            <a:extLst>
              <a:ext uri="{FF2B5EF4-FFF2-40B4-BE49-F238E27FC236}">
                <a16:creationId xmlns:a16="http://schemas.microsoft.com/office/drawing/2014/main" id="{ED95B657-2C01-41DF-3109-85BC3C9A2727}"/>
              </a:ext>
            </a:extLst>
          </p:cNvPr>
          <p:cNvSpPr/>
          <p:nvPr/>
        </p:nvSpPr>
        <p:spPr>
          <a:xfrm>
            <a:off x="881773" y="2794708"/>
            <a:ext cx="3089681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k-SK" noProof="0" dirty="0" smtClean="0">
                <a:solidFill>
                  <a:srgbClr val="002060"/>
                </a:solidFill>
                <a:latin typeface="Arial"/>
                <a:ea typeface="Times New Roman" panose="02020603050405020304" pitchFamily="18" charset="0"/>
                <a:cs typeface="Arial"/>
              </a:rPr>
              <a:t>Vo vašich priestoroch alebo prenájme v blízkosti miesta realizácie rezidenčného projektu.</a:t>
            </a:r>
            <a:endParaRPr lang="en-GB" noProof="0" dirty="0">
              <a:latin typeface="Arial"/>
              <a:cs typeface="Arial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1ED75E0A-62FE-AC9C-409E-00ADE680A133}"/>
              </a:ext>
            </a:extLst>
          </p:cNvPr>
          <p:cNvSpPr/>
          <p:nvPr/>
        </p:nvSpPr>
        <p:spPr>
          <a:xfrm>
            <a:off x="4287802" y="2270740"/>
            <a:ext cx="3821285" cy="1736248"/>
          </a:xfrm>
          <a:prstGeom prst="rect">
            <a:avLst/>
          </a:prstGeom>
          <a:solidFill>
            <a:srgbClr val="EFE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noProof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E1856E3-AFD2-598E-21E0-6016BBEC24ED}"/>
              </a:ext>
            </a:extLst>
          </p:cNvPr>
          <p:cNvSpPr txBox="1"/>
          <p:nvPr/>
        </p:nvSpPr>
        <p:spPr>
          <a:xfrm>
            <a:off x="4484936" y="2371382"/>
            <a:ext cx="3283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sk-SK" b="1" noProof="0" dirty="0" smtClean="0">
                <a:solidFill>
                  <a:srgbClr val="0113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Dobré pracovné prostredie</a:t>
            </a:r>
            <a:endParaRPr lang="en-GB" sz="2000" noProof="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hteck 4">
            <a:extLst>
              <a:ext uri="{FF2B5EF4-FFF2-40B4-BE49-F238E27FC236}">
                <a16:creationId xmlns:a16="http://schemas.microsoft.com/office/drawing/2014/main" id="{613BBD89-C0D1-29EB-D383-5558F76A8F16}"/>
              </a:ext>
            </a:extLst>
          </p:cNvPr>
          <p:cNvSpPr/>
          <p:nvPr/>
        </p:nvSpPr>
        <p:spPr>
          <a:xfrm>
            <a:off x="4494217" y="2745065"/>
            <a:ext cx="3471176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k-SK" noProof="0" dirty="0" smtClean="0">
                <a:solidFill>
                  <a:srgbClr val="002060"/>
                </a:solidFill>
                <a:latin typeface="Arial"/>
                <a:ea typeface="Times New Roman" panose="02020603050405020304" pitchFamily="18" charset="0"/>
                <a:cs typeface="Arial"/>
              </a:rPr>
              <a:t>Prístup k zázemiu s relevantným vybavením, materiálom, kvalifikovaným personálom atď.</a:t>
            </a:r>
            <a:endParaRPr lang="en-GB" noProof="0" dirty="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DB552BCC-9E35-32FF-7C61-F8E79ABDF4E1}"/>
              </a:ext>
            </a:extLst>
          </p:cNvPr>
          <p:cNvSpPr/>
          <p:nvPr/>
        </p:nvSpPr>
        <p:spPr>
          <a:xfrm>
            <a:off x="8268042" y="2270740"/>
            <a:ext cx="3406029" cy="1736248"/>
          </a:xfrm>
          <a:prstGeom prst="rect">
            <a:avLst/>
          </a:prstGeom>
          <a:solidFill>
            <a:srgbClr val="EFE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noProof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739981F3-6B52-A907-21D7-8C54F8687E6F}"/>
              </a:ext>
            </a:extLst>
          </p:cNvPr>
          <p:cNvSpPr txBox="1"/>
          <p:nvPr/>
        </p:nvSpPr>
        <p:spPr>
          <a:xfrm>
            <a:off x="8369273" y="2371382"/>
            <a:ext cx="2185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b="1" noProof="0" dirty="0" smtClean="0">
                <a:solidFill>
                  <a:srgbClr val="0113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Mentor</a:t>
            </a:r>
            <a:r>
              <a:rPr lang="sk-SK" b="1" noProof="0" dirty="0" err="1" smtClean="0">
                <a:solidFill>
                  <a:srgbClr val="0113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</a:t>
            </a:r>
            <a:endParaRPr lang="en-GB" sz="2000" noProof="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hteck 4">
            <a:extLst>
              <a:ext uri="{FF2B5EF4-FFF2-40B4-BE49-F238E27FC236}">
                <a16:creationId xmlns:a16="http://schemas.microsoft.com/office/drawing/2014/main" id="{FE0104BA-529F-0918-6200-1F99B6FD243B}"/>
              </a:ext>
            </a:extLst>
          </p:cNvPr>
          <p:cNvSpPr/>
          <p:nvPr/>
        </p:nvSpPr>
        <p:spPr>
          <a:xfrm>
            <a:off x="8369273" y="2726789"/>
            <a:ext cx="3203565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k-SK" noProof="0" dirty="0" smtClean="0">
                <a:solidFill>
                  <a:srgbClr val="002060"/>
                </a:solidFill>
                <a:latin typeface="Arial"/>
                <a:ea typeface="Times New Roman" panose="02020603050405020304" pitchFamily="18" charset="0"/>
                <a:cs typeface="Arial"/>
              </a:rPr>
              <a:t>Niekoho, kto rezidentovi*</a:t>
            </a:r>
            <a:r>
              <a:rPr lang="sk-SK" noProof="0" dirty="0" err="1" smtClean="0">
                <a:solidFill>
                  <a:srgbClr val="002060"/>
                </a:solidFill>
                <a:latin typeface="Arial"/>
                <a:ea typeface="Times New Roman" panose="02020603050405020304" pitchFamily="18" charset="0"/>
                <a:cs typeface="Arial"/>
              </a:rPr>
              <a:t>ke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ea typeface="Times New Roman" panose="02020603050405020304" pitchFamily="18" charset="0"/>
                <a:cs typeface="Arial"/>
              </a:rPr>
              <a:t> poskytne odborné vedenie a spätnú väzbu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ea typeface="Times New Roman" panose="02020603050405020304" pitchFamily="18" charset="0"/>
                <a:cs typeface="Arial"/>
              </a:rPr>
              <a:t>.</a:t>
            </a:r>
            <a:endParaRPr lang="en-GB" noProof="0" dirty="0">
              <a:latin typeface="Arial"/>
              <a:cs typeface="Arial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694EB9E3-30A4-1499-FC3C-307C2EFA3015}"/>
              </a:ext>
            </a:extLst>
          </p:cNvPr>
          <p:cNvSpPr txBox="1"/>
          <p:nvPr/>
        </p:nvSpPr>
        <p:spPr>
          <a:xfrm>
            <a:off x="2884533" y="4650845"/>
            <a:ext cx="6422933" cy="936154"/>
          </a:xfrm>
          <a:prstGeom prst="rect">
            <a:avLst/>
          </a:prstGeom>
          <a:noFill/>
          <a:ln w="19050">
            <a:solidFill>
              <a:srgbClr val="512D86"/>
            </a:solidFill>
            <a:prstDash val="sysDash"/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300" b="1" spc="-5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00" b="1" spc="-5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b="1" spc="-5" noProof="0" dirty="0" smtClean="0">
                <a:solidFill>
                  <a:srgbClr val="002060"/>
                </a:solidFill>
                <a:highlight>
                  <a:srgbClr val="FCC76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Bez poplatkov</a:t>
            </a:r>
            <a:r>
              <a:rPr lang="en-GB" b="1" spc="-5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b="1" spc="-5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je možné žiadať od rezidentov žiadny poplatok za registráciu alebo niektorú z vyššie uvedených služieb</a:t>
            </a:r>
            <a:r>
              <a:rPr lang="en-GB" b="1" spc="-5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00" b="1" spc="-5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GB" sz="300" b="1" spc="-5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kumimoji="0" lang="en-GB" sz="300" b="0" i="1" u="none" strike="noStrike" kern="1200" cap="none" spc="-5" normalizeH="0" baseline="0" noProof="0" dirty="0">
              <a:ln>
                <a:noFill/>
              </a:ln>
              <a:solidFill>
                <a:srgbClr val="512D8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3BA44-636A-137E-8606-8A5D4D664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>
            <a:extLst>
              <a:ext uri="{FF2B5EF4-FFF2-40B4-BE49-F238E27FC236}">
                <a16:creationId xmlns:a16="http://schemas.microsoft.com/office/drawing/2014/main" id="{B99C7F40-0CE0-C384-05F9-B3FB3E540FB9}"/>
              </a:ext>
            </a:extLst>
          </p:cNvPr>
          <p:cNvSpPr txBox="1">
            <a:spLocks/>
          </p:cNvSpPr>
          <p:nvPr/>
        </p:nvSpPr>
        <p:spPr>
          <a:xfrm>
            <a:off x="746092" y="1142111"/>
            <a:ext cx="6974264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200" b="1" noProof="0" dirty="0" smtClean="0">
                <a:solidFill>
                  <a:srgbClr val="512D86"/>
                </a:solidFill>
                <a:latin typeface="Roboto"/>
                <a:ea typeface="Roboto"/>
                <a:cs typeface="Arial"/>
              </a:rPr>
              <a:t>Re</a:t>
            </a:r>
            <a:r>
              <a:rPr lang="sk-SK" sz="3200" b="1" noProof="0" dirty="0" err="1" smtClean="0">
                <a:solidFill>
                  <a:srgbClr val="512D86"/>
                </a:solidFill>
                <a:latin typeface="Roboto"/>
                <a:ea typeface="Roboto"/>
                <a:cs typeface="Arial"/>
              </a:rPr>
              <a:t>zidenti</a:t>
            </a:r>
            <a:endParaRPr lang="en-GB" sz="3200" b="1" noProof="0" dirty="0">
              <a:solidFill>
                <a:srgbClr val="512D86"/>
              </a:solidFill>
              <a:latin typeface="Roboto"/>
              <a:ea typeface="Roboto"/>
              <a:cs typeface="Arial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A7B9748-3A9E-E883-4F8D-F3BBC684F4F1}"/>
              </a:ext>
            </a:extLst>
          </p:cNvPr>
          <p:cNvSpPr/>
          <p:nvPr/>
        </p:nvSpPr>
        <p:spPr>
          <a:xfrm>
            <a:off x="752887" y="1909790"/>
            <a:ext cx="6719968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sk-SK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Môžete poskytnúť rezidenčný pobyt </a:t>
            </a:r>
            <a:r>
              <a: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medzi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1 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a</a:t>
            </a:r>
            <a:r>
              <a: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ž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5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 </a:t>
            </a:r>
            <a:r>
              <a:rPr kumimoji="0" lang="sk-SK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umelkyňami</a:t>
            </a:r>
            <a:r>
              <a:rPr kumimoji="0" lang="en-GB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 a</a:t>
            </a:r>
            <a:r>
              <a:rPr kumimoji="0" lang="sk-SK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 kultúrnymi profesionálmi.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Roboto Light"/>
              <a:cs typeface="Arial"/>
            </a:endParaRPr>
          </a:p>
          <a:p>
            <a:pPr>
              <a:defRPr/>
            </a:pPr>
            <a:r>
              <a:rPr lang="sk-SK" noProof="0" dirty="0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V žiadosti v prvej fáze špecifikujete </a:t>
            </a:r>
            <a:r>
              <a:rPr lang="sk-SK" b="1" noProof="0" dirty="0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iba plánovaný počet rezidentov*</a:t>
            </a:r>
            <a:r>
              <a:rPr lang="sk-SK" b="1" noProof="0" dirty="0" err="1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tiek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, nie o koho presne pôjde.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Roboto Light"/>
              <a:cs typeface="Arial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ED2CC5A6-06E3-226A-5D57-B011E9321805}"/>
              </a:ext>
            </a:extLst>
          </p:cNvPr>
          <p:cNvSpPr txBox="1"/>
          <p:nvPr/>
        </p:nvSpPr>
        <p:spPr>
          <a:xfrm>
            <a:off x="1045340" y="4198725"/>
            <a:ext cx="6879460" cy="733534"/>
          </a:xfrm>
          <a:prstGeom prst="rect">
            <a:avLst/>
          </a:prstGeom>
          <a:noFill/>
          <a:ln w="19050">
            <a:solidFill>
              <a:srgbClr val="512D86"/>
            </a:solidFill>
            <a:prstDash val="sysDash"/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" b="1" i="1" u="none" strike="noStrike" kern="1200" cap="none" spc="-5" normalizeH="0" baseline="0" noProof="0" dirty="0">
              <a:ln>
                <a:noFill/>
              </a:ln>
              <a:solidFill>
                <a:srgbClr val="512D8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lvl="0" algn="ctr">
              <a:spcBef>
                <a:spcPts val="100"/>
              </a:spcBef>
              <a:defRPr/>
            </a:pPr>
            <a:r>
              <a:rPr lang="sk-SK" b="1" spc="-5" noProof="0" dirty="0" smtClean="0">
                <a:solidFill>
                  <a:srgbClr val="512D86"/>
                </a:solidFill>
                <a:latin typeface="Arial"/>
                <a:cs typeface="Arial"/>
              </a:rPr>
              <a:t>Konkrétnych rezidentov vyberiete a informácie o nich predložíte </a:t>
            </a:r>
            <a:r>
              <a:rPr lang="sk-SK" b="1" spc="-5" dirty="0" smtClean="0">
                <a:solidFill>
                  <a:srgbClr val="512D86"/>
                </a:solidFill>
                <a:highlight>
                  <a:srgbClr val="FDE1AF"/>
                </a:highlight>
                <a:latin typeface="Arial"/>
                <a:cs typeface="Arial"/>
              </a:rPr>
              <a:t>až po tom, ako bude vaša žiadosť vybraná!</a:t>
            </a:r>
            <a:r>
              <a:rPr lang="en-GB" sz="1600" b="1" spc="-5" noProof="0" dirty="0">
                <a:solidFill>
                  <a:srgbClr val="512D86"/>
                </a:solidFill>
                <a:latin typeface="Arial"/>
                <a:cs typeface="Arial"/>
              </a:rPr>
              <a:t/>
            </a:r>
            <a:br>
              <a:rPr lang="en-GB" sz="1600" b="1" spc="-5" noProof="0" dirty="0">
                <a:solidFill>
                  <a:srgbClr val="512D86"/>
                </a:solidFill>
                <a:latin typeface="Arial"/>
                <a:cs typeface="Arial"/>
              </a:rPr>
            </a:br>
            <a:endParaRPr kumimoji="0" lang="en-GB" sz="700" b="0" i="1" u="none" strike="noStrike" kern="1200" cap="none" spc="-5" normalizeH="0" baseline="0" noProof="0" dirty="0">
              <a:ln>
                <a:noFill/>
              </a:ln>
              <a:solidFill>
                <a:srgbClr val="512D8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47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3FDAEB-D05A-8E43-75D7-48B1F992F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26CAFEEC-4D24-82FE-9BFC-3751B30DCB0C}"/>
              </a:ext>
            </a:extLst>
          </p:cNvPr>
          <p:cNvSpPr txBox="1">
            <a:spLocks/>
          </p:cNvSpPr>
          <p:nvPr/>
        </p:nvSpPr>
        <p:spPr>
          <a:xfrm>
            <a:off x="904920" y="609599"/>
            <a:ext cx="6586563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3200" b="1" dirty="0" smtClean="0">
                <a:solidFill>
                  <a:srgbClr val="512D86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Kritériá hodnotenia</a:t>
            </a:r>
            <a:endParaRPr lang="en-GB" sz="3200" b="1" noProof="0" dirty="0">
              <a:solidFill>
                <a:srgbClr val="512D86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E6774ED-774F-979F-C5A5-655F330E3501}"/>
              </a:ext>
            </a:extLst>
          </p:cNvPr>
          <p:cNvSpPr txBox="1"/>
          <p:nvPr/>
        </p:nvSpPr>
        <p:spPr>
          <a:xfrm>
            <a:off x="904920" y="2262450"/>
            <a:ext cx="5275289" cy="25442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Bef>
                <a:spcPts val="1000"/>
              </a:spcBef>
              <a:spcAft>
                <a:spcPts val="1000"/>
              </a:spcAft>
              <a:buClr>
                <a:srgbClr val="522E87"/>
              </a:buClr>
              <a:buSzPts val="1400"/>
            </a:pPr>
            <a:r>
              <a:rPr lang="sk-SK" b="1" kern="100" dirty="0">
                <a:solidFill>
                  <a:srgbClr val="002060"/>
                </a:solidFill>
                <a:highlight>
                  <a:srgbClr val="E0DEF3"/>
                </a:highlight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Relevantnosť </a:t>
            </a:r>
            <a:r>
              <a:rPr lang="sk-SK" b="1" kern="100" dirty="0" smtClean="0">
                <a:solidFill>
                  <a:srgbClr val="002060"/>
                </a:solidFill>
                <a:highlight>
                  <a:srgbClr val="E0DEF3"/>
                </a:highlight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projektu</a:t>
            </a:r>
            <a:r>
              <a:rPr lang="en-GB" kern="100" noProof="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: </a:t>
            </a:r>
            <a:r>
              <a:rPr lang="sk-SK" kern="100" noProof="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Ako je rezidencia relevantná pre vašu prácu a zvolené ciele?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  <a:buClr>
                <a:srgbClr val="522E87"/>
              </a:buClr>
              <a:buSzPts val="1400"/>
            </a:pPr>
            <a:r>
              <a:rPr lang="sk-SK" b="1" kern="100" noProof="0" dirty="0" smtClean="0">
                <a:solidFill>
                  <a:srgbClr val="002060"/>
                </a:solidFill>
                <a:effectLst/>
                <a:highlight>
                  <a:srgbClr val="E0DEF3"/>
                </a:highlight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Príprava a plánovanie</a:t>
            </a:r>
            <a:r>
              <a:rPr lang="en-GB" kern="100" noProof="0" dirty="0" smtClean="0">
                <a:solidFill>
                  <a:srgbClr val="002060"/>
                </a:solidFill>
                <a:effectLst/>
                <a:latin typeface="Arial"/>
                <a:ea typeface="Yu Gothic Light"/>
                <a:cs typeface="Arial"/>
              </a:rPr>
              <a:t>:</a:t>
            </a:r>
            <a:r>
              <a:rPr lang="en-GB" b="1" kern="100" noProof="0" dirty="0" smtClean="0">
                <a:solidFill>
                  <a:srgbClr val="002060"/>
                </a:solidFill>
                <a:effectLst/>
                <a:latin typeface="Arial"/>
                <a:ea typeface="Yu Mincho"/>
                <a:cs typeface="Arial"/>
              </a:rPr>
              <a:t> </a:t>
            </a:r>
            <a:r>
              <a:rPr lang="sk-SK" kern="100" noProof="0" dirty="0" smtClean="0">
                <a:solidFill>
                  <a:srgbClr val="002060"/>
                </a:solidFill>
                <a:effectLst/>
                <a:latin typeface="Arial"/>
                <a:ea typeface="Yu Mincho"/>
                <a:cs typeface="Arial"/>
              </a:rPr>
              <a:t>Aký program má rezidencie pre dosiahnutie projektových cieľov?</a:t>
            </a:r>
            <a:r>
              <a:rPr lang="sk-SK" b="1" kern="100" noProof="0" dirty="0" smtClean="0">
                <a:solidFill>
                  <a:srgbClr val="002060"/>
                </a:solidFill>
                <a:effectLst/>
                <a:latin typeface="Arial"/>
                <a:ea typeface="Yu Mincho"/>
                <a:cs typeface="Arial"/>
              </a:rPr>
              <a:t> 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  <a:buClr>
                <a:srgbClr val="522E87"/>
              </a:buClr>
              <a:buSzPts val="1400"/>
            </a:pPr>
            <a:r>
              <a:rPr lang="sk-SK" b="1" kern="100" noProof="0" dirty="0" smtClean="0">
                <a:solidFill>
                  <a:srgbClr val="002060"/>
                </a:solidFill>
                <a:highlight>
                  <a:srgbClr val="E0DEF3"/>
                </a:highlight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Spolupráca a </a:t>
            </a:r>
            <a:r>
              <a:rPr lang="sk-SK" b="1" kern="100" noProof="0" dirty="0" err="1" smtClean="0">
                <a:solidFill>
                  <a:srgbClr val="002060"/>
                </a:solidFill>
                <a:highlight>
                  <a:srgbClr val="E0DEF3"/>
                </a:highlight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mentoring</a:t>
            </a:r>
            <a:r>
              <a:rPr lang="en-GB" kern="100" noProof="0" dirty="0" smtClean="0">
                <a:solidFill>
                  <a:srgbClr val="002060"/>
                </a:solidFill>
                <a:latin typeface="Arial"/>
                <a:ea typeface="Yu Gothic Light"/>
                <a:cs typeface="Arial"/>
              </a:rPr>
              <a:t>:</a:t>
            </a:r>
            <a:r>
              <a:rPr lang="en-GB" b="1" kern="100" noProof="0" dirty="0" smtClean="0">
                <a:solidFill>
                  <a:srgbClr val="002060"/>
                </a:solidFill>
                <a:latin typeface="Arial"/>
                <a:ea typeface="Yu Mincho"/>
                <a:cs typeface="Arial"/>
              </a:rPr>
              <a:t> </a:t>
            </a:r>
            <a:r>
              <a:rPr lang="sk-SK" kern="100" noProof="0" dirty="0" smtClean="0">
                <a:solidFill>
                  <a:srgbClr val="002060"/>
                </a:solidFill>
                <a:latin typeface="Arial"/>
                <a:ea typeface="Yu Mincho"/>
                <a:cs typeface="Arial"/>
              </a:rPr>
              <a:t>Aké role bude mať váš tím a mentor*ka? Ako </a:t>
            </a:r>
            <a:r>
              <a:rPr lang="sk-SK" kern="100" noProof="0" dirty="0" err="1" smtClean="0">
                <a:solidFill>
                  <a:srgbClr val="002060"/>
                </a:solidFill>
                <a:latin typeface="Arial"/>
                <a:ea typeface="Yu Mincho"/>
                <a:cs typeface="Arial"/>
              </a:rPr>
              <a:t>mentoring</a:t>
            </a:r>
            <a:r>
              <a:rPr lang="sk-SK" kern="100" noProof="0" dirty="0" smtClean="0">
                <a:solidFill>
                  <a:srgbClr val="002060"/>
                </a:solidFill>
                <a:latin typeface="Arial"/>
                <a:ea typeface="Yu Mincho"/>
                <a:cs typeface="Arial"/>
              </a:rPr>
              <a:t> prispeje k úspešnej spolupráci?</a:t>
            </a:r>
            <a:endParaRPr lang="en-GB" kern="100" noProof="0" dirty="0">
              <a:solidFill>
                <a:srgbClr val="002060"/>
              </a:solidFill>
              <a:latin typeface="Arial"/>
              <a:ea typeface="Yu Mincho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08DDA7-099F-4F04-50E7-BA9F781A3A20}"/>
              </a:ext>
            </a:extLst>
          </p:cNvPr>
          <p:cNvSpPr txBox="1"/>
          <p:nvPr/>
        </p:nvSpPr>
        <p:spPr>
          <a:xfrm>
            <a:off x="6451196" y="2262450"/>
            <a:ext cx="5474104" cy="22026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just">
              <a:spcBef>
                <a:spcPts val="1000"/>
              </a:spcBef>
              <a:spcAft>
                <a:spcPts val="1000"/>
              </a:spcAft>
              <a:buClr>
                <a:srgbClr val="522E87"/>
              </a:buClr>
              <a:buSzPts val="1400"/>
            </a:pPr>
            <a:r>
              <a:rPr lang="en-GB" b="1" kern="100" noProof="0" dirty="0" err="1" smtClean="0">
                <a:solidFill>
                  <a:srgbClr val="002060"/>
                </a:solidFill>
                <a:highlight>
                  <a:srgbClr val="E0DEF3"/>
                </a:highlight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Pr</a:t>
            </a:r>
            <a:r>
              <a:rPr lang="sk-SK" b="1" kern="100" noProof="0" dirty="0" err="1" smtClean="0">
                <a:solidFill>
                  <a:srgbClr val="002060"/>
                </a:solidFill>
                <a:highlight>
                  <a:srgbClr val="E0DEF3"/>
                </a:highlight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iestory</a:t>
            </a:r>
            <a:r>
              <a:rPr lang="sk-SK" b="1" kern="100" noProof="0" dirty="0" smtClean="0">
                <a:solidFill>
                  <a:srgbClr val="002060"/>
                </a:solidFill>
                <a:highlight>
                  <a:srgbClr val="E0DEF3"/>
                </a:highlight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 a zázemie</a:t>
            </a:r>
            <a:r>
              <a:rPr lang="en-GB" b="1" kern="100" noProof="0" dirty="0" smtClean="0">
                <a:solidFill>
                  <a:srgbClr val="002060"/>
                </a:solidFill>
                <a:highlight>
                  <a:srgbClr val="E0DEF3"/>
                </a:highlight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:</a:t>
            </a:r>
            <a:r>
              <a:rPr lang="en-GB" b="1" kern="100" noProof="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 </a:t>
            </a:r>
            <a:r>
              <a:rPr lang="sk-SK" kern="100" noProof="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Aké zázemie </a:t>
            </a:r>
            <a:r>
              <a:rPr lang="sk-SK" kern="100" noProof="0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poskynete</a:t>
            </a:r>
            <a:r>
              <a:rPr lang="sk-SK" kern="100" noProof="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 a ako zabezpečia potreby rezidentov?</a:t>
            </a:r>
          </a:p>
          <a:p>
            <a:pPr algn="just" fontAlgn="base">
              <a:lnSpc>
                <a:spcPct val="115000"/>
              </a:lnSpc>
              <a:spcAft>
                <a:spcPts val="1200"/>
              </a:spcAft>
              <a:buClr>
                <a:srgbClr val="512D86"/>
              </a:buClr>
              <a:buSzPts val="1400"/>
            </a:pPr>
            <a:r>
              <a:rPr lang="sk-SK" b="1" kern="100" noProof="0" dirty="0" smtClean="0">
                <a:solidFill>
                  <a:srgbClr val="002060"/>
                </a:solidFill>
                <a:effectLst/>
                <a:highlight>
                  <a:srgbClr val="E0DEF3"/>
                </a:highlight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Dopad</a:t>
            </a:r>
            <a:r>
              <a:rPr lang="en-GB" b="1" kern="100" noProof="0" dirty="0" smtClean="0">
                <a:solidFill>
                  <a:srgbClr val="002060"/>
                </a:solidFill>
                <a:effectLst/>
                <a:highlight>
                  <a:srgbClr val="E0DEF3"/>
                </a:highlight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:</a:t>
            </a:r>
            <a:r>
              <a:rPr lang="en-GB" b="1" kern="1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 </a:t>
            </a:r>
            <a:r>
              <a:rPr lang="en-GB" kern="100" dirty="0" err="1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Čo</a:t>
            </a:r>
            <a:r>
              <a:rPr lang="en-GB" kern="1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 </a:t>
            </a:r>
            <a:r>
              <a:rPr lang="en-GB" kern="100" dirty="0" err="1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bude</a:t>
            </a:r>
            <a:r>
              <a:rPr lang="en-GB" kern="1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 </a:t>
            </a:r>
            <a:r>
              <a:rPr lang="en-GB" kern="100" dirty="0" err="1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dlhodobými</a:t>
            </a:r>
            <a:r>
              <a:rPr lang="en-GB" kern="1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 </a:t>
            </a:r>
            <a:r>
              <a:rPr lang="en-GB" kern="100" dirty="0" err="1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výsledkami</a:t>
            </a:r>
            <a:r>
              <a:rPr lang="en-GB" kern="1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 </a:t>
            </a:r>
            <a:r>
              <a:rPr lang="en-GB" kern="100" dirty="0" err="1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rezidenčného</a:t>
            </a:r>
            <a:r>
              <a:rPr lang="en-GB" kern="1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 </a:t>
            </a:r>
            <a:r>
              <a:rPr lang="en-GB" kern="100" dirty="0" err="1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projektu</a:t>
            </a:r>
            <a:r>
              <a:rPr lang="en-GB" kern="1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? </a:t>
            </a:r>
            <a:endParaRPr lang="sk-SK" kern="100" dirty="0" smtClean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Arial"/>
              <a:ea typeface="Yu Mincho"/>
              <a:cs typeface="Arial"/>
            </a:endParaRPr>
          </a:p>
          <a:p>
            <a:pPr algn="just" fontAlgn="base">
              <a:lnSpc>
                <a:spcPct val="115000"/>
              </a:lnSpc>
              <a:spcAft>
                <a:spcPts val="1200"/>
              </a:spcAft>
              <a:buClr>
                <a:srgbClr val="512D86"/>
              </a:buClr>
              <a:buSzPts val="1400"/>
            </a:pPr>
            <a:r>
              <a:rPr lang="sk-SK" b="1" u="none" strike="noStrike" kern="100" noProof="0" dirty="0" smtClean="0">
                <a:solidFill>
                  <a:srgbClr val="002060"/>
                </a:solidFill>
                <a:effectLst/>
                <a:highlight>
                  <a:srgbClr val="E0DEF3"/>
                </a:highlight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Udržateľnosť</a:t>
            </a:r>
            <a:r>
              <a:rPr lang="en-GB" kern="100" noProof="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:</a:t>
            </a:r>
            <a:r>
              <a:rPr lang="en-GB" kern="1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 </a:t>
            </a:r>
            <a:r>
              <a:rPr lang="sk-SK" kern="1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/>
                <a:ea typeface="Yu Mincho"/>
                <a:cs typeface="Arial"/>
              </a:rPr>
              <a:t>Zohľadňuje váš projekt environmentálnu udržateľnosť? </a:t>
            </a:r>
            <a:endParaRPr lang="en-GB" u="none" strike="noStrike" kern="100" noProof="0" dirty="0">
              <a:solidFill>
                <a:srgbClr val="00206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Yu Mincho"/>
              <a:cs typeface="Arial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2AB9BCA9-A76E-9D25-56AD-04C508486707}"/>
              </a:ext>
            </a:extLst>
          </p:cNvPr>
          <p:cNvSpPr txBox="1"/>
          <p:nvPr/>
        </p:nvSpPr>
        <p:spPr>
          <a:xfrm>
            <a:off x="978493" y="1595042"/>
            <a:ext cx="5996213" cy="266740"/>
          </a:xfrm>
          <a:prstGeom prst="rect">
            <a:avLst/>
          </a:prstGeom>
        </p:spPr>
        <p:txBody>
          <a:bodyPr vert="horz" wrap="square" lIns="0" tIns="22860" rIns="0" bIns="0" rtlCol="0" anchor="t">
            <a:spAutoFit/>
          </a:bodyPr>
          <a:lstStyle/>
          <a:p>
            <a:pPr marL="12700" marR="34925">
              <a:lnSpc>
                <a:spcPts val="1900"/>
              </a:lnSpc>
              <a:spcBef>
                <a:spcPts val="110"/>
              </a:spcBef>
              <a:defRPr/>
            </a:pP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Pri hodnotení sa zohľadňujú nasledujúce kritériá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en-GB" noProof="0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004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20BCD2-3875-2860-A213-61CD6C328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68F7B3A-A4ED-99CA-145B-FC92C234BB6F}"/>
              </a:ext>
            </a:extLst>
          </p:cNvPr>
          <p:cNvSpPr/>
          <p:nvPr/>
        </p:nvSpPr>
        <p:spPr>
          <a:xfrm>
            <a:off x="2396211" y="3976236"/>
            <a:ext cx="3628562" cy="1110370"/>
          </a:xfrm>
          <a:prstGeom prst="rect">
            <a:avLst/>
          </a:prstGeom>
          <a:solidFill>
            <a:srgbClr val="FBE3D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91079C-708C-142D-F279-BD0344250DFC}"/>
              </a:ext>
            </a:extLst>
          </p:cNvPr>
          <p:cNvSpPr txBox="1"/>
          <p:nvPr/>
        </p:nvSpPr>
        <p:spPr>
          <a:xfrm>
            <a:off x="857965" y="725664"/>
            <a:ext cx="39690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2D8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Opakované žiadosti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512D86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81178B-12D1-B672-96E5-A606E854234F}"/>
              </a:ext>
            </a:extLst>
          </p:cNvPr>
          <p:cNvSpPr txBox="1"/>
          <p:nvPr/>
        </p:nvSpPr>
        <p:spPr>
          <a:xfrm>
            <a:off x="2519387" y="4061367"/>
            <a:ext cx="3489879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de-DE" noProof="0" dirty="0" smtClean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lang="sk-SK" noProof="0" dirty="0" err="1" smtClean="0">
                <a:solidFill>
                  <a:srgbClr val="002060"/>
                </a:solidFill>
                <a:latin typeface="Arial"/>
                <a:cs typeface="Arial"/>
              </a:rPr>
              <a:t>ie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sk-SK" noProof="0" dirty="0" err="1" smtClean="0">
                <a:solidFill>
                  <a:srgbClr val="002060"/>
                </a:solidFill>
                <a:latin typeface="Arial"/>
                <a:cs typeface="Arial"/>
              </a:rPr>
              <a:t>môžet</a:t>
            </a:r>
            <a:r>
              <a:rPr lang="sk-SK" dirty="0" smtClean="0">
                <a:solidFill>
                  <a:srgbClr val="002060"/>
                </a:solidFill>
                <a:latin typeface="Arial"/>
                <a:cs typeface="Arial"/>
              </a:rPr>
              <a:t>e sa hlásiť len</a:t>
            </a:r>
            <a:r>
              <a:rPr lang="de-DE" noProof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b="1" dirty="0" smtClean="0">
                <a:solidFill>
                  <a:srgbClr val="002060"/>
                </a:solidFill>
                <a:latin typeface="Arial"/>
                <a:cs typeface="Arial"/>
              </a:rPr>
              <a:t>raz za jednu výzvu</a:t>
            </a:r>
            <a:r>
              <a:rPr lang="de-DE" noProof="0" dirty="0" smtClean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sk-SK" dirty="0" smtClean="0">
                <a:solidFill>
                  <a:srgbClr val="002060"/>
                </a:solidFill>
                <a:latin typeface="Arial"/>
                <a:cs typeface="Arial"/>
              </a:rPr>
              <a:t>Hláste sa so svojím najlepším nápadom</a:t>
            </a:r>
            <a:r>
              <a:rPr lang="de-DE" noProof="0" dirty="0" smtClean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endParaRPr lang="en-GB" noProof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CCFE246-B4A3-721E-537E-426B3C0CD5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405658" y="1793852"/>
            <a:ext cx="3628562" cy="2174694"/>
          </a:xfrm>
          <a:prstGeom prst="rect">
            <a:avLst/>
          </a:prstGeom>
          <a:solidFill>
            <a:srgbClr val="FDE1AF">
              <a:alpha val="49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spcAft>
                <a:spcPts val="1200"/>
              </a:spcAft>
            </a:pPr>
            <a:endParaRPr lang="en-GB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41F06C-1F06-EA03-2586-F517F36E989F}"/>
              </a:ext>
            </a:extLst>
          </p:cNvPr>
          <p:cNvSpPr txBox="1"/>
          <p:nvPr/>
        </p:nvSpPr>
        <p:spPr>
          <a:xfrm>
            <a:off x="6491858" y="2188566"/>
            <a:ext cx="3538807" cy="1554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 b="1" dirty="0" smtClean="0">
                <a:solidFill>
                  <a:srgbClr val="002060"/>
                </a:solidFill>
                <a:latin typeface="Arial"/>
                <a:cs typeface="Arial"/>
              </a:rPr>
              <a:t>V roku</a:t>
            </a:r>
            <a:r>
              <a:rPr lang="de-DE" b="1" dirty="0" smtClean="0">
                <a:solidFill>
                  <a:srgbClr val="002060"/>
                </a:solidFill>
                <a:latin typeface="Arial"/>
                <a:cs typeface="Arial"/>
              </a:rPr>
              <a:t> 2024</a:t>
            </a:r>
            <a:r>
              <a:rPr lang="sk-SK" b="1" dirty="0" smtClean="0">
                <a:solidFill>
                  <a:srgbClr val="002060"/>
                </a:solidFill>
                <a:latin typeface="Arial"/>
                <a:cs typeface="Arial"/>
              </a:rPr>
              <a:t> sme realizovali rezidenciu podporenú výzvou pre hostiteľské organizácie</a:t>
            </a:r>
            <a:r>
              <a:rPr lang="de-DE" b="1" dirty="0" smtClean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sk-SK" dirty="0" smtClean="0">
                <a:solidFill>
                  <a:srgbClr val="002060"/>
                </a:solidFill>
                <a:latin typeface="Arial"/>
                <a:cs typeface="Arial"/>
              </a:rPr>
              <a:t>Môžeme sa hlásiť teraz a hosťovať ďalšiu rezidenciu? </a:t>
            </a:r>
            <a:endParaRPr lang="en-GB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ED9967C1-F9FF-E7D7-A53F-42A89601DD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396211" y="1801540"/>
            <a:ext cx="3628562" cy="2174695"/>
          </a:xfrm>
          <a:prstGeom prst="rect">
            <a:avLst/>
          </a:prstGeom>
          <a:solidFill>
            <a:srgbClr val="FDE1AF">
              <a:alpha val="49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spcAft>
                <a:spcPts val="1200"/>
              </a:spcAft>
            </a:pPr>
            <a:endParaRPr lang="en-GB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B8F9E9-2C98-39D0-397B-955CC9B2A04C}"/>
              </a:ext>
            </a:extLst>
          </p:cNvPr>
          <p:cNvSpPr txBox="1"/>
          <p:nvPr/>
        </p:nvSpPr>
        <p:spPr>
          <a:xfrm>
            <a:off x="2515398" y="2197741"/>
            <a:ext cx="3390185" cy="1554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 b="1" dirty="0" smtClean="0">
                <a:solidFill>
                  <a:srgbClr val="002060"/>
                </a:solidFill>
                <a:latin typeface="Arial"/>
                <a:cs typeface="Arial"/>
              </a:rPr>
              <a:t>Už sme pred týždňom zaslali jednu žiadosť k tejto výzve</a:t>
            </a:r>
            <a:r>
              <a:rPr lang="de-DE" dirty="0" smtClean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sk-SK" dirty="0" smtClean="0">
                <a:solidFill>
                  <a:srgbClr val="002060"/>
                </a:solidFill>
                <a:latin typeface="Arial"/>
                <a:cs typeface="Arial"/>
              </a:rPr>
              <a:t>Môžeme sa hlásiť znova s iným projektom, aby sme zvýšili svoje šance? </a:t>
            </a:r>
            <a:endParaRPr lang="en-GB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20" name="Graphic 19" descr="Close with solid fill">
            <a:extLst>
              <a:ext uri="{FF2B5EF4-FFF2-40B4-BE49-F238E27FC236}">
                <a16:creationId xmlns:a16="http://schemas.microsoft.com/office/drawing/2014/main" id="{7FEA6D86-BE62-5C9A-530F-C88E6D0CC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53291" y="1218995"/>
            <a:ext cx="914400" cy="9144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162B7F5-7E84-672C-0307-4F70C51446EE}"/>
              </a:ext>
            </a:extLst>
          </p:cNvPr>
          <p:cNvSpPr/>
          <p:nvPr/>
        </p:nvSpPr>
        <p:spPr>
          <a:xfrm>
            <a:off x="6411628" y="3966711"/>
            <a:ext cx="3628562" cy="1110370"/>
          </a:xfrm>
          <a:prstGeom prst="rect">
            <a:avLst/>
          </a:prstGeom>
          <a:solidFill>
            <a:srgbClr val="C2F1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F88956-FB3F-B184-3301-8C6CC9268CC9}"/>
              </a:ext>
            </a:extLst>
          </p:cNvPr>
          <p:cNvSpPr txBox="1"/>
          <p:nvPr/>
        </p:nvSpPr>
        <p:spPr>
          <a:xfrm>
            <a:off x="6491858" y="4060231"/>
            <a:ext cx="306574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Áno, môžete sa hlásiť, avšak s iným projektom!</a:t>
            </a:r>
            <a:endParaRPr lang="de-DE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16" name="Graphic 15" descr="Tick with solid fill">
            <a:extLst>
              <a:ext uri="{FF2B5EF4-FFF2-40B4-BE49-F238E27FC236}">
                <a16:creationId xmlns:a16="http://schemas.microsoft.com/office/drawing/2014/main" id="{E20A608B-5943-9F66-EAFC-0772678E8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3134" y="1266476"/>
            <a:ext cx="914400" cy="914400"/>
          </a:xfrm>
          <a:prstGeom prst="rect">
            <a:avLst/>
          </a:prstGeom>
        </p:spPr>
      </p:pic>
      <p:sp>
        <p:nvSpPr>
          <p:cNvPr id="29" name="Rectangle 2">
            <a:extLst>
              <a:ext uri="{FF2B5EF4-FFF2-40B4-BE49-F238E27FC236}">
                <a16:creationId xmlns:a16="http://schemas.microsoft.com/office/drawing/2014/main" id="{AD43ACA2-B8A0-4B4A-F524-47470450BF8E}"/>
              </a:ext>
            </a:extLst>
          </p:cNvPr>
          <p:cNvSpPr/>
          <p:nvPr/>
        </p:nvSpPr>
        <p:spPr>
          <a:xfrm rot="256757">
            <a:off x="9244861" y="4779459"/>
            <a:ext cx="2502281" cy="1038906"/>
          </a:xfrm>
          <a:prstGeom prst="rect">
            <a:avLst/>
          </a:prstGeom>
          <a:solidFill>
            <a:srgbClr val="CCE89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84299CAF-9599-8D5D-3DF5-B16CC76E6239}"/>
              </a:ext>
            </a:extLst>
          </p:cNvPr>
          <p:cNvSpPr txBox="1"/>
          <p:nvPr/>
        </p:nvSpPr>
        <p:spPr>
          <a:xfrm rot="256757">
            <a:off x="9421458" y="4836571"/>
            <a:ext cx="2228571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GB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</a:t>
            </a:r>
            <a:r>
              <a:rPr lang="sk-SK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izované</a:t>
            </a:r>
            <a:r>
              <a:rPr lang="sk-SK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môžu byť projekty </a:t>
            </a:r>
            <a:r>
              <a:rPr lang="sk-SK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prvožiadateľov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6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11" grpId="0" animBg="1"/>
      <p:bldP spid="14" grpId="0"/>
      <p:bldP spid="24" grpId="0" animBg="1"/>
      <p:bldP spid="23" grpId="0"/>
      <p:bldP spid="29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66300B-3B96-A6D5-D751-B93A60CBC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">
            <a:extLst>
              <a:ext uri="{FF2B5EF4-FFF2-40B4-BE49-F238E27FC236}">
                <a16:creationId xmlns:a16="http://schemas.microsoft.com/office/drawing/2014/main" id="{E1CD260E-A72F-9D0C-D717-F2F55C55C892}"/>
              </a:ext>
            </a:extLst>
          </p:cNvPr>
          <p:cNvSpPr txBox="1">
            <a:spLocks/>
          </p:cNvSpPr>
          <p:nvPr/>
        </p:nvSpPr>
        <p:spPr>
          <a:xfrm>
            <a:off x="703129" y="662471"/>
            <a:ext cx="7283323" cy="5901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sk-SK" sz="3200" b="1" noProof="0" dirty="0" smtClean="0">
                <a:solidFill>
                  <a:srgbClr val="512D86"/>
                </a:solidFill>
                <a:latin typeface="Roboto"/>
                <a:ea typeface="Roboto"/>
                <a:cs typeface="Arial"/>
              </a:rPr>
              <a:t>Kalkulácia rezidenčného grantu</a:t>
            </a:r>
            <a:endParaRPr lang="en-GB" sz="3200" noProof="0" dirty="0">
              <a:solidFill>
                <a:srgbClr val="512D86"/>
              </a:solidFill>
              <a:latin typeface="Roboto"/>
              <a:ea typeface="Roboto"/>
              <a:cs typeface="Arial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2EC3917-3CA6-10E9-579C-0A3E190F43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044701" y="1725921"/>
            <a:ext cx="6337300" cy="691460"/>
          </a:xfrm>
          <a:prstGeom prst="rect">
            <a:avLst/>
          </a:prstGeom>
          <a:solidFill>
            <a:srgbClr val="83CBEB">
              <a:alpha val="33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spcAft>
                <a:spcPts val="1200"/>
              </a:spcAft>
              <a:defRPr/>
            </a:pPr>
            <a:endParaRPr lang="en-GB" noProof="0">
              <a:solidFill>
                <a:srgbClr val="002060"/>
              </a:solidFill>
              <a:latin typeface="Arial"/>
              <a:ea typeface="Roboto Lt" pitchFamily="2" charset="0"/>
              <a:cs typeface="Arial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BCECDB5-F2E8-C098-92B0-45BB89B8AF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48583" y="1725921"/>
            <a:ext cx="1181818" cy="1366622"/>
          </a:xfrm>
          <a:prstGeom prst="rect">
            <a:avLst/>
          </a:prstGeom>
          <a:solidFill>
            <a:srgbClr val="83CBEB">
              <a:alpha val="33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8000"/>
              </a:lnSpc>
              <a:spcAft>
                <a:spcPts val="1200"/>
              </a:spcAft>
              <a:defRPr/>
            </a:pPr>
            <a:r>
              <a:rPr lang="sk-SK" b="1" u="sng" dirty="0" smtClean="0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lang="sk-SK" b="1" u="sng" noProof="0" dirty="0" err="1" smtClean="0">
                <a:solidFill>
                  <a:srgbClr val="002060"/>
                </a:solidFill>
                <a:latin typeface="Arial"/>
                <a:cs typeface="Arial"/>
              </a:rPr>
              <a:t>rganizácia</a:t>
            </a:r>
            <a:r>
              <a:rPr lang="en-GB" b="1" u="sng" noProof="0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en-GB" b="1" u="sng" noProof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013BAFC-F476-31B1-BBF3-37E3B22170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48581" y="3390650"/>
            <a:ext cx="1181819" cy="1866358"/>
          </a:xfrm>
          <a:prstGeom prst="rect">
            <a:avLst/>
          </a:prstGeom>
          <a:solidFill>
            <a:srgbClr val="EBF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6E6D615-7B67-4785-9C3B-B60E6ADEBA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044701" y="2502608"/>
            <a:ext cx="6337300" cy="589934"/>
          </a:xfrm>
          <a:prstGeom prst="rect">
            <a:avLst/>
          </a:prstGeom>
          <a:noFill/>
          <a:ln w="28575">
            <a:solidFill>
              <a:srgbClr val="D6E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spcAft>
                <a:spcPts val="1200"/>
              </a:spcAft>
              <a:defRPr/>
            </a:pPr>
            <a:endParaRPr lang="en-GB" noProof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610948-71E2-0A26-7E57-85C2B187B029}"/>
              </a:ext>
            </a:extLst>
          </p:cNvPr>
          <p:cNvSpPr/>
          <p:nvPr/>
        </p:nvSpPr>
        <p:spPr>
          <a:xfrm>
            <a:off x="2044701" y="3393919"/>
            <a:ext cx="6337300" cy="643061"/>
          </a:xfrm>
          <a:prstGeom prst="rect">
            <a:avLst/>
          </a:prstGeom>
          <a:solidFill>
            <a:srgbClr val="EBF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5D71E0-9FF3-C29B-E1FF-43DEEFF8202E}"/>
              </a:ext>
            </a:extLst>
          </p:cNvPr>
          <p:cNvSpPr txBox="1"/>
          <p:nvPr/>
        </p:nvSpPr>
        <p:spPr>
          <a:xfrm>
            <a:off x="703129" y="3989571"/>
            <a:ext cx="1181818" cy="98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8000"/>
              </a:lnSpc>
              <a:spcAft>
                <a:spcPts val="1200"/>
              </a:spcAft>
              <a:defRPr/>
            </a:pPr>
            <a:r>
              <a:rPr lang="sk-SK" b="1" u="sng" dirty="0" smtClean="0">
                <a:solidFill>
                  <a:srgbClr val="002060"/>
                </a:solidFill>
                <a:latin typeface="Arial"/>
                <a:cs typeface="Arial"/>
              </a:rPr>
              <a:t>Každý r</a:t>
            </a:r>
            <a:r>
              <a:rPr lang="sk-SK" b="1" u="sng" noProof="0" dirty="0" err="1" smtClean="0">
                <a:solidFill>
                  <a:srgbClr val="002060"/>
                </a:solidFill>
                <a:latin typeface="Arial"/>
                <a:cs typeface="Arial"/>
              </a:rPr>
              <a:t>ezident</a:t>
            </a:r>
            <a:r>
              <a:rPr lang="sk-SK" b="1" u="sng" noProof="0" dirty="0" smtClean="0">
                <a:solidFill>
                  <a:srgbClr val="002060"/>
                </a:solidFill>
                <a:latin typeface="Arial"/>
                <a:cs typeface="Arial"/>
              </a:rPr>
              <a:t>*ka</a:t>
            </a:r>
            <a:r>
              <a:rPr lang="en-GB" b="1" u="sng" noProof="0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en-GB" b="1" u="sng" noProof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A7FDAE-17F4-E0BE-62C9-578D1B7B071E}"/>
              </a:ext>
            </a:extLst>
          </p:cNvPr>
          <p:cNvSpPr txBox="1"/>
          <p:nvPr/>
        </p:nvSpPr>
        <p:spPr>
          <a:xfrm>
            <a:off x="2044701" y="3386967"/>
            <a:ext cx="6184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noProof="0" dirty="0" smtClean="0">
                <a:solidFill>
                  <a:srgbClr val="002060"/>
                </a:solidFill>
                <a:latin typeface="Arial"/>
                <a:cs typeface="Arial"/>
              </a:rPr>
              <a:t>Cestovný príspevok </a:t>
            </a:r>
            <a:r>
              <a:rPr lang="en-GB" b="1" noProof="0" dirty="0" smtClean="0">
                <a:solidFill>
                  <a:srgbClr val="002060"/>
                </a:solidFill>
                <a:latin typeface="Arial"/>
                <a:cs typeface="Arial"/>
              </a:rPr>
              <a:t>400</a:t>
            </a:r>
            <a:r>
              <a:rPr lang="en-GB" b="1" noProof="0" dirty="0">
                <a:solidFill>
                  <a:srgbClr val="002060"/>
                </a:solidFill>
                <a:latin typeface="Arial"/>
                <a:cs typeface="Arial"/>
              </a:rPr>
              <a:t>€ </a:t>
            </a:r>
            <a:r>
              <a:rPr lang="sk-SK" dirty="0" smtClean="0">
                <a:solidFill>
                  <a:srgbClr val="002060"/>
                </a:solidFill>
                <a:latin typeface="Arial"/>
                <a:cs typeface="Arial"/>
              </a:rPr>
              <a:t>na spiatočnú cestu </a:t>
            </a:r>
            <a:r>
              <a:rPr lang="en-GB" dirty="0" smtClean="0">
                <a:solidFill>
                  <a:srgbClr val="002060"/>
                </a:solidFill>
                <a:latin typeface="Arial"/>
                <a:cs typeface="Arial"/>
              </a:rPr>
              <a:t>(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alebo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b="1" noProof="0" dirty="0">
                <a:solidFill>
                  <a:srgbClr val="002060"/>
                </a:solidFill>
                <a:latin typeface="Arial"/>
                <a:cs typeface="Arial"/>
              </a:rPr>
              <a:t>800€ 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pre vzdialenosti nad 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5000 k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).</a:t>
            </a:r>
            <a:endParaRPr lang="en-GB" noProof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B1F119-CB12-8820-4ACE-7669FA3621EB}"/>
              </a:ext>
            </a:extLst>
          </p:cNvPr>
          <p:cNvSpPr/>
          <p:nvPr/>
        </p:nvSpPr>
        <p:spPr>
          <a:xfrm>
            <a:off x="2044701" y="4149670"/>
            <a:ext cx="6337300" cy="643061"/>
          </a:xfrm>
          <a:prstGeom prst="rect">
            <a:avLst/>
          </a:prstGeom>
          <a:solidFill>
            <a:srgbClr val="EBF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77676F-E277-EB97-E0B1-2ED006940624}"/>
              </a:ext>
            </a:extLst>
          </p:cNvPr>
          <p:cNvSpPr/>
          <p:nvPr/>
        </p:nvSpPr>
        <p:spPr>
          <a:xfrm>
            <a:off x="2044701" y="4905421"/>
            <a:ext cx="6337300" cy="351587"/>
          </a:xfrm>
          <a:prstGeom prst="rect">
            <a:avLst/>
          </a:prstGeom>
          <a:noFill/>
          <a:ln>
            <a:solidFill>
              <a:srgbClr val="EBF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0BCB54-BCAC-43CD-C23F-0279322BC22A}"/>
              </a:ext>
            </a:extLst>
          </p:cNvPr>
          <p:cNvSpPr txBox="1"/>
          <p:nvPr/>
        </p:nvSpPr>
        <p:spPr>
          <a:xfrm>
            <a:off x="2044701" y="4114625"/>
            <a:ext cx="6184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sk-SK" b="1" noProof="0" dirty="0" smtClean="0">
                <a:solidFill>
                  <a:srgbClr val="002060"/>
                </a:solidFill>
                <a:latin typeface="Arial"/>
                <a:ea typeface="Roboto Lt" pitchFamily="2" charset="0"/>
                <a:cs typeface="Arial"/>
              </a:rPr>
              <a:t>Denný príspevok </a:t>
            </a:r>
            <a:r>
              <a:rPr lang="en-GB" b="1" noProof="0" dirty="0" smtClean="0">
                <a:solidFill>
                  <a:srgbClr val="002060"/>
                </a:solidFill>
                <a:latin typeface="Arial"/>
                <a:ea typeface="Roboto Lt" pitchFamily="2" charset="0"/>
                <a:cs typeface="Arial"/>
              </a:rPr>
              <a:t>30</a:t>
            </a:r>
            <a:r>
              <a:rPr lang="en-GB" b="1" noProof="0" dirty="0">
                <a:solidFill>
                  <a:srgbClr val="002060"/>
                </a:solidFill>
                <a:latin typeface="Arial"/>
                <a:ea typeface="Roboto Lt" pitchFamily="2" charset="0"/>
                <a:cs typeface="Arial"/>
              </a:rPr>
              <a:t>€ 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ea typeface="Roboto Lt" pitchFamily="2" charset="0"/>
                <a:cs typeface="Arial"/>
              </a:rPr>
              <a:t>na každý deň implementácie rezidencie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ea typeface="Roboto Lt" pitchFamily="2" charset="0"/>
                <a:cs typeface="Arial"/>
              </a:rPr>
              <a:t>. 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ea typeface="Roboto Lt" pitchFamily="2" charset="0"/>
                <a:cs typeface="Arial"/>
              </a:rPr>
              <a:t>Na stravu, miestnu dopravu a pod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ea typeface="Roboto Lt" pitchFamily="2" charset="0"/>
                <a:cs typeface="Arial"/>
              </a:rPr>
              <a:t>.</a:t>
            </a:r>
            <a:endParaRPr lang="en-GB" noProof="0" dirty="0">
              <a:solidFill>
                <a:srgbClr val="002060"/>
              </a:solidFill>
              <a:latin typeface="Arial"/>
              <a:ea typeface="Roboto Lt" pitchFamily="2" charset="0"/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CA4813-B955-23BD-0B0D-05359C374D7F}"/>
              </a:ext>
            </a:extLst>
          </p:cNvPr>
          <p:cNvSpPr txBox="1"/>
          <p:nvPr/>
        </p:nvSpPr>
        <p:spPr>
          <a:xfrm>
            <a:off x="2044701" y="48779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b="1" noProof="0" dirty="0">
                <a:solidFill>
                  <a:srgbClr val="002060"/>
                </a:solidFill>
                <a:latin typeface="Arial"/>
                <a:ea typeface="Roboto Lt" pitchFamily="2" charset="0"/>
                <a:cs typeface="Arial"/>
              </a:rPr>
              <a:t>Top-ups </a:t>
            </a:r>
            <a:r>
              <a:rPr lang="sk-SK" b="1" noProof="0" dirty="0" smtClean="0">
                <a:solidFill>
                  <a:srgbClr val="002060"/>
                </a:solidFill>
                <a:latin typeface="Arial"/>
                <a:ea typeface="Roboto Lt" pitchFamily="2" charset="0"/>
                <a:cs typeface="Arial"/>
              </a:rPr>
              <a:t>a podpora prístupnosti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ea typeface="Roboto Lt" pitchFamily="2" charset="0"/>
                <a:cs typeface="Arial"/>
              </a:rPr>
              <a:t>, 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ea typeface="Roboto Lt" pitchFamily="2" charset="0"/>
                <a:cs typeface="Arial"/>
              </a:rPr>
              <a:t>ak sú potrebné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ea typeface="Roboto Lt" pitchFamily="2" charset="0"/>
                <a:cs typeface="Arial"/>
              </a:rPr>
              <a:t>.</a:t>
            </a:r>
            <a:endParaRPr lang="en-GB" noProof="0" dirty="0">
              <a:solidFill>
                <a:srgbClr val="002060"/>
              </a:solidFill>
              <a:latin typeface="Arial"/>
              <a:ea typeface="Roboto Lt" pitchFamily="2" charset="0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BFF2C-3A58-F982-E688-3C6812287841}"/>
              </a:ext>
            </a:extLst>
          </p:cNvPr>
          <p:cNvSpPr txBox="1"/>
          <p:nvPr/>
        </p:nvSpPr>
        <p:spPr>
          <a:xfrm>
            <a:off x="2044701" y="247440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sk-SK" b="1" noProof="0" dirty="0" smtClean="0">
                <a:solidFill>
                  <a:srgbClr val="002060"/>
                </a:solidFill>
                <a:latin typeface="Arial"/>
                <a:cs typeface="Arial"/>
              </a:rPr>
              <a:t>Podpora prístupnosti 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(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v prípade hosťovania rezidenta s relevantnými potrebami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r>
              <a:rPr lang="en-GB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GB" noProof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48B9F0E3-6E46-AA7F-18B1-F05786097E6A}"/>
              </a:ext>
            </a:extLst>
          </p:cNvPr>
          <p:cNvSpPr txBox="1"/>
          <p:nvPr/>
        </p:nvSpPr>
        <p:spPr>
          <a:xfrm>
            <a:off x="848864" y="5703356"/>
            <a:ext cx="7533137" cy="659155"/>
          </a:xfrm>
          <a:prstGeom prst="rect">
            <a:avLst/>
          </a:prstGeom>
          <a:noFill/>
          <a:ln w="19050">
            <a:solidFill>
              <a:srgbClr val="512D86"/>
            </a:solidFill>
            <a:prstDash val="sysDash"/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300" b="1" spc="-5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00" b="1" spc="-5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b="1" spc="-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Hostiteľská organizácia </a:t>
            </a:r>
            <a:r>
              <a:rPr lang="sk-SK" b="1" spc="-5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obdrží</a:t>
            </a:r>
            <a:r>
              <a:rPr lang="sk-SK" b="1" spc="-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celú sumu grantu a je </a:t>
            </a:r>
            <a:r>
              <a:rPr lang="sk-SK" b="1" spc="-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zodpovedná </a:t>
            </a:r>
            <a:r>
              <a:rPr lang="sk-SK" b="1" spc="-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uhradenie patričnej sumy každému rezidentovi*</a:t>
            </a:r>
            <a:r>
              <a:rPr lang="sk-SK" b="1" spc="-5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sk-SK" b="1" spc="-5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00" b="1" spc="-5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GB" sz="300" b="1" spc="-5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kumimoji="0" lang="en-GB" sz="300" b="0" i="1" u="none" strike="noStrike" kern="1200" cap="none" spc="-5" normalizeH="0" baseline="0" noProof="0" dirty="0">
              <a:ln>
                <a:noFill/>
              </a:ln>
              <a:solidFill>
                <a:srgbClr val="512D8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DEBC6-5F2D-2D43-CAEB-93731DB3DE64}"/>
              </a:ext>
            </a:extLst>
          </p:cNvPr>
          <p:cNvSpPr txBox="1"/>
          <p:nvPr/>
        </p:nvSpPr>
        <p:spPr>
          <a:xfrm>
            <a:off x="2044701" y="174321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b="1" noProof="0" dirty="0" err="1" smtClean="0">
                <a:solidFill>
                  <a:srgbClr val="002060"/>
                </a:solidFill>
                <a:latin typeface="Arial"/>
                <a:cs typeface="Arial"/>
              </a:rPr>
              <a:t>Hosti</a:t>
            </a:r>
            <a:r>
              <a:rPr lang="sk-SK" b="1" noProof="0" dirty="0" err="1" smtClean="0">
                <a:solidFill>
                  <a:srgbClr val="002060"/>
                </a:solidFill>
                <a:latin typeface="Arial"/>
                <a:cs typeface="Arial"/>
              </a:rPr>
              <a:t>teľský</a:t>
            </a:r>
            <a:r>
              <a:rPr lang="sk-SK" b="1" noProof="0" dirty="0" smtClean="0">
                <a:solidFill>
                  <a:srgbClr val="002060"/>
                </a:solidFill>
                <a:latin typeface="Arial"/>
                <a:cs typeface="Arial"/>
              </a:rPr>
              <a:t> príspevok</a:t>
            </a:r>
            <a:r>
              <a:rPr lang="en-GB" b="1" noProof="0" dirty="0" smtClean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pevná suma </a:t>
            </a:r>
            <a:r>
              <a:rPr lang="en-GB" b="1" noProof="0" dirty="0" smtClean="0">
                <a:solidFill>
                  <a:srgbClr val="002060"/>
                </a:solidFill>
                <a:latin typeface="Arial"/>
                <a:cs typeface="Arial"/>
              </a:rPr>
              <a:t>50</a:t>
            </a:r>
            <a:r>
              <a:rPr lang="en-GB" b="1" noProof="0" dirty="0">
                <a:solidFill>
                  <a:srgbClr val="002060"/>
                </a:solidFill>
                <a:latin typeface="Arial"/>
                <a:cs typeface="Arial"/>
              </a:rPr>
              <a:t>€ 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na</a:t>
            </a:r>
            <a:r>
              <a:rPr lang="en-GB" b="1" noProof="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re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z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ident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na deň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Na ubytovanie, vybavenie, odmenu za </a:t>
            </a:r>
            <a:r>
              <a:rPr lang="sk-SK" noProof="0" dirty="0" err="1" smtClean="0">
                <a:solidFill>
                  <a:srgbClr val="002060"/>
                </a:solidFill>
                <a:latin typeface="Arial"/>
                <a:cs typeface="Arial"/>
              </a:rPr>
              <a:t>mentoring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,...</a:t>
            </a:r>
            <a:endParaRPr lang="en-GB" noProof="0" dirty="0">
              <a:solidFill>
                <a:srgbClr val="002060"/>
              </a:solidFill>
              <a:latin typeface="Arial"/>
              <a:ea typeface="Roboto Lt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654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4" grpId="0" animBg="1"/>
      <p:bldP spid="16" grpId="0" animBg="1"/>
      <p:bldP spid="18" grpId="0"/>
      <p:bldP spid="20" grpId="0"/>
      <p:bldP spid="21" grpId="0" animBg="1"/>
      <p:bldP spid="22" grpId="0" animBg="1"/>
      <p:bldP spid="24" grpId="0"/>
      <p:bldP spid="26" grpId="0"/>
      <p:bldP spid="7" grpId="0"/>
      <p:bldP spid="10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D1B4B7-6C97-B0F2-9556-A5A01BF25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5">
            <a:extLst>
              <a:ext uri="{FF2B5EF4-FFF2-40B4-BE49-F238E27FC236}">
                <a16:creationId xmlns:a16="http://schemas.microsoft.com/office/drawing/2014/main" id="{6FD38E67-F5F0-77EE-DEEA-646454B19EA0}"/>
              </a:ext>
            </a:extLst>
          </p:cNvPr>
          <p:cNvSpPr txBox="1">
            <a:spLocks/>
          </p:cNvSpPr>
          <p:nvPr/>
        </p:nvSpPr>
        <p:spPr>
          <a:xfrm>
            <a:off x="1258947" y="801164"/>
            <a:ext cx="5277131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200" b="1" noProof="0" dirty="0">
                <a:solidFill>
                  <a:srgbClr val="512D86"/>
                </a:solidFill>
                <a:latin typeface="Roboto"/>
                <a:ea typeface="Roboto Light"/>
                <a:cs typeface="Arial"/>
              </a:rPr>
              <a:t>Top-ups </a:t>
            </a:r>
            <a:r>
              <a:rPr lang="en-GB" sz="3200" b="1" noProof="0" dirty="0" smtClean="0">
                <a:solidFill>
                  <a:srgbClr val="512D86"/>
                </a:solidFill>
                <a:latin typeface="Roboto"/>
                <a:ea typeface="Roboto Light"/>
                <a:cs typeface="Arial"/>
              </a:rPr>
              <a:t>(</a:t>
            </a:r>
            <a:r>
              <a:rPr lang="sk-SK" sz="3200" b="1" noProof="0" dirty="0" smtClean="0">
                <a:solidFill>
                  <a:srgbClr val="512D86"/>
                </a:solidFill>
                <a:latin typeface="Roboto"/>
                <a:ea typeface="Roboto Light"/>
                <a:cs typeface="Arial"/>
              </a:rPr>
              <a:t>pre</a:t>
            </a:r>
            <a:r>
              <a:rPr lang="en-GB" sz="3200" b="1" noProof="0" dirty="0" smtClean="0">
                <a:solidFill>
                  <a:srgbClr val="512D86"/>
                </a:solidFill>
                <a:latin typeface="Roboto"/>
                <a:ea typeface="Roboto Light"/>
                <a:cs typeface="Arial"/>
              </a:rPr>
              <a:t> re</a:t>
            </a:r>
            <a:r>
              <a:rPr lang="sk-SK" sz="3200" b="1" noProof="0" dirty="0" smtClean="0">
                <a:solidFill>
                  <a:srgbClr val="512D86"/>
                </a:solidFill>
                <a:latin typeface="Roboto"/>
                <a:ea typeface="Roboto Light"/>
                <a:cs typeface="Arial"/>
              </a:rPr>
              <a:t>z</a:t>
            </a:r>
            <a:r>
              <a:rPr lang="en-GB" sz="3200" b="1" noProof="0" dirty="0" smtClean="0">
                <a:solidFill>
                  <a:srgbClr val="512D86"/>
                </a:solidFill>
                <a:latin typeface="Roboto"/>
                <a:ea typeface="Roboto Light"/>
                <a:cs typeface="Arial"/>
              </a:rPr>
              <a:t>ident</a:t>
            </a:r>
            <a:r>
              <a:rPr lang="sk-SK" sz="3200" b="1" noProof="0" dirty="0" err="1" smtClean="0">
                <a:solidFill>
                  <a:srgbClr val="512D86"/>
                </a:solidFill>
                <a:latin typeface="Roboto"/>
                <a:ea typeface="Roboto Light"/>
                <a:cs typeface="Arial"/>
              </a:rPr>
              <a:t>ov</a:t>
            </a:r>
            <a:r>
              <a:rPr lang="en-GB" sz="3200" b="1" noProof="0" dirty="0" smtClean="0">
                <a:solidFill>
                  <a:srgbClr val="512D86"/>
                </a:solidFill>
                <a:latin typeface="Roboto"/>
                <a:ea typeface="Roboto Light"/>
                <a:cs typeface="Arial"/>
              </a:rPr>
              <a:t>)</a:t>
            </a:r>
            <a:endParaRPr lang="en-GB" sz="3200" b="1" noProof="0" dirty="0">
              <a:solidFill>
                <a:srgbClr val="512D86"/>
              </a:solidFill>
              <a:latin typeface="Roboto"/>
              <a:ea typeface="Roboto Light"/>
              <a:cs typeface="Arial"/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41D66EFD-5959-67DC-32D9-5FB60A22A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388087" y="1919744"/>
            <a:ext cx="4003064" cy="365345"/>
          </a:xfrm>
          <a:prstGeom prst="rect">
            <a:avLst/>
          </a:prstGeom>
          <a:solidFill>
            <a:srgbClr val="83CBEB">
              <a:alpha val="33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08000"/>
              </a:lnSpc>
              <a:spcAft>
                <a:spcPts val="1200"/>
              </a:spcAft>
              <a:defRPr/>
            </a:pPr>
            <a:endParaRPr lang="en-GB" noProof="0"/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0DFDA3D1-CEA9-BFDE-12E8-882282A3B811}"/>
              </a:ext>
            </a:extLst>
          </p:cNvPr>
          <p:cNvSpPr txBox="1"/>
          <p:nvPr/>
        </p:nvSpPr>
        <p:spPr>
          <a:xfrm>
            <a:off x="1385479" y="1908611"/>
            <a:ext cx="3848495" cy="38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b="1" kern="100" noProof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Green mobility top-up </a:t>
            </a:r>
            <a:r>
              <a:rPr lang="en-GB" b="1" kern="100" noProof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  <a:sym typeface="Wingdings" panose="05000000000000000000" pitchFamily="2" charset="2"/>
              </a:rPr>
              <a:t> 400€</a:t>
            </a: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9FE2E590-C12A-3E66-A677-705D65988263}"/>
              </a:ext>
            </a:extLst>
          </p:cNvPr>
          <p:cNvSpPr txBox="1"/>
          <p:nvPr/>
        </p:nvSpPr>
        <p:spPr>
          <a:xfrm>
            <a:off x="1363465" y="2285089"/>
            <a:ext cx="4092373" cy="10209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k-SK" kern="100" spc="-10" dirty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Ak je cestovaná vzdialenosť viac ako </a:t>
            </a:r>
            <a:r>
              <a:rPr lang="en-GB" kern="100" spc="-10" dirty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600 km</a:t>
            </a:r>
            <a:r>
              <a:rPr lang="sk-SK" kern="100" spc="-10" dirty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a je využitá iná ako letecká doprava</a:t>
            </a:r>
            <a:r>
              <a:rPr lang="en-GB" kern="100" spc="-10" dirty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</a:t>
            </a:r>
            <a:r>
              <a:rPr lang="de-DE" kern="100" spc="-10" dirty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 </a:t>
            </a:r>
            <a:endParaRPr lang="en-GB" kern="100" spc="-10" dirty="0">
              <a:solidFill>
                <a:srgbClr val="002060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8" name="Graphic 74">
            <a:extLst>
              <a:ext uri="{FF2B5EF4-FFF2-40B4-BE49-F238E27FC236}">
                <a16:creationId xmlns:a16="http://schemas.microsoft.com/office/drawing/2014/main" id="{29B12A8F-AE0F-2A65-5A99-59EBD3BEF9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24344">
            <a:off x="478745" y="1853639"/>
            <a:ext cx="828263" cy="862900"/>
          </a:xfrm>
          <a:prstGeom prst="rect">
            <a:avLst/>
          </a:prstGeom>
        </p:spPr>
      </p:pic>
      <p:sp>
        <p:nvSpPr>
          <p:cNvPr id="29" name="Rectangle 9">
            <a:extLst>
              <a:ext uri="{FF2B5EF4-FFF2-40B4-BE49-F238E27FC236}">
                <a16:creationId xmlns:a16="http://schemas.microsoft.com/office/drawing/2014/main" id="{AEEE9F11-1376-AB30-5DC9-62293C5294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388086" y="3752090"/>
            <a:ext cx="4003064" cy="365345"/>
          </a:xfrm>
          <a:prstGeom prst="rect">
            <a:avLst/>
          </a:prstGeom>
          <a:solidFill>
            <a:srgbClr val="FCC76C">
              <a:alpha val="33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08000"/>
              </a:lnSpc>
              <a:spcAft>
                <a:spcPts val="1200"/>
              </a:spcAft>
              <a:defRPr/>
            </a:pPr>
            <a:endParaRPr lang="en-GB" noProof="0"/>
          </a:p>
        </p:txBody>
      </p:sp>
      <p:pic>
        <p:nvPicPr>
          <p:cNvPr id="30" name="Graphic 79">
            <a:extLst>
              <a:ext uri="{FF2B5EF4-FFF2-40B4-BE49-F238E27FC236}">
                <a16:creationId xmlns:a16="http://schemas.microsoft.com/office/drawing/2014/main" id="{1377E8EB-AC09-FC8C-815C-A17EF04448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6954" y="3727883"/>
            <a:ext cx="719455" cy="719455"/>
          </a:xfrm>
          <a:prstGeom prst="rect">
            <a:avLst/>
          </a:prstGeom>
        </p:spPr>
      </p:pic>
      <p:sp>
        <p:nvSpPr>
          <p:cNvPr id="31" name="Rectangle 12">
            <a:extLst>
              <a:ext uri="{FF2B5EF4-FFF2-40B4-BE49-F238E27FC236}">
                <a16:creationId xmlns:a16="http://schemas.microsoft.com/office/drawing/2014/main" id="{7A568B01-4890-BCBA-804D-CB802E9DBA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873422" y="1917882"/>
            <a:ext cx="4003064" cy="365345"/>
          </a:xfrm>
          <a:prstGeom prst="rect">
            <a:avLst/>
          </a:prstGeom>
          <a:solidFill>
            <a:srgbClr val="C2F1C8">
              <a:alpha val="33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08000"/>
              </a:lnSpc>
              <a:spcAft>
                <a:spcPts val="1200"/>
              </a:spcAft>
              <a:defRPr/>
            </a:pPr>
            <a:endParaRPr lang="en-GB" noProof="0"/>
          </a:p>
        </p:txBody>
      </p:sp>
      <p:pic>
        <p:nvPicPr>
          <p:cNvPr id="32" name="Graphic 77">
            <a:extLst>
              <a:ext uri="{FF2B5EF4-FFF2-40B4-BE49-F238E27FC236}">
                <a16:creationId xmlns:a16="http://schemas.microsoft.com/office/drawing/2014/main" id="{8DEA4825-22BA-411B-FE33-209C19D657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233213">
            <a:off x="5757009" y="1766023"/>
            <a:ext cx="892133" cy="892133"/>
          </a:xfrm>
          <a:prstGeom prst="rect">
            <a:avLst/>
          </a:prstGeom>
        </p:spPr>
      </p:pic>
      <p:sp>
        <p:nvSpPr>
          <p:cNvPr id="33" name="Rectangle 13">
            <a:extLst>
              <a:ext uri="{FF2B5EF4-FFF2-40B4-BE49-F238E27FC236}">
                <a16:creationId xmlns:a16="http://schemas.microsoft.com/office/drawing/2014/main" id="{5058E5CA-32F1-127E-0F5F-8F0B8F13C9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862371" y="3741537"/>
            <a:ext cx="4003064" cy="365345"/>
          </a:xfrm>
          <a:prstGeom prst="rect">
            <a:avLst/>
          </a:prstGeom>
          <a:solidFill>
            <a:srgbClr val="CDC9F0">
              <a:alpha val="33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08000"/>
              </a:lnSpc>
              <a:spcAft>
                <a:spcPts val="1200"/>
              </a:spcAft>
              <a:defRPr/>
            </a:pPr>
            <a:endParaRPr lang="en-GB" noProof="0"/>
          </a:p>
        </p:txBody>
      </p:sp>
      <p:pic>
        <p:nvPicPr>
          <p:cNvPr id="34" name="Graphic 78">
            <a:extLst>
              <a:ext uri="{FF2B5EF4-FFF2-40B4-BE49-F238E27FC236}">
                <a16:creationId xmlns:a16="http://schemas.microsoft.com/office/drawing/2014/main" id="{ACD482CF-2609-7974-C3A2-273FADB75A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48984" y="3782567"/>
            <a:ext cx="664771" cy="664771"/>
          </a:xfrm>
          <a:prstGeom prst="rect">
            <a:avLst/>
          </a:prstGeom>
        </p:spPr>
      </p:pic>
      <p:sp>
        <p:nvSpPr>
          <p:cNvPr id="35" name="TextBox 15">
            <a:extLst>
              <a:ext uri="{FF2B5EF4-FFF2-40B4-BE49-F238E27FC236}">
                <a16:creationId xmlns:a16="http://schemas.microsoft.com/office/drawing/2014/main" id="{FF808C54-F198-FF37-39BC-C7F0A9E3C380}"/>
              </a:ext>
            </a:extLst>
          </p:cNvPr>
          <p:cNvSpPr txBox="1"/>
          <p:nvPr/>
        </p:nvSpPr>
        <p:spPr>
          <a:xfrm>
            <a:off x="1385479" y="3720553"/>
            <a:ext cx="3503031" cy="38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b="1" kern="100" noProof="0">
                <a:solidFill>
                  <a:srgbClr val="00206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OCT/OR top-up </a:t>
            </a:r>
            <a:r>
              <a:rPr lang="en-GB" b="1" kern="100" noProof="0">
                <a:solidFill>
                  <a:srgbClr val="00206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  <a:sym typeface="Wingdings" panose="05000000000000000000" pitchFamily="2" charset="2"/>
              </a:rPr>
              <a:t> 175€</a:t>
            </a:r>
            <a:endParaRPr lang="en-GB" b="1" kern="100" noProof="0">
              <a:solidFill>
                <a:srgbClr val="002060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6" name="TextBox 18">
            <a:extLst>
              <a:ext uri="{FF2B5EF4-FFF2-40B4-BE49-F238E27FC236}">
                <a16:creationId xmlns:a16="http://schemas.microsoft.com/office/drawing/2014/main" id="{5AFB49FF-E06A-3E6C-EE87-E65978F43E81}"/>
              </a:ext>
            </a:extLst>
          </p:cNvPr>
          <p:cNvSpPr txBox="1"/>
          <p:nvPr/>
        </p:nvSpPr>
        <p:spPr>
          <a:xfrm>
            <a:off x="1387906" y="4104441"/>
            <a:ext cx="3978493" cy="72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sk-SK" kern="100" dirty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Ak </a:t>
            </a:r>
            <a:r>
              <a:rPr lang="sk-SK" kern="100" dirty="0" smtClean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sídlia </a:t>
            </a:r>
            <a:r>
              <a:rPr lang="sk-SK" kern="100" dirty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alebo </a:t>
            </a:r>
            <a:r>
              <a:rPr lang="sk-SK" kern="100" dirty="0" smtClean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cestujú </a:t>
            </a:r>
            <a:r>
              <a:rPr lang="sk-SK" kern="100" dirty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do krajín </a:t>
            </a:r>
            <a:r>
              <a:rPr lang="en-GB" kern="100" dirty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OCT/OR.</a:t>
            </a:r>
            <a:r>
              <a:rPr lang="en-GB" sz="1200" kern="100" dirty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 </a:t>
            </a:r>
            <a:endParaRPr lang="en-GB" sz="1200" kern="100" dirty="0">
              <a:solidFill>
                <a:srgbClr val="002060"/>
              </a:solidFill>
              <a:latin typeface="Aptos" panose="020B00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37" name="TextBox 21">
            <a:extLst>
              <a:ext uri="{FF2B5EF4-FFF2-40B4-BE49-F238E27FC236}">
                <a16:creationId xmlns:a16="http://schemas.microsoft.com/office/drawing/2014/main" id="{AA9AF98D-C061-0826-ADC6-BD4EAC41B87E}"/>
              </a:ext>
            </a:extLst>
          </p:cNvPr>
          <p:cNvSpPr txBox="1"/>
          <p:nvPr/>
        </p:nvSpPr>
        <p:spPr>
          <a:xfrm>
            <a:off x="6855728" y="1899339"/>
            <a:ext cx="3845852" cy="38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b="1" kern="100" noProof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Family top-up </a:t>
            </a:r>
            <a:r>
              <a:rPr lang="en-GB" b="1" kern="100" noProof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  <a:sym typeface="Wingdings" panose="05000000000000000000" pitchFamily="2" charset="2"/>
              </a:rPr>
              <a:t> 200€ </a:t>
            </a:r>
            <a:r>
              <a:rPr lang="sk-SK" b="1" kern="100" noProof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  <a:sym typeface="Wingdings" panose="05000000000000000000" pitchFamily="2" charset="2"/>
              </a:rPr>
              <a:t>na dieťa</a:t>
            </a:r>
            <a:endParaRPr lang="en-GB" b="1" kern="100" noProof="0" dirty="0">
              <a:solidFill>
                <a:srgbClr val="002060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8" name="TextBox 23">
            <a:extLst>
              <a:ext uri="{FF2B5EF4-FFF2-40B4-BE49-F238E27FC236}">
                <a16:creationId xmlns:a16="http://schemas.microsoft.com/office/drawing/2014/main" id="{DE206804-3E95-C2F0-3ACF-E97ABD3D908D}"/>
              </a:ext>
            </a:extLst>
          </p:cNvPr>
          <p:cNvSpPr txBox="1"/>
          <p:nvPr/>
        </p:nvSpPr>
        <p:spPr>
          <a:xfrm>
            <a:off x="6873422" y="2283151"/>
            <a:ext cx="3845852" cy="72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k-SK" kern="100" dirty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Ak v čase implementácie </a:t>
            </a:r>
            <a:r>
              <a:rPr lang="sk-SK" kern="100" dirty="0" smtClean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majú </a:t>
            </a:r>
            <a:r>
              <a:rPr lang="sk-SK" kern="100" dirty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dieťa vo veku do 18 rokov.</a:t>
            </a:r>
            <a:endParaRPr lang="en-GB" kern="100" dirty="0">
              <a:solidFill>
                <a:srgbClr val="002060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39" name="TextBox 25">
            <a:extLst>
              <a:ext uri="{FF2B5EF4-FFF2-40B4-BE49-F238E27FC236}">
                <a16:creationId xmlns:a16="http://schemas.microsoft.com/office/drawing/2014/main" id="{E5A96E4A-3B9B-BD60-4691-43C8EE379F80}"/>
              </a:ext>
            </a:extLst>
          </p:cNvPr>
          <p:cNvSpPr txBox="1"/>
          <p:nvPr/>
        </p:nvSpPr>
        <p:spPr>
          <a:xfrm>
            <a:off x="6855728" y="3752090"/>
            <a:ext cx="2689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kern="100" noProof="0">
                <a:solidFill>
                  <a:srgbClr val="00206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Visa top-up </a:t>
            </a:r>
            <a:r>
              <a:rPr lang="en-GB" b="1" kern="100" noProof="0">
                <a:solidFill>
                  <a:srgbClr val="00206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  <a:sym typeface="Wingdings" panose="05000000000000000000" pitchFamily="2" charset="2"/>
              </a:rPr>
              <a:t> 120€</a:t>
            </a:r>
            <a:endParaRPr lang="en-GB" noProof="0"/>
          </a:p>
        </p:txBody>
      </p:sp>
      <p:sp>
        <p:nvSpPr>
          <p:cNvPr id="40" name="TextBox 27">
            <a:extLst>
              <a:ext uri="{FF2B5EF4-FFF2-40B4-BE49-F238E27FC236}">
                <a16:creationId xmlns:a16="http://schemas.microsoft.com/office/drawing/2014/main" id="{30A354D9-FD64-676E-F862-AC69442E6D8D}"/>
              </a:ext>
            </a:extLst>
          </p:cNvPr>
          <p:cNvSpPr txBox="1"/>
          <p:nvPr/>
        </p:nvSpPr>
        <p:spPr>
          <a:xfrm>
            <a:off x="6862370" y="4114952"/>
            <a:ext cx="4014115" cy="7023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k-SK" kern="100" dirty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Ak na realizáciu mobility </a:t>
            </a:r>
            <a:r>
              <a:rPr lang="sk-SK" kern="100" dirty="0" smtClean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potrebujú </a:t>
            </a:r>
            <a:r>
              <a:rPr lang="sk-SK" kern="100" dirty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víza</a:t>
            </a:r>
            <a:r>
              <a:rPr lang="en-GB" kern="100" dirty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44536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2FDD1E-DF66-82A2-7DD5-7BE612A53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778FBB2-02C1-8FD5-59AB-B75D484F2C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989506" y="2043399"/>
            <a:ext cx="4596873" cy="2458260"/>
          </a:xfrm>
          <a:prstGeom prst="rect">
            <a:avLst/>
          </a:prstGeom>
          <a:solidFill>
            <a:srgbClr val="83CBEB">
              <a:alpha val="27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08000"/>
              </a:lnSpc>
              <a:spcAft>
                <a:spcPts val="1200"/>
              </a:spcAft>
              <a:defRPr/>
            </a:pPr>
            <a:endParaRPr lang="en-GB" noProof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C19D462-3217-C84B-4B67-5DC5E06330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3466" y="2043399"/>
            <a:ext cx="4596873" cy="2458260"/>
          </a:xfrm>
          <a:prstGeom prst="rect">
            <a:avLst/>
          </a:prstGeom>
          <a:solidFill>
            <a:srgbClr val="83CBEB">
              <a:alpha val="27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08000"/>
              </a:lnSpc>
              <a:spcAft>
                <a:spcPts val="1200"/>
              </a:spcAft>
              <a:defRPr/>
            </a:pPr>
            <a:endParaRPr lang="en-GB" noProof="0"/>
          </a:p>
        </p:txBody>
      </p:sp>
      <p:sp>
        <p:nvSpPr>
          <p:cNvPr id="4" name="Rechteck 5">
            <a:extLst>
              <a:ext uri="{FF2B5EF4-FFF2-40B4-BE49-F238E27FC236}">
                <a16:creationId xmlns:a16="http://schemas.microsoft.com/office/drawing/2014/main" id="{A72554AB-84D8-BCAB-7A03-EABBAE3B1795}"/>
              </a:ext>
            </a:extLst>
          </p:cNvPr>
          <p:cNvSpPr txBox="1">
            <a:spLocks/>
          </p:cNvSpPr>
          <p:nvPr/>
        </p:nvSpPr>
        <p:spPr>
          <a:xfrm>
            <a:off x="1086380" y="714491"/>
            <a:ext cx="5277131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3200" b="1" noProof="0" dirty="0" smtClean="0">
                <a:solidFill>
                  <a:srgbClr val="512D86"/>
                </a:solidFill>
                <a:latin typeface="Arial"/>
                <a:ea typeface="Roboto Light"/>
                <a:cs typeface="Arial"/>
              </a:rPr>
              <a:t>Podpora prístupnosti</a:t>
            </a:r>
            <a:endParaRPr lang="en-GB" sz="3200" b="1" noProof="0" dirty="0">
              <a:solidFill>
                <a:srgbClr val="512D86"/>
              </a:solidFill>
              <a:latin typeface="Aptos"/>
              <a:ea typeface="Roboto Light"/>
              <a:cs typeface="Arial"/>
            </a:endParaRPr>
          </a:p>
        </p:txBody>
      </p:sp>
      <p:pic>
        <p:nvPicPr>
          <p:cNvPr id="5" name="Graphic 91">
            <a:extLst>
              <a:ext uri="{FF2B5EF4-FFF2-40B4-BE49-F238E27FC236}">
                <a16:creationId xmlns:a16="http://schemas.microsoft.com/office/drawing/2014/main" id="{8A100677-3D9B-D78C-D0BF-13F6DC0FB8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8642" y="217002"/>
            <a:ext cx="1403241" cy="1403241"/>
          </a:xfrm>
          <a:prstGeom prst="rect">
            <a:avLst/>
          </a:prstGeom>
        </p:spPr>
      </p:pic>
      <p:sp>
        <p:nvSpPr>
          <p:cNvPr id="22" name="TextBox 6">
            <a:extLst>
              <a:ext uri="{FF2B5EF4-FFF2-40B4-BE49-F238E27FC236}">
                <a16:creationId xmlns:a16="http://schemas.microsoft.com/office/drawing/2014/main" id="{7DC9F963-4BAE-5B2C-497C-EFDE203B72CA}"/>
              </a:ext>
            </a:extLst>
          </p:cNvPr>
          <p:cNvSpPr txBox="1"/>
          <p:nvPr/>
        </p:nvSpPr>
        <p:spPr>
          <a:xfrm>
            <a:off x="1340677" y="2080770"/>
            <a:ext cx="4276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k-SK" kern="100" spc="-30" dirty="0">
                <a:solidFill>
                  <a:srgbClr val="002060"/>
                </a:solidFill>
                <a:highlight>
                  <a:srgbClr val="FCC76C"/>
                </a:highlight>
                <a:latin typeface="Arial"/>
                <a:ea typeface="Yu Mincho"/>
                <a:cs typeface="Arial"/>
              </a:rPr>
              <a:t>P</a:t>
            </a:r>
            <a:r>
              <a:rPr lang="sk-SK" kern="100" spc="-30" noProof="0" dirty="0" err="1" smtClean="0">
                <a:solidFill>
                  <a:srgbClr val="002060"/>
                </a:solidFill>
                <a:highlight>
                  <a:srgbClr val="FCC76C"/>
                </a:highlight>
                <a:latin typeface="Arial"/>
                <a:ea typeface="Yu Mincho"/>
                <a:cs typeface="Arial"/>
              </a:rPr>
              <a:t>evná</a:t>
            </a:r>
            <a:r>
              <a:rPr lang="sk-SK" kern="100" spc="-30" noProof="0" dirty="0" smtClean="0">
                <a:solidFill>
                  <a:srgbClr val="002060"/>
                </a:solidFill>
                <a:highlight>
                  <a:srgbClr val="FCC76C"/>
                </a:highlight>
                <a:latin typeface="Arial"/>
                <a:ea typeface="Yu Mincho"/>
                <a:cs typeface="Arial"/>
              </a:rPr>
              <a:t> </a:t>
            </a:r>
            <a:r>
              <a:rPr lang="sk-SK" b="1" kern="100" spc="-30" noProof="0" dirty="0" smtClean="0">
                <a:solidFill>
                  <a:srgbClr val="002060"/>
                </a:solidFill>
                <a:highlight>
                  <a:srgbClr val="FCC76C"/>
                </a:highlight>
                <a:latin typeface="Arial"/>
                <a:ea typeface="Yu Mincho"/>
                <a:cs typeface="Arial"/>
              </a:rPr>
              <a:t>suma je poskytnutá rezidentovi aj organizácii</a:t>
            </a:r>
            <a:r>
              <a:rPr lang="en-GB" b="1" noProof="0" dirty="0" smtClean="0">
                <a:solidFill>
                  <a:srgbClr val="002060"/>
                </a:solidFill>
                <a:highlight>
                  <a:srgbClr val="FCC76C"/>
                </a:highlight>
                <a:latin typeface="Arial"/>
                <a:cs typeface="Arial"/>
              </a:rPr>
              <a:t>, </a:t>
            </a:r>
            <a:r>
              <a:rPr lang="sk-SK" kern="100" spc="-30" noProof="0" dirty="0" smtClean="0">
                <a:solidFill>
                  <a:srgbClr val="002060"/>
                </a:solidFill>
                <a:highlight>
                  <a:srgbClr val="FCC76C"/>
                </a:highlight>
                <a:latin typeface="Arial"/>
                <a:ea typeface="Yu Mincho"/>
                <a:cs typeface="Arial"/>
              </a:rPr>
              <a:t>podľa dĺžky rezidencie</a:t>
            </a:r>
            <a:r>
              <a:rPr lang="en-GB" kern="100" spc="-30" noProof="0" dirty="0" smtClean="0">
                <a:solidFill>
                  <a:srgbClr val="002060"/>
                </a:solidFill>
                <a:highlight>
                  <a:srgbClr val="FCC76C"/>
                </a:highlight>
                <a:latin typeface="Arial"/>
                <a:ea typeface="Yu Mincho"/>
                <a:cs typeface="Arial"/>
              </a:rPr>
              <a:t>:</a:t>
            </a:r>
            <a:endParaRPr lang="en-GB" kern="100" spc="-30" noProof="0" dirty="0">
              <a:solidFill>
                <a:srgbClr val="002060"/>
              </a:solidFill>
              <a:highlight>
                <a:srgbClr val="FCC76C"/>
              </a:highlight>
              <a:latin typeface="Arial" panose="020B0604020202020204" pitchFamily="34" charset="0"/>
              <a:ea typeface="Yu Mincho"/>
              <a:cs typeface="Arial" panose="020B0604020202020204" pitchFamily="34" charset="0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858FAE0D-966F-3C53-B67F-723A5744D363}"/>
              </a:ext>
            </a:extLst>
          </p:cNvPr>
          <p:cNvSpPr txBox="1"/>
          <p:nvPr/>
        </p:nvSpPr>
        <p:spPr>
          <a:xfrm>
            <a:off x="6028757" y="2058339"/>
            <a:ext cx="4410075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k-SK" kern="100" spc="-40" noProof="0" dirty="0" smtClean="0">
                <a:solidFill>
                  <a:srgbClr val="002060"/>
                </a:solidFill>
                <a:highlight>
                  <a:srgbClr val="FCC76C"/>
                </a:highlight>
                <a:latin typeface="Arial"/>
                <a:ea typeface="Yu Mincho"/>
                <a:cs typeface="Arial"/>
              </a:rPr>
              <a:t>Podpora pre </a:t>
            </a:r>
            <a:r>
              <a:rPr lang="sk-SK" b="1" kern="100" spc="-40" noProof="0" dirty="0" smtClean="0">
                <a:solidFill>
                  <a:srgbClr val="002060"/>
                </a:solidFill>
                <a:highlight>
                  <a:srgbClr val="FCC76C"/>
                </a:highlight>
                <a:latin typeface="Arial"/>
                <a:ea typeface="Yu Mincho"/>
                <a:cs typeface="Arial"/>
              </a:rPr>
              <a:t>osobnú asistenciu alebo tlmočenie posunkového jazyka</a:t>
            </a:r>
            <a:r>
              <a:rPr lang="en-GB" kern="100" spc="-40" noProof="0" dirty="0" smtClean="0">
                <a:solidFill>
                  <a:srgbClr val="002060"/>
                </a:solidFill>
                <a:highlight>
                  <a:srgbClr val="FCC76C"/>
                </a:highlight>
                <a:latin typeface="Arial"/>
                <a:ea typeface="Yu Mincho"/>
                <a:cs typeface="Arial"/>
              </a:rPr>
              <a:t>:</a:t>
            </a:r>
            <a:endParaRPr lang="en-GB" kern="100" spc="-40" noProof="0" dirty="0">
              <a:solidFill>
                <a:srgbClr val="002060"/>
              </a:solidFill>
              <a:highlight>
                <a:srgbClr val="FCC76C"/>
              </a:highlight>
              <a:latin typeface="Arial"/>
              <a:ea typeface="Yu Mincho"/>
              <a:cs typeface="Arial"/>
            </a:endParaRP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BD147B30-00EB-63CC-1CBF-E0A1BB269F59}"/>
              </a:ext>
            </a:extLst>
          </p:cNvPr>
          <p:cNvSpPr txBox="1"/>
          <p:nvPr/>
        </p:nvSpPr>
        <p:spPr>
          <a:xfrm>
            <a:off x="1086380" y="1453840"/>
            <a:ext cx="1001923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Ak má rezident*ka znevýhodnenie a potrebuje podporu prístupnosti, je možné získať doplňujúce príspevky:</a:t>
            </a:r>
            <a:endParaRPr lang="en-GB" noProof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54A7BCB1-BED0-9AE7-5D4B-8739B8FB7286}"/>
              </a:ext>
            </a:extLst>
          </p:cNvPr>
          <p:cNvSpPr txBox="1"/>
          <p:nvPr/>
        </p:nvSpPr>
        <p:spPr>
          <a:xfrm>
            <a:off x="5989506" y="2889336"/>
            <a:ext cx="4497842" cy="146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kern="100" spc="-10" noProof="0" dirty="0" err="1" smtClean="0">
                <a:solidFill>
                  <a:srgbClr val="002060"/>
                </a:solidFill>
                <a:latin typeface="Arial"/>
                <a:ea typeface="Yu Mincho"/>
                <a:cs typeface="Arial"/>
              </a:rPr>
              <a:t>Profes</a:t>
            </a:r>
            <a:r>
              <a:rPr lang="sk-SK" b="1" kern="100" spc="-10" noProof="0" dirty="0" err="1" smtClean="0">
                <a:solidFill>
                  <a:srgbClr val="002060"/>
                </a:solidFill>
                <a:latin typeface="Arial"/>
                <a:ea typeface="Yu Mincho"/>
                <a:cs typeface="Arial"/>
              </a:rPr>
              <a:t>ionálna</a:t>
            </a:r>
            <a:r>
              <a:rPr lang="sk-SK" b="1" kern="100" spc="-10" noProof="0" dirty="0" smtClean="0">
                <a:solidFill>
                  <a:srgbClr val="002060"/>
                </a:solidFill>
                <a:latin typeface="Arial"/>
                <a:ea typeface="Yu Mincho"/>
                <a:cs typeface="Arial"/>
              </a:rPr>
              <a:t> služba</a:t>
            </a:r>
            <a:r>
              <a:rPr lang="en-GB" kern="100" spc="-10" noProof="0" dirty="0" smtClean="0">
                <a:solidFill>
                  <a:srgbClr val="002060"/>
                </a:solidFill>
                <a:latin typeface="Arial"/>
                <a:ea typeface="Yu Mincho"/>
                <a:cs typeface="Arial"/>
                <a:sym typeface="Wingdings" panose="05000000000000000000" pitchFamily="2" charset="2"/>
              </a:rPr>
              <a:t></a:t>
            </a:r>
            <a:r>
              <a:rPr lang="en-GB" b="1" kern="100" spc="-10" noProof="0" dirty="0" smtClean="0">
                <a:solidFill>
                  <a:srgbClr val="002060"/>
                </a:solidFill>
                <a:latin typeface="Arial"/>
                <a:ea typeface="Yu Mincho"/>
                <a:cs typeface="Arial"/>
                <a:sym typeface="Wingdings" panose="05000000000000000000" pitchFamily="2" charset="2"/>
              </a:rPr>
              <a:t> </a:t>
            </a:r>
            <a:r>
              <a:rPr lang="sk-SK" kern="100" spc="-10" noProof="0" dirty="0" smtClean="0">
                <a:solidFill>
                  <a:srgbClr val="002060"/>
                </a:solidFill>
                <a:latin typeface="Arial"/>
                <a:ea typeface="Yu Mincho"/>
                <a:cs typeface="Arial"/>
                <a:sym typeface="Wingdings" panose="05000000000000000000" pitchFamily="2" charset="2"/>
              </a:rPr>
              <a:t>pokrytie nákladov</a:t>
            </a:r>
            <a:endParaRPr lang="en-GB" kern="100" spc="-10" noProof="0" dirty="0">
              <a:solidFill>
                <a:srgbClr val="002060"/>
              </a:solidFill>
              <a:latin typeface="Arial"/>
              <a:ea typeface="Yu Mincho"/>
              <a:cs typeface="Arial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b="1" kern="100" spc="-10" noProof="0" dirty="0" smtClean="0">
                <a:solidFill>
                  <a:srgbClr val="002060"/>
                </a:solidFill>
                <a:latin typeface="Arial"/>
                <a:ea typeface="Yu Mincho"/>
                <a:cs typeface="Arial"/>
              </a:rPr>
              <a:t>Neprofesionálna asistencia</a:t>
            </a:r>
            <a:r>
              <a:rPr lang="en-GB" kern="100" spc="-10" noProof="0" dirty="0" smtClean="0">
                <a:solidFill>
                  <a:srgbClr val="002060"/>
                </a:solidFill>
                <a:latin typeface="Arial"/>
                <a:ea typeface="Yu Mincho"/>
                <a:cs typeface="Arial"/>
                <a:sym typeface="Wingdings" panose="05000000000000000000" pitchFamily="2" charset="2"/>
              </a:rPr>
              <a:t></a:t>
            </a:r>
            <a:r>
              <a:rPr lang="en-GB" kern="100" spc="-10" noProof="0" dirty="0">
                <a:solidFill>
                  <a:srgbClr val="002060"/>
                </a:solidFill>
                <a:latin typeface="Arial"/>
                <a:ea typeface="Yu Mincho"/>
                <a:cs typeface="Arial"/>
                <a:sym typeface="Wingdings" panose="05000000000000000000" pitchFamily="2" charset="2"/>
              </a:rPr>
              <a:t> </a:t>
            </a:r>
            <a:r>
              <a:rPr lang="sk-SK" kern="100" spc="-10" noProof="0" dirty="0" smtClean="0">
                <a:solidFill>
                  <a:srgbClr val="002060"/>
                </a:solidFill>
                <a:latin typeface="Arial"/>
                <a:ea typeface="Yu Mincho"/>
                <a:cs typeface="Arial"/>
              </a:rPr>
              <a:t>medzi </a:t>
            </a:r>
            <a:r>
              <a:rPr lang="en-GB" kern="100" spc="-10" noProof="0" dirty="0" smtClean="0">
                <a:solidFill>
                  <a:srgbClr val="002060"/>
                </a:solidFill>
                <a:latin typeface="Arial"/>
                <a:ea typeface="Yu Mincho"/>
                <a:cs typeface="Arial"/>
              </a:rPr>
              <a:t> </a:t>
            </a:r>
            <a:r>
              <a:rPr lang="en-GB" b="1" kern="100" spc="-10" noProof="0" dirty="0">
                <a:solidFill>
                  <a:srgbClr val="002060"/>
                </a:solidFill>
                <a:latin typeface="Arial"/>
                <a:ea typeface="Yu Mincho"/>
                <a:cs typeface="Arial"/>
              </a:rPr>
              <a:t>2.400</a:t>
            </a:r>
            <a:r>
              <a:rPr lang="en-GB" b="1" kern="100" spc="-30" noProof="0" dirty="0">
                <a:solidFill>
                  <a:srgbClr val="002060"/>
                </a:solidFill>
                <a:latin typeface="Arial"/>
                <a:ea typeface="Yu Mincho"/>
                <a:cs typeface="Arial"/>
                <a:sym typeface="Wingdings" panose="05000000000000000000" pitchFamily="2" charset="2"/>
              </a:rPr>
              <a:t> € </a:t>
            </a:r>
            <a:r>
              <a:rPr lang="en-GB" b="1" noProof="0" dirty="0">
                <a:solidFill>
                  <a:srgbClr val="002060"/>
                </a:solidFill>
              </a:rPr>
              <a:t>– </a:t>
            </a:r>
            <a:r>
              <a:rPr lang="en-GB" b="1" kern="100" spc="-10" noProof="0" dirty="0">
                <a:solidFill>
                  <a:srgbClr val="002060"/>
                </a:solidFill>
                <a:latin typeface="Arial"/>
                <a:ea typeface="Yu Mincho"/>
                <a:cs typeface="Arial"/>
              </a:rPr>
              <a:t>6.800 </a:t>
            </a:r>
            <a:r>
              <a:rPr lang="en-GB" b="1" kern="100" spc="-30" noProof="0" dirty="0">
                <a:solidFill>
                  <a:srgbClr val="002060"/>
                </a:solidFill>
                <a:latin typeface="Arial"/>
                <a:ea typeface="Yu Mincho"/>
                <a:cs typeface="Arial"/>
                <a:sym typeface="Wingdings" panose="05000000000000000000" pitchFamily="2" charset="2"/>
              </a:rPr>
              <a:t>€ </a:t>
            </a:r>
            <a:r>
              <a:rPr lang="en-GB" b="1" kern="100" spc="-10" noProof="0" dirty="0">
                <a:solidFill>
                  <a:srgbClr val="002060"/>
                </a:solidFill>
                <a:latin typeface="Arial"/>
                <a:ea typeface="Yu Mincho"/>
                <a:cs typeface="Arial"/>
              </a:rPr>
              <a:t>  </a:t>
            </a: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73AE7549-75B3-E092-5AB9-F318D9F27C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416845" y="4838118"/>
            <a:ext cx="6861434" cy="1018956"/>
          </a:xfrm>
          <a:prstGeom prst="rect">
            <a:avLst/>
          </a:prstGeom>
          <a:solidFill>
            <a:srgbClr val="83CBEB">
              <a:alpha val="27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>
              <a:spcBef>
                <a:spcPts val="1200"/>
              </a:spcBef>
            </a:pPr>
            <a:r>
              <a:rPr lang="sk-SK" b="1" noProof="0" dirty="0" smtClean="0">
                <a:solidFill>
                  <a:srgbClr val="002060"/>
                </a:solidFill>
                <a:highlight>
                  <a:srgbClr val="FCC76C"/>
                </a:highlight>
                <a:latin typeface="Arial"/>
                <a:cs typeface="Arial"/>
              </a:rPr>
              <a:t>Výnimka zo zelenej dopravy</a:t>
            </a:r>
            <a:endParaRPr lang="en-GB" b="1" noProof="0" dirty="0">
              <a:solidFill>
                <a:srgbClr val="002060"/>
              </a:solidFill>
              <a:highlight>
                <a:srgbClr val="FCC76C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800"/>
              </a:spcAft>
            </a:pPr>
            <a:r>
              <a:rPr lang="sk-SK" kern="100" spc="-30" noProof="0" dirty="0" smtClean="0">
                <a:solidFill>
                  <a:srgbClr val="002060"/>
                </a:solidFill>
                <a:latin typeface="Arial"/>
                <a:ea typeface="Yu Mincho"/>
                <a:cs typeface="Arial"/>
              </a:rPr>
              <a:t>Možnosť cestovať lietadlom aj pri vzdialenosti menšej ako 600 km, ak je to potrebné.</a:t>
            </a:r>
            <a:endParaRPr lang="en-GB" kern="100" spc="-30" noProof="0" dirty="0">
              <a:solidFill>
                <a:srgbClr val="002060"/>
              </a:solidFill>
              <a:latin typeface="Arial"/>
              <a:ea typeface="Yu Mincho"/>
              <a:cs typeface="Arial"/>
            </a:endParaRP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FDD6C999-B813-6F4C-9CD9-0F80CEBCDA62}"/>
              </a:ext>
            </a:extLst>
          </p:cNvPr>
          <p:cNvSpPr txBox="1"/>
          <p:nvPr/>
        </p:nvSpPr>
        <p:spPr>
          <a:xfrm>
            <a:off x="1340677" y="3041471"/>
            <a:ext cx="4337706" cy="8320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b="1" kern="100" noProof="0" dirty="0" smtClean="0">
                <a:solidFill>
                  <a:srgbClr val="002060"/>
                </a:solidFill>
                <a:latin typeface="Arial"/>
                <a:ea typeface="Yu Mincho"/>
                <a:cs typeface="Arial"/>
                <a:sym typeface="Wingdings" panose="05000000000000000000" pitchFamily="2" charset="2"/>
              </a:rPr>
              <a:t>Organizácii </a:t>
            </a:r>
            <a:r>
              <a:rPr lang="sk-SK" kern="100" noProof="0" dirty="0" smtClean="0">
                <a:solidFill>
                  <a:srgbClr val="002060"/>
                </a:solidFill>
                <a:latin typeface="Arial"/>
                <a:ea typeface="Yu Mincho"/>
                <a:cs typeface="Arial"/>
                <a:sym typeface="Wingdings" panose="05000000000000000000" pitchFamily="2" charset="2"/>
              </a:rPr>
              <a:t>medzi </a:t>
            </a:r>
            <a:r>
              <a:rPr lang="en-GB" b="1" kern="100" noProof="0" dirty="0" smtClean="0">
                <a:solidFill>
                  <a:srgbClr val="002060"/>
                </a:solidFill>
                <a:latin typeface="Arial"/>
                <a:ea typeface="Yu Mincho"/>
                <a:cs typeface="Arial"/>
                <a:sym typeface="Wingdings" panose="05000000000000000000" pitchFamily="2" charset="2"/>
              </a:rPr>
              <a:t>375 </a:t>
            </a:r>
            <a:r>
              <a:rPr lang="en-GB" b="1" kern="100" noProof="0" dirty="0">
                <a:solidFill>
                  <a:srgbClr val="002060"/>
                </a:solidFill>
                <a:latin typeface="Arial"/>
                <a:ea typeface="Yu Mincho"/>
                <a:cs typeface="Arial"/>
                <a:sym typeface="Wingdings" panose="05000000000000000000" pitchFamily="2" charset="2"/>
              </a:rPr>
              <a:t>€ </a:t>
            </a:r>
            <a:r>
              <a:rPr lang="en-GB" b="1" noProof="0" dirty="0">
                <a:solidFill>
                  <a:srgbClr val="002060"/>
                </a:solidFill>
              </a:rPr>
              <a:t>– </a:t>
            </a:r>
            <a:r>
              <a:rPr lang="en-GB" b="1" kern="100" noProof="0" dirty="0">
                <a:solidFill>
                  <a:srgbClr val="002060"/>
                </a:solidFill>
                <a:latin typeface="Arial"/>
                <a:ea typeface="Yu Mincho"/>
                <a:cs typeface="Arial"/>
                <a:sym typeface="Wingdings" panose="05000000000000000000" pitchFamily="2" charset="2"/>
              </a:rPr>
              <a:t>1,200 €</a:t>
            </a:r>
            <a:endParaRPr lang="en-GB" b="1" kern="100" spc="-30" noProof="0" dirty="0">
              <a:solidFill>
                <a:srgbClr val="002060"/>
              </a:solidFill>
              <a:latin typeface="Arial"/>
              <a:ea typeface="Yu Mincho"/>
              <a:cs typeface="Arial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kern="100" spc="-30" noProof="0" dirty="0" smtClean="0">
                <a:solidFill>
                  <a:srgbClr val="002060"/>
                </a:solidFill>
                <a:latin typeface="Arial"/>
                <a:ea typeface="Yu Mincho"/>
                <a:cs typeface="Arial"/>
              </a:rPr>
              <a:t>Re</a:t>
            </a:r>
            <a:r>
              <a:rPr lang="sk-SK" b="1" kern="100" spc="-30" noProof="0" dirty="0" err="1" smtClean="0">
                <a:solidFill>
                  <a:srgbClr val="002060"/>
                </a:solidFill>
                <a:latin typeface="Arial"/>
                <a:ea typeface="Yu Mincho"/>
                <a:cs typeface="Arial"/>
              </a:rPr>
              <a:t>zidentovi</a:t>
            </a:r>
            <a:r>
              <a:rPr lang="sk-SK" b="1" kern="100" spc="-30" noProof="0" dirty="0" smtClean="0">
                <a:solidFill>
                  <a:srgbClr val="002060"/>
                </a:solidFill>
                <a:latin typeface="Arial"/>
                <a:ea typeface="Yu Mincho"/>
                <a:cs typeface="Arial"/>
              </a:rPr>
              <a:t>*</a:t>
            </a:r>
            <a:r>
              <a:rPr lang="sk-SK" b="1" kern="100" spc="-30" noProof="0" dirty="0" err="1" smtClean="0">
                <a:solidFill>
                  <a:srgbClr val="002060"/>
                </a:solidFill>
                <a:latin typeface="Arial"/>
                <a:ea typeface="Yu Mincho"/>
                <a:cs typeface="Arial"/>
              </a:rPr>
              <a:t>ke</a:t>
            </a:r>
            <a:r>
              <a:rPr lang="sk-SK" b="1" kern="100" spc="-30" noProof="0" dirty="0" smtClean="0">
                <a:solidFill>
                  <a:srgbClr val="002060"/>
                </a:solidFill>
                <a:latin typeface="Arial"/>
                <a:ea typeface="Yu Mincho"/>
                <a:cs typeface="Arial"/>
              </a:rPr>
              <a:t> </a:t>
            </a:r>
            <a:r>
              <a:rPr lang="sk-SK" kern="100" spc="-30" noProof="0" dirty="0" smtClean="0">
                <a:solidFill>
                  <a:srgbClr val="002060"/>
                </a:solidFill>
                <a:latin typeface="Arial"/>
                <a:ea typeface="Yu Mincho"/>
                <a:cs typeface="Arial"/>
              </a:rPr>
              <a:t>medzi </a:t>
            </a:r>
            <a:r>
              <a:rPr lang="en-GB" b="1" kern="100" spc="-30" noProof="0" dirty="0" smtClean="0">
                <a:solidFill>
                  <a:srgbClr val="002060"/>
                </a:solidFill>
                <a:latin typeface="Arial"/>
                <a:ea typeface="Yu Mincho"/>
                <a:cs typeface="Arial"/>
              </a:rPr>
              <a:t>375</a:t>
            </a:r>
            <a:r>
              <a:rPr lang="en-GB" b="1" kern="100" spc="-30" noProof="0" dirty="0">
                <a:solidFill>
                  <a:srgbClr val="002060"/>
                </a:solidFill>
                <a:latin typeface="Arial"/>
                <a:ea typeface="Yu Mincho"/>
                <a:cs typeface="Arial"/>
              </a:rPr>
              <a:t> € </a:t>
            </a:r>
            <a:r>
              <a:rPr lang="en-GB" b="1" noProof="0" dirty="0">
                <a:solidFill>
                  <a:srgbClr val="002060"/>
                </a:solidFill>
              </a:rPr>
              <a:t>– </a:t>
            </a:r>
            <a:r>
              <a:rPr lang="en-GB" b="1" kern="100" spc="-30" noProof="0" dirty="0">
                <a:solidFill>
                  <a:srgbClr val="002060"/>
                </a:solidFill>
                <a:latin typeface="Arial"/>
                <a:ea typeface="Yu Mincho"/>
                <a:cs typeface="Arial"/>
              </a:rPr>
              <a:t>1,200 </a:t>
            </a:r>
            <a:r>
              <a:rPr lang="en-GB" b="1" kern="100" spc="-30" noProof="0" dirty="0">
                <a:solidFill>
                  <a:srgbClr val="002060"/>
                </a:solidFill>
                <a:latin typeface="Arial"/>
                <a:ea typeface="Yu Mincho"/>
                <a:cs typeface="Arial"/>
                <a:sym typeface="Wingdings" panose="05000000000000000000" pitchFamily="2" charset="2"/>
              </a:rPr>
              <a:t>€</a:t>
            </a:r>
            <a:endParaRPr lang="en-GB" b="1" kern="100" spc="-30" noProof="0" dirty="0">
              <a:solidFill>
                <a:srgbClr val="002060"/>
              </a:solidFill>
              <a:latin typeface="Arial"/>
              <a:ea typeface="Yu Minch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1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/>
      <p:bldP spid="23" grpId="0"/>
      <p:bldP spid="26" grpId="0"/>
      <p:bldP spid="29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765672-DE50-6859-32C8-8E2DF4A17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>
            <a:extLst>
              <a:ext uri="{FF2B5EF4-FFF2-40B4-BE49-F238E27FC236}">
                <a16:creationId xmlns:a16="http://schemas.microsoft.com/office/drawing/2014/main" id="{31F034F2-E965-9395-9E5E-840749A567F6}"/>
              </a:ext>
            </a:extLst>
          </p:cNvPr>
          <p:cNvSpPr txBox="1">
            <a:spLocks/>
          </p:cNvSpPr>
          <p:nvPr/>
        </p:nvSpPr>
        <p:spPr>
          <a:xfrm>
            <a:off x="714561" y="1088884"/>
            <a:ext cx="8082598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3200" b="1" dirty="0">
                <a:solidFill>
                  <a:srgbClr val="512D86"/>
                </a:solidFill>
                <a:latin typeface="Roboto"/>
                <a:ea typeface="Roboto"/>
                <a:cs typeface="Arial"/>
              </a:rPr>
              <a:t>C</a:t>
            </a:r>
            <a:r>
              <a:rPr lang="en-GB" sz="3200" b="1" noProof="0" dirty="0" err="1" smtClean="0">
                <a:solidFill>
                  <a:srgbClr val="512D86"/>
                </a:solidFill>
                <a:latin typeface="Roboto"/>
                <a:ea typeface="Roboto"/>
                <a:cs typeface="Arial"/>
              </a:rPr>
              <a:t>hecklist</a:t>
            </a:r>
            <a:r>
              <a:rPr lang="sk-SK" sz="3200" b="1" noProof="0" dirty="0" smtClean="0">
                <a:solidFill>
                  <a:srgbClr val="512D86"/>
                </a:solidFill>
                <a:latin typeface="Roboto"/>
                <a:ea typeface="Roboto"/>
                <a:cs typeface="Arial"/>
              </a:rPr>
              <a:t> žiadosti v prvej fáze:</a:t>
            </a:r>
            <a:endParaRPr lang="en-GB" sz="3200" b="1" noProof="0" dirty="0">
              <a:solidFill>
                <a:srgbClr val="512D86"/>
              </a:solidFill>
              <a:latin typeface="Roboto"/>
              <a:ea typeface="Roboto"/>
              <a:cs typeface="Arial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BB7879F3-1394-7D1A-73B6-2827629FD397}"/>
              </a:ext>
            </a:extLst>
          </p:cNvPr>
          <p:cNvSpPr txBox="1"/>
          <p:nvPr/>
        </p:nvSpPr>
        <p:spPr>
          <a:xfrm>
            <a:off x="628901" y="2279271"/>
            <a:ext cx="37645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sk-SK" b="1" spc="-20" noProof="0" dirty="0" smtClean="0">
                <a:solidFill>
                  <a:srgbClr val="002060"/>
                </a:solidFill>
                <a:highlight>
                  <a:srgbClr val="E0DEF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Koncept rezidenčného projektu </a:t>
            </a:r>
            <a:r>
              <a:rPr lang="sk-SK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</a:t>
            </a:r>
            <a:r>
              <a:rPr lang="en-GB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1-5 </a:t>
            </a:r>
            <a:r>
              <a:rPr lang="sk-SK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osôb z inej krajiny Kreatívnej Európy.</a:t>
            </a:r>
            <a:endParaRPr lang="en-GB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84C345CC-9345-DF64-10EA-11FF55CFD6CA}"/>
              </a:ext>
            </a:extLst>
          </p:cNvPr>
          <p:cNvSpPr txBox="1"/>
          <p:nvPr/>
        </p:nvSpPr>
        <p:spPr>
          <a:xfrm>
            <a:off x="628901" y="3781731"/>
            <a:ext cx="36861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sk-SK" b="1" spc="-20" dirty="0" smtClean="0">
                <a:solidFill>
                  <a:srgbClr val="002060"/>
                </a:solidFill>
                <a:highlight>
                  <a:srgbClr val="E0DEF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Kapacita implementovať rezidenčný projekt </a:t>
            </a:r>
            <a:r>
              <a:rPr lang="en-GB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k-SK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poskytnúť primerané ubytovanie a pracovné zázemie</a:t>
            </a:r>
            <a:r>
              <a:rPr lang="en-GB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F3B11927-CC0B-867B-D479-EB9F3AD73774}"/>
              </a:ext>
            </a:extLst>
          </p:cNvPr>
          <p:cNvSpPr txBox="1"/>
          <p:nvPr/>
        </p:nvSpPr>
        <p:spPr>
          <a:xfrm>
            <a:off x="5099300" y="2279271"/>
            <a:ext cx="36861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b="1" spc="-20" noProof="0" dirty="0" smtClean="0">
                <a:solidFill>
                  <a:srgbClr val="002060"/>
                </a:solidFill>
                <a:highlight>
                  <a:srgbClr val="E0DEF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k-SK" b="1" spc="-20" noProof="0" dirty="0" err="1" smtClean="0">
                <a:solidFill>
                  <a:srgbClr val="002060"/>
                </a:solidFill>
                <a:highlight>
                  <a:srgbClr val="E0DEF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spoň</a:t>
            </a:r>
            <a:r>
              <a:rPr lang="sk-SK" b="1" spc="-20" noProof="0" dirty="0" smtClean="0">
                <a:solidFill>
                  <a:srgbClr val="002060"/>
                </a:solidFill>
                <a:highlight>
                  <a:srgbClr val="E0DEF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jeden mentor*ka </a:t>
            </a:r>
            <a:r>
              <a:rPr lang="sk-SK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poskytnutie odbornej podpory a spätnej väzby rezidentom</a:t>
            </a:r>
            <a:r>
              <a:rPr lang="en-GB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3C53A0-0293-25B1-DA32-28C37E19CDF0}"/>
              </a:ext>
            </a:extLst>
          </p:cNvPr>
          <p:cNvSpPr txBox="1"/>
          <p:nvPr/>
        </p:nvSpPr>
        <p:spPr>
          <a:xfrm>
            <a:off x="5099300" y="3562350"/>
            <a:ext cx="3764534" cy="17338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sk-SK" b="1" noProof="0" dirty="0" smtClean="0">
                <a:solidFill>
                  <a:srgbClr val="002060"/>
                </a:solidFill>
                <a:highlight>
                  <a:srgbClr val="E0DEF3"/>
                </a:highlight>
                <a:latin typeface="Arial"/>
                <a:cs typeface="Arial"/>
              </a:rPr>
              <a:t>Podporné dokumenty</a:t>
            </a:r>
            <a:r>
              <a:rPr lang="en-GB" noProof="0" dirty="0" smtClean="0">
                <a:solidFill>
                  <a:srgbClr val="002060"/>
                </a:solidFill>
                <a:highlight>
                  <a:srgbClr val="E0DEF3"/>
                </a:highlight>
                <a:latin typeface="Arial"/>
                <a:cs typeface="Arial"/>
              </a:rPr>
              <a:t>:</a:t>
            </a:r>
            <a:endParaRPr lang="en-GB" noProof="0" dirty="0">
              <a:solidFill>
                <a:srgbClr val="002060"/>
              </a:solidFill>
              <a:highlight>
                <a:srgbClr val="E0DEF3"/>
              </a:highlight>
              <a:latin typeface="Arial"/>
              <a:cs typeface="Arial"/>
            </a:endParaRPr>
          </a:p>
          <a:p>
            <a:pPr marL="4476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Doklad o právnej forme</a:t>
            </a:r>
            <a:endParaRPr lang="en-GB" noProof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476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Umelecké portfólio právnickej osoby</a:t>
            </a:r>
            <a:endParaRPr lang="en-GB" noProof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476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Krátke 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CV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 mentora*</a:t>
            </a:r>
            <a:r>
              <a:rPr lang="sk-SK" noProof="0" dirty="0" err="1" smtClean="0">
                <a:solidFill>
                  <a:srgbClr val="002060"/>
                </a:solidFill>
                <a:latin typeface="Arial"/>
                <a:cs typeface="Arial"/>
              </a:rPr>
              <a:t>ky</a:t>
            </a:r>
            <a:endParaRPr lang="en-GB" noProof="0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82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B3A4BE-EA94-4A17-AE24-0859C6FFD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5">
            <a:extLst>
              <a:ext uri="{FF2B5EF4-FFF2-40B4-BE49-F238E27FC236}">
                <a16:creationId xmlns:a16="http://schemas.microsoft.com/office/drawing/2014/main" id="{C7B5C86B-B02F-8988-1F7F-7F744928A331}"/>
              </a:ext>
            </a:extLst>
          </p:cNvPr>
          <p:cNvSpPr txBox="1">
            <a:spLocks/>
          </p:cNvSpPr>
          <p:nvPr/>
        </p:nvSpPr>
        <p:spPr>
          <a:xfrm>
            <a:off x="714561" y="795269"/>
            <a:ext cx="8088464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3200" b="1" noProof="0" dirty="0" smtClean="0">
                <a:solidFill>
                  <a:srgbClr val="512D86"/>
                </a:solidFill>
                <a:latin typeface="Roboto"/>
                <a:ea typeface="Roboto"/>
                <a:cs typeface="Arial"/>
              </a:rPr>
              <a:t>2. Fáza</a:t>
            </a:r>
            <a:endParaRPr lang="en-GB" sz="3200" b="1" noProof="0" dirty="0">
              <a:solidFill>
                <a:srgbClr val="512D86"/>
              </a:solidFill>
              <a:latin typeface="Roboto"/>
              <a:ea typeface="Roboto"/>
              <a:cs typeface="Arial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FF119815-397B-8E9E-A706-997DA9808412}"/>
              </a:ext>
            </a:extLst>
          </p:cNvPr>
          <p:cNvSpPr/>
          <p:nvPr/>
        </p:nvSpPr>
        <p:spPr>
          <a:xfrm>
            <a:off x="973489" y="2110771"/>
            <a:ext cx="7533137" cy="23410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endParaRPr lang="en-GB" noProof="0">
              <a:solidFill>
                <a:srgbClr val="002060"/>
              </a:solidFill>
              <a:latin typeface="Arial"/>
              <a:ea typeface="Roboto Light"/>
              <a:cs typeface="Arial"/>
            </a:endParaRPr>
          </a:p>
        </p:txBody>
      </p:sp>
      <p:sp>
        <p:nvSpPr>
          <p:cNvPr id="30" name="Rechteck 4">
            <a:extLst>
              <a:ext uri="{FF2B5EF4-FFF2-40B4-BE49-F238E27FC236}">
                <a16:creationId xmlns:a16="http://schemas.microsoft.com/office/drawing/2014/main" id="{482D5173-A87C-B733-A30A-7A6C88064032}"/>
              </a:ext>
            </a:extLst>
          </p:cNvPr>
          <p:cNvSpPr/>
          <p:nvPr/>
        </p:nvSpPr>
        <p:spPr>
          <a:xfrm>
            <a:off x="757808" y="1789631"/>
            <a:ext cx="7086003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Účastníci rezidenčného</a:t>
            </a:r>
            <a:r>
              <a:rPr kumimoji="0" lang="sk-SK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 projektu musia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: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Roboto Light" panose="02000000000000000000" pitchFamily="2" charset="0"/>
              <a:cs typeface="Arial"/>
            </a:endParaRPr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17F79DEA-E370-FFC3-7462-1A6BDA087445}"/>
              </a:ext>
            </a:extLst>
          </p:cNvPr>
          <p:cNvSpPr/>
          <p:nvPr/>
        </p:nvSpPr>
        <p:spPr>
          <a:xfrm>
            <a:off x="879881" y="2198145"/>
            <a:ext cx="6855546" cy="2800105"/>
          </a:xfrm>
          <a:prstGeom prst="rect">
            <a:avLst/>
          </a:prstGeom>
          <a:solidFill>
            <a:srgbClr val="EFE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noProof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376AF5-7167-5459-E919-760B7A62EF48}"/>
              </a:ext>
            </a:extLst>
          </p:cNvPr>
          <p:cNvSpPr txBox="1"/>
          <p:nvPr/>
        </p:nvSpPr>
        <p:spPr>
          <a:xfrm>
            <a:off x="973489" y="2317222"/>
            <a:ext cx="678254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Mať legálne sídlo v krajine Kreatívnej Európy – inej, ako je sídlo právnickej osoby. Bez ohľadu na ich národnosť.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Mať aspoň 18 rokov, bez hornej vekovej hranice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r>
              <a:rPr lang="en-GB" noProof="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GB" noProof="0" dirty="0">
                <a:solidFill>
                  <a:srgbClr val="002060"/>
                </a:solidFill>
                <a:latin typeface="Arial"/>
                <a:cs typeface="Arial"/>
                <a:sym typeface="Wingdings" panose="05000000000000000000" pitchFamily="2" charset="2"/>
              </a:rPr>
              <a:t> </a:t>
            </a:r>
            <a:endParaRPr lang="en-GB" noProof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sk-SK" noProof="0" dirty="0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Byť aktívny v jednom z oprávnených sektorov, bez ohľadu na mieru vzdelania alebo skúsenosti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GB" noProof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sk-SK" dirty="0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Všetci musia realizovať rezidenciu v rovnakom čase a rovnakej dĺžke</a:t>
            </a:r>
            <a:r>
              <a:rPr lang="en-GB" dirty="0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.</a:t>
            </a:r>
            <a:endParaRPr lang="en-GB" noProof="0" dirty="0">
              <a:solidFill>
                <a:srgbClr val="002060"/>
              </a:solidFill>
              <a:latin typeface="Arial"/>
              <a:ea typeface="Roboto Light"/>
              <a:cs typeface="Arial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770DA451-8CBF-5E21-3B19-681DEBBDD432}"/>
              </a:ext>
            </a:extLst>
          </p:cNvPr>
          <p:cNvSpPr/>
          <p:nvPr/>
        </p:nvSpPr>
        <p:spPr>
          <a:xfrm rot="256757">
            <a:off x="8564575" y="3005168"/>
            <a:ext cx="3142886" cy="1492368"/>
          </a:xfrm>
          <a:prstGeom prst="rect">
            <a:avLst/>
          </a:prstGeom>
          <a:solidFill>
            <a:srgbClr val="CCE89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C10B8659-F108-E997-3D5D-FF01C712F7C6}"/>
              </a:ext>
            </a:extLst>
          </p:cNvPr>
          <p:cNvSpPr txBox="1"/>
          <p:nvPr/>
        </p:nvSpPr>
        <p:spPr>
          <a:xfrm rot="256757">
            <a:off x="8665354" y="2968588"/>
            <a:ext cx="2916286" cy="15081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Priame pozvanie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noProof="0" dirty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Open call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  <a:sym typeface="Wingdings" panose="05000000000000000000" pitchFamily="2" charset="2"/>
              </a:rPr>
              <a:t>Se</a:t>
            </a:r>
            <a:r>
              <a:rPr kumimoji="0" lang="sk-SK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  <a:sym typeface="Wingdings" panose="05000000000000000000" pitchFamily="2" charset="2"/>
              </a:rPr>
              <a:t>ktorový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  <a:sym typeface="Wingdings" panose="05000000000000000000" pitchFamily="2" charset="2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  <a:sym typeface="Wingdings" panose="05000000000000000000" pitchFamily="2" charset="2"/>
              </a:rPr>
              <a:t>Match-Making</a:t>
            </a:r>
            <a:r>
              <a:rPr lang="en-GB" sz="1600" noProof="0" dirty="0">
                <a:solidFill>
                  <a:srgbClr val="002060"/>
                </a:solidFill>
                <a:latin typeface="Arial"/>
                <a:ea typeface="Roboto Light"/>
                <a:cs typeface="Arial"/>
                <a:sym typeface="Wingdings" panose="05000000000000000000" pitchFamily="2" charset="2"/>
              </a:rPr>
              <a:t>*</a:t>
            </a:r>
            <a:endParaRPr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Roboto Light"/>
              <a:cs typeface="Arial"/>
            </a:endParaRPr>
          </a:p>
        </p:txBody>
      </p:sp>
      <p:sp>
        <p:nvSpPr>
          <p:cNvPr id="36" name="Textfeld 22">
            <a:extLst>
              <a:ext uri="{FF2B5EF4-FFF2-40B4-BE49-F238E27FC236}">
                <a16:creationId xmlns:a16="http://schemas.microsoft.com/office/drawing/2014/main" id="{09B0A2A7-F5E7-FB85-1150-54EB43F4D864}"/>
              </a:ext>
            </a:extLst>
          </p:cNvPr>
          <p:cNvSpPr txBox="1"/>
          <p:nvPr/>
        </p:nvSpPr>
        <p:spPr>
          <a:xfrm rot="234926">
            <a:off x="8416087" y="2611538"/>
            <a:ext cx="3333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b="1" noProof="0" dirty="0" smtClean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Ako môže prebiehať výber</a:t>
            </a:r>
            <a:r>
              <a:rPr lang="en-GB" b="1" noProof="0" dirty="0" smtClean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:</a:t>
            </a:r>
            <a:endParaRPr lang="en-GB" b="1" noProof="0" dirty="0">
              <a:solidFill>
                <a:srgbClr val="002060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" name="Textfeld 5">
            <a:extLst>
              <a:ext uri="{FF2B5EF4-FFF2-40B4-BE49-F238E27FC236}">
                <a16:creationId xmlns:a16="http://schemas.microsoft.com/office/drawing/2014/main" id="{E56D14B2-8C01-F466-C22C-5455D20FE144}"/>
              </a:ext>
            </a:extLst>
          </p:cNvPr>
          <p:cNvSpPr txBox="1"/>
          <p:nvPr/>
        </p:nvSpPr>
        <p:spPr>
          <a:xfrm rot="234926">
            <a:off x="8774238" y="4546264"/>
            <a:ext cx="33339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i="1" noProof="0" dirty="0" smtClean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*</a:t>
            </a:r>
            <a:r>
              <a:rPr lang="sk-SK" sz="1600" i="1" noProof="0" dirty="0" smtClean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viac info čoskoro</a:t>
            </a:r>
            <a:endParaRPr lang="en-GB" sz="1600" i="1" noProof="0" dirty="0">
              <a:solidFill>
                <a:srgbClr val="002060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8" name="Graphic 13">
            <a:extLst>
              <a:ext uri="{FF2B5EF4-FFF2-40B4-BE49-F238E27FC236}">
                <a16:creationId xmlns:a16="http://schemas.microsoft.com/office/drawing/2014/main" id="{F0419F13-D849-3BA1-B60A-2AB37BAA0F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28862">
            <a:off x="9747294" y="1640691"/>
            <a:ext cx="1067196" cy="106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5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4" grpId="0" animBg="1"/>
      <p:bldP spid="35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9DB90B-43CF-9334-3FD5-C1B7749B4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CCA3BB92-CBE3-5274-4555-64FB06E98CE0}"/>
              </a:ext>
            </a:extLst>
          </p:cNvPr>
          <p:cNvSpPr/>
          <p:nvPr/>
        </p:nvSpPr>
        <p:spPr>
          <a:xfrm>
            <a:off x="2060716" y="2990592"/>
            <a:ext cx="7601099" cy="2099201"/>
          </a:xfrm>
          <a:prstGeom prst="rect">
            <a:avLst/>
          </a:prstGeom>
          <a:solidFill>
            <a:srgbClr val="D6EE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600" b="1" noProof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" name="Rechteck 5">
            <a:extLst>
              <a:ext uri="{FF2B5EF4-FFF2-40B4-BE49-F238E27FC236}">
                <a16:creationId xmlns:a16="http://schemas.microsoft.com/office/drawing/2014/main" id="{DAF1507D-5410-8C39-8AB0-D846D87EB9C6}"/>
              </a:ext>
            </a:extLst>
          </p:cNvPr>
          <p:cNvSpPr txBox="1">
            <a:spLocks/>
          </p:cNvSpPr>
          <p:nvPr/>
        </p:nvSpPr>
        <p:spPr>
          <a:xfrm>
            <a:off x="1363643" y="930918"/>
            <a:ext cx="6586563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200" b="1" noProof="0" dirty="0">
                <a:solidFill>
                  <a:srgbClr val="512D86"/>
                </a:solidFill>
                <a:latin typeface="Roboto"/>
                <a:ea typeface="Roboto"/>
                <a:cs typeface="Arial"/>
              </a:rPr>
              <a:t>Residency Info Card</a:t>
            </a:r>
            <a:endParaRPr lang="en-GB" sz="3200" b="1" noProof="0" dirty="0">
              <a:solidFill>
                <a:srgbClr val="512D86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2949FE36-D6F1-847B-83B2-A5E685EC9F1E}"/>
              </a:ext>
            </a:extLst>
          </p:cNvPr>
          <p:cNvSpPr txBox="1"/>
          <p:nvPr/>
        </p:nvSpPr>
        <p:spPr>
          <a:xfrm>
            <a:off x="3939451" y="1941910"/>
            <a:ext cx="5996763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800"/>
              </a:spcAft>
            </a:pPr>
            <a:r>
              <a:rPr lang="en-GB" noProof="0" dirty="0">
                <a:solidFill>
                  <a:srgbClr val="002060"/>
                </a:solidFill>
                <a:latin typeface="Arial"/>
                <a:cs typeface="Arial"/>
              </a:rPr>
              <a:t>The Residency Info Card 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je online formulár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,</a:t>
            </a:r>
            <a:r>
              <a:rPr lang="en-GB" noProof="0" dirty="0">
                <a:solidFill>
                  <a:srgbClr val="002060"/>
                </a:solidFill>
                <a:latin typeface="Arial"/>
                <a:cs typeface="Arial"/>
              </a:rPr>
              <a:t/>
            </a:r>
            <a:br>
              <a:rPr lang="en-GB" noProof="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ktorý je dostupný iba žiadateľom vybraným vo Fáze 1.</a:t>
            </a:r>
            <a:endParaRPr lang="en-GB" noProof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ADBDBD-2859-692A-9847-87189DE0ED2A}"/>
              </a:ext>
            </a:extLst>
          </p:cNvPr>
          <p:cNvSpPr txBox="1"/>
          <p:nvPr/>
        </p:nvSpPr>
        <p:spPr>
          <a:xfrm>
            <a:off x="1936500" y="3528462"/>
            <a:ext cx="7725315" cy="140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80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Inform</a:t>
            </a:r>
            <a:r>
              <a:rPr lang="sk-SK" noProof="0" dirty="0" err="1" smtClean="0">
                <a:solidFill>
                  <a:srgbClr val="002060"/>
                </a:solidFill>
                <a:latin typeface="Arial"/>
                <a:cs typeface="Arial"/>
              </a:rPr>
              <a:t>ácie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 a dokumenty za každého vybraného rezidenta*ku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ich 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IDs</a:t>
            </a:r>
            <a:r>
              <a:rPr lang="en-GB" noProof="0" dirty="0">
                <a:solidFill>
                  <a:srgbClr val="002060"/>
                </a:solidFill>
                <a:latin typeface="Arial"/>
                <a:cs typeface="Arial"/>
              </a:rPr>
              <a:t>, CVs, 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potreby 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top-ups</a:t>
            </a:r>
            <a:r>
              <a:rPr lang="en-GB" noProof="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podpory prístupnosti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relevantné podporné dokumenty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sk-SK" noProof="0" dirty="0" err="1" smtClean="0">
                <a:solidFill>
                  <a:srgbClr val="002060"/>
                </a:solidFill>
                <a:latin typeface="Arial"/>
                <a:cs typeface="Arial"/>
              </a:rPr>
              <a:t>atď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.)</a:t>
            </a:r>
            <a:endParaRPr lang="en-GB" noProof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Fin</a:t>
            </a:r>
            <a:r>
              <a:rPr lang="sk-SK" noProof="0" dirty="0" err="1" smtClean="0">
                <a:solidFill>
                  <a:srgbClr val="002060"/>
                </a:solidFill>
                <a:latin typeface="Arial"/>
                <a:cs typeface="Arial"/>
              </a:rPr>
              <a:t>álne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 informácie o rezidencii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presný počet dní 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at</a:t>
            </a:r>
            <a:r>
              <a:rPr lang="sk-SK" dirty="0">
                <a:solidFill>
                  <a:srgbClr val="002060"/>
                </a:solidFill>
                <a:latin typeface="Arial"/>
                <a:cs typeface="Arial"/>
              </a:rPr>
              <a:t>ď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cs typeface="Arial"/>
              </a:rPr>
              <a:t>.)</a:t>
            </a:r>
            <a:endParaRPr lang="en-GB" noProof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86AC0628-2849-0566-74DE-59BBD488D957}"/>
              </a:ext>
            </a:extLst>
          </p:cNvPr>
          <p:cNvSpPr txBox="1"/>
          <p:nvPr/>
        </p:nvSpPr>
        <p:spPr>
          <a:xfrm>
            <a:off x="2060717" y="3088008"/>
            <a:ext cx="64881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800"/>
              </a:spcAft>
            </a:pPr>
            <a:r>
              <a:rPr lang="sk-SK" b="1" noProof="0" dirty="0" smtClean="0">
                <a:solidFill>
                  <a:srgbClr val="002060"/>
                </a:solidFill>
                <a:latin typeface="Arial"/>
                <a:cs typeface="Arial"/>
              </a:rPr>
              <a:t>Na vyplnenie </a:t>
            </a:r>
            <a:r>
              <a:rPr lang="en-GB" b="1" noProof="0" dirty="0" smtClean="0">
                <a:solidFill>
                  <a:srgbClr val="002060"/>
                </a:solidFill>
                <a:latin typeface="Arial"/>
                <a:cs typeface="Arial"/>
              </a:rPr>
              <a:t>Residency </a:t>
            </a:r>
            <a:r>
              <a:rPr lang="en-GB" b="1" noProof="0" dirty="0">
                <a:solidFill>
                  <a:srgbClr val="002060"/>
                </a:solidFill>
                <a:latin typeface="Arial"/>
                <a:cs typeface="Arial"/>
              </a:rPr>
              <a:t>Info </a:t>
            </a:r>
            <a:r>
              <a:rPr lang="en-GB" b="1" noProof="0" dirty="0" smtClean="0">
                <a:solidFill>
                  <a:srgbClr val="002060"/>
                </a:solidFill>
                <a:latin typeface="Arial"/>
                <a:cs typeface="Arial"/>
              </a:rPr>
              <a:t>Card</a:t>
            </a:r>
            <a:r>
              <a:rPr lang="sk-SK" b="1" noProof="0" dirty="0" smtClean="0">
                <a:solidFill>
                  <a:srgbClr val="002060"/>
                </a:solidFill>
                <a:latin typeface="Arial"/>
                <a:cs typeface="Arial"/>
              </a:rPr>
              <a:t> potrebujete</a:t>
            </a:r>
            <a:r>
              <a:rPr lang="en-GB" b="1" noProof="0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en-GB" b="1" noProof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12" name="Graphic 38" descr="P79#y1">
            <a:extLst>
              <a:ext uri="{FF2B5EF4-FFF2-40B4-BE49-F238E27FC236}">
                <a16:creationId xmlns:a16="http://schemas.microsoft.com/office/drawing/2014/main" id="{FA625A8D-9A08-C6DC-D90B-1C1DA7138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7235" b="16087"/>
          <a:stretch>
            <a:fillRect/>
          </a:stretch>
        </p:blipFill>
        <p:spPr>
          <a:xfrm>
            <a:off x="2255786" y="1755486"/>
            <a:ext cx="1573504" cy="10491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33A115-4295-821D-F4E9-BB2560B141AC}"/>
              </a:ext>
            </a:extLst>
          </p:cNvPr>
          <p:cNvSpPr txBox="1"/>
          <p:nvPr/>
        </p:nvSpPr>
        <p:spPr>
          <a:xfrm>
            <a:off x="2060716" y="5286319"/>
            <a:ext cx="8697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800"/>
              </a:spcBef>
              <a:spcAft>
                <a:spcPts val="800"/>
              </a:spcAft>
            </a:pPr>
            <a:r>
              <a:rPr lang="sk-SK" dirty="0" smtClean="0">
                <a:solidFill>
                  <a:srgbClr val="002060"/>
                </a:solidFill>
                <a:latin typeface="Arial"/>
                <a:cs typeface="Arial"/>
              </a:rPr>
              <a:t>V tomto bode dochádza k finálnej </a:t>
            </a:r>
            <a:r>
              <a:rPr lang="sk-SK" b="1" noProof="0" dirty="0" smtClean="0">
                <a:solidFill>
                  <a:srgbClr val="002060"/>
                </a:solidFill>
                <a:latin typeface="Arial"/>
                <a:cs typeface="Arial"/>
              </a:rPr>
              <a:t>kalkulácii rezidenčného </a:t>
            </a:r>
            <a:r>
              <a:rPr lang="sk-SK" b="1" noProof="0" dirty="0" smtClean="0">
                <a:solidFill>
                  <a:srgbClr val="002060"/>
                </a:solidFill>
                <a:latin typeface="Arial"/>
                <a:cs typeface="Arial"/>
              </a:rPr>
              <a:t>grantu</a:t>
            </a:r>
            <a:r>
              <a:rPr lang="sk-SK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1234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8" grpId="0" uiExpand="1" build="p"/>
      <p:bldP spid="11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5E1C48-337D-797D-04D6-024E92526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">
            <a:extLst>
              <a:ext uri="{FF2B5EF4-FFF2-40B4-BE49-F238E27FC236}">
                <a16:creationId xmlns:a16="http://schemas.microsoft.com/office/drawing/2014/main" id="{8490C924-0E0C-D15A-A0C8-1FE2BDAB97B1}"/>
              </a:ext>
            </a:extLst>
          </p:cNvPr>
          <p:cNvSpPr txBox="1">
            <a:spLocks/>
          </p:cNvSpPr>
          <p:nvPr/>
        </p:nvSpPr>
        <p:spPr>
          <a:xfrm>
            <a:off x="1302238" y="653000"/>
            <a:ext cx="6279719" cy="5901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3200" b="1" noProof="0">
                <a:solidFill>
                  <a:srgbClr val="512D86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Culture Moves Europe</a:t>
            </a:r>
            <a:endParaRPr lang="en-GB" sz="3200" b="1" noProof="0">
              <a:solidFill>
                <a:srgbClr val="512D86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4AA1C32-90F6-5744-63EC-E9BECB327A78}"/>
              </a:ext>
            </a:extLst>
          </p:cNvPr>
          <p:cNvSpPr/>
          <p:nvPr/>
        </p:nvSpPr>
        <p:spPr>
          <a:xfrm>
            <a:off x="1302238" y="1243162"/>
            <a:ext cx="8413101" cy="989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8000"/>
              </a:lnSpc>
            </a:pPr>
            <a:r>
              <a:rPr lang="sk-SK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Podporuje </a:t>
            </a:r>
            <a:r>
              <a:rPr lang="en-US" b="1" dirty="0" err="1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individu</a:t>
            </a:r>
            <a:r>
              <a:rPr lang="sk-SK" b="1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á</a:t>
            </a:r>
            <a:r>
              <a:rPr lang="en-US" b="1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l</a:t>
            </a:r>
            <a:r>
              <a:rPr lang="sk-SK" b="1" dirty="0" err="1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ne</a:t>
            </a:r>
            <a:r>
              <a:rPr lang="en-US" b="1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 mobility </a:t>
            </a:r>
            <a:r>
              <a:rPr lang="en-US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a </a:t>
            </a:r>
            <a:r>
              <a:rPr lang="en-US" b="1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re</a:t>
            </a:r>
            <a:r>
              <a:rPr lang="sk-SK" b="1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z</a:t>
            </a:r>
            <a:r>
              <a:rPr lang="en-US" b="1" dirty="0" err="1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iden</a:t>
            </a:r>
            <a:r>
              <a:rPr lang="sk-SK" b="1" dirty="0" err="1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čné</a:t>
            </a:r>
            <a:r>
              <a:rPr lang="en-US" b="1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proje</a:t>
            </a:r>
            <a:r>
              <a:rPr lang="sk-SK" b="1" dirty="0" err="1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kty</a:t>
            </a:r>
            <a:r>
              <a:rPr lang="en-US" b="1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 </a:t>
            </a:r>
            <a:r>
              <a:rPr lang="sk-SK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v krajinách Kreatívnej Európy</a:t>
            </a:r>
            <a:r>
              <a:rPr lang="en-US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. </a:t>
            </a:r>
            <a:r>
              <a:rPr lang="sk-SK" dirty="0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Financuje </a:t>
            </a:r>
            <a:r>
              <a:rPr lang="sk-SK" dirty="0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ich Európska </a:t>
            </a:r>
            <a:r>
              <a:rPr lang="sk-SK" dirty="0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únia a implementuje 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Goethe-</a:t>
            </a:r>
            <a:r>
              <a:rPr lang="en-GB" noProof="0" dirty="0" err="1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Institut</a:t>
            </a:r>
            <a:r>
              <a:rPr lang="en-GB" noProof="0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.</a:t>
            </a:r>
            <a:endParaRPr lang="en-GB" noProof="0" dirty="0"/>
          </a:p>
          <a:p>
            <a:pPr>
              <a:lnSpc>
                <a:spcPct val="108000"/>
              </a:lnSpc>
            </a:pPr>
            <a:endParaRPr lang="en-GB" noProof="0" dirty="0">
              <a:solidFill>
                <a:srgbClr val="002060"/>
              </a:solidFill>
              <a:latin typeface="Arial"/>
              <a:ea typeface="Roboto Light"/>
              <a:cs typeface="Arial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762B95A-97E9-4CBD-59A4-5F25EBB85958}"/>
              </a:ext>
            </a:extLst>
          </p:cNvPr>
          <p:cNvSpPr/>
          <p:nvPr/>
        </p:nvSpPr>
        <p:spPr>
          <a:xfrm>
            <a:off x="1823502" y="2755945"/>
            <a:ext cx="3263296" cy="2081370"/>
          </a:xfrm>
          <a:prstGeom prst="rect">
            <a:avLst/>
          </a:prstGeom>
          <a:solidFill>
            <a:srgbClr val="E1DEF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sk-SK" sz="2400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</a:t>
            </a:r>
            <a:r>
              <a:rPr lang="en-GB" sz="24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Mobility</a:t>
            </a:r>
          </a:p>
          <a:p>
            <a:pPr algn="ctr">
              <a:spcAft>
                <a:spcPts val="600"/>
              </a:spcAft>
            </a:pPr>
            <a:r>
              <a:rPr lang="sk-SK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Pre </a:t>
            </a:r>
            <a:r>
              <a:rPr lang="sk-SK" b="1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umelkyne a kultúrnych profesionálov</a:t>
            </a:r>
            <a:r>
              <a:rPr lang="en-GB" b="1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/>
            </a:r>
            <a:br>
              <a:rPr lang="en-GB" b="1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</a:br>
            <a:r>
              <a:rPr lang="en-GB" b="1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(</a:t>
            </a:r>
            <a:r>
              <a:rPr lang="sk-SK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jednotlivcov a skupiny</a:t>
            </a:r>
            <a:r>
              <a:rPr lang="en-GB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).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B4E9AF5-9BE2-7CEA-05BA-45372369444D}"/>
              </a:ext>
            </a:extLst>
          </p:cNvPr>
          <p:cNvSpPr/>
          <p:nvPr/>
        </p:nvSpPr>
        <p:spPr>
          <a:xfrm>
            <a:off x="5860606" y="2755946"/>
            <a:ext cx="3263296" cy="2081370"/>
          </a:xfrm>
          <a:prstGeom prst="rect">
            <a:avLst/>
          </a:prstGeom>
          <a:solidFill>
            <a:srgbClr val="FDE1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Grafik 7">
            <a:extLst>
              <a:ext uri="{FF2B5EF4-FFF2-40B4-BE49-F238E27FC236}">
                <a16:creationId xmlns:a16="http://schemas.microsoft.com/office/drawing/2014/main" id="{C8E9545B-7257-8A51-9BAB-8F5B74CFB6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2581">
            <a:off x="5665304" y="2675578"/>
            <a:ext cx="173767" cy="160735"/>
          </a:xfrm>
          <a:prstGeom prst="rect">
            <a:avLst/>
          </a:prstGeom>
        </p:spPr>
      </p:pic>
      <p:pic>
        <p:nvPicPr>
          <p:cNvPr id="11" name="Grafik 7">
            <a:extLst>
              <a:ext uri="{FF2B5EF4-FFF2-40B4-BE49-F238E27FC236}">
                <a16:creationId xmlns:a16="http://schemas.microsoft.com/office/drawing/2014/main" id="{97164F85-66E1-AB98-ED3D-4C90795E98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73838">
            <a:off x="9235055" y="4851325"/>
            <a:ext cx="211366" cy="195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EBF0A2-C8D7-E09D-70D7-F3A19DBB12E5}"/>
              </a:ext>
            </a:extLst>
          </p:cNvPr>
          <p:cNvSpPr txBox="1"/>
          <p:nvPr/>
        </p:nvSpPr>
        <p:spPr>
          <a:xfrm>
            <a:off x="6006354" y="2945918"/>
            <a:ext cx="2971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Výzva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Residency Hosts</a:t>
            </a:r>
          </a:p>
          <a:p>
            <a:pPr lvl="0" algn="ctr">
              <a:spcAft>
                <a:spcPts val="1200"/>
              </a:spcAft>
              <a:defRPr/>
            </a:pPr>
            <a:r>
              <a:rPr lang="sk-SK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</a:t>
            </a:r>
            <a:r>
              <a:rPr lang="sk-SK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právnické osoby</a:t>
            </a:r>
            <a:r>
              <a:rPr lang="sk-SK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ktoré chcú hostiť rezidencie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20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7E14A7-D50E-18F9-D875-7029A4377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4EB3AC5-516F-F19B-D97F-781E14B3D8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91429" y="2544534"/>
            <a:ext cx="4403612" cy="2757147"/>
          </a:xfrm>
          <a:prstGeom prst="rect">
            <a:avLst/>
          </a:prstGeom>
          <a:solidFill>
            <a:srgbClr val="E1DEF4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190D0E4-E77C-503B-F769-15D2CE8FE3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333542" y="2544534"/>
            <a:ext cx="4403612" cy="2757147"/>
          </a:xfrm>
          <a:prstGeom prst="rect">
            <a:avLst/>
          </a:prstGeom>
          <a:solidFill>
            <a:srgbClr val="E1DEF4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6BEA123E-C15B-A38A-8728-6DB47EA7773C}"/>
              </a:ext>
            </a:extLst>
          </p:cNvPr>
          <p:cNvSpPr txBox="1">
            <a:spLocks/>
          </p:cNvSpPr>
          <p:nvPr/>
        </p:nvSpPr>
        <p:spPr>
          <a:xfrm>
            <a:off x="1030161" y="799540"/>
            <a:ext cx="6940533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3200" b="1" noProof="0" dirty="0" smtClean="0">
                <a:solidFill>
                  <a:srgbClr val="512D86"/>
                </a:solidFill>
                <a:latin typeface="Arial"/>
                <a:ea typeface="Roboto Light"/>
                <a:cs typeface="Arial"/>
              </a:rPr>
              <a:t>Vyplatenie grantu</a:t>
            </a:r>
            <a:r>
              <a:rPr lang="en-GB" sz="3200" b="1" noProof="0" dirty="0" smtClean="0">
                <a:solidFill>
                  <a:srgbClr val="512D86"/>
                </a:solidFill>
                <a:latin typeface="Arial"/>
                <a:ea typeface="Roboto Light"/>
                <a:cs typeface="Arial"/>
              </a:rPr>
              <a:t>: </a:t>
            </a:r>
            <a:r>
              <a:rPr lang="en-GB" sz="3200" b="1" noProof="0" dirty="0">
                <a:solidFill>
                  <a:srgbClr val="512D86"/>
                </a:solidFill>
                <a:latin typeface="Arial"/>
                <a:ea typeface="Roboto Light"/>
                <a:cs typeface="Arial"/>
              </a:rPr>
              <a:t>2 </a:t>
            </a:r>
            <a:r>
              <a:rPr lang="sk-SK" sz="3200" b="1" noProof="0" dirty="0" smtClean="0">
                <a:solidFill>
                  <a:srgbClr val="512D86"/>
                </a:solidFill>
                <a:latin typeface="Arial"/>
                <a:ea typeface="Roboto Light"/>
                <a:cs typeface="Arial"/>
              </a:rPr>
              <a:t>platby</a:t>
            </a:r>
            <a:endParaRPr lang="en-GB" sz="3200" b="1" noProof="0" dirty="0">
              <a:solidFill>
                <a:srgbClr val="512D86"/>
              </a:solidFill>
              <a:latin typeface="Aptos"/>
              <a:ea typeface="Roboto Light"/>
              <a:cs typeface="Arial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87B2C86C-56E5-4A84-6F72-27A42EEAF2F4}"/>
              </a:ext>
            </a:extLst>
          </p:cNvPr>
          <p:cNvSpPr txBox="1"/>
          <p:nvPr/>
        </p:nvSpPr>
        <p:spPr>
          <a:xfrm>
            <a:off x="1709664" y="2628855"/>
            <a:ext cx="4091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kern="100" dirty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Prvá splátka </a:t>
            </a:r>
            <a:r>
              <a:rPr lang="sk-SK" kern="100" dirty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je </a:t>
            </a:r>
            <a:r>
              <a:rPr lang="sk-SK" kern="100" dirty="0" err="1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sprocesovaná</a:t>
            </a:r>
            <a:r>
              <a:rPr lang="sk-SK" kern="100" dirty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do 30 dní po </a:t>
            </a:r>
            <a:r>
              <a:rPr lang="sk-SK" kern="100" dirty="0" err="1" smtClean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obdržaní</a:t>
            </a:r>
            <a:r>
              <a:rPr lang="sk-SK" kern="100" dirty="0" smtClean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sk-SK" kern="100" dirty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podpísanej grantovej zmluvy. </a:t>
            </a:r>
            <a:endParaRPr lang="en-GB" kern="100" dirty="0">
              <a:solidFill>
                <a:srgbClr val="002060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10AE1B2D-1D70-446D-B86B-3F4F934C6C5A}"/>
              </a:ext>
            </a:extLst>
          </p:cNvPr>
          <p:cNvSpPr/>
          <p:nvPr/>
        </p:nvSpPr>
        <p:spPr>
          <a:xfrm>
            <a:off x="1709664" y="3636506"/>
            <a:ext cx="4170025" cy="1545094"/>
          </a:xfrm>
          <a:prstGeom prst="rect">
            <a:avLst/>
          </a:prstGeom>
          <a:noFill/>
          <a:ln w="28575">
            <a:solidFill>
              <a:srgbClr val="522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1135F"/>
                </a:solidFill>
                <a:latin typeface="Arial"/>
                <a:cs typeface="Arial"/>
              </a:rPr>
              <a:t>60 </a:t>
            </a:r>
            <a:r>
              <a:rPr lang="en-GB" dirty="0" smtClean="0">
                <a:solidFill>
                  <a:srgbClr val="01135F"/>
                </a:solidFill>
                <a:latin typeface="Arial"/>
                <a:cs typeface="Arial"/>
              </a:rPr>
              <a:t>% </a:t>
            </a:r>
            <a:r>
              <a:rPr lang="sk-SK" dirty="0" err="1" smtClean="0">
                <a:solidFill>
                  <a:srgbClr val="01135F"/>
                </a:solidFill>
                <a:latin typeface="Arial"/>
                <a:cs typeface="Arial"/>
              </a:rPr>
              <a:t>hosťovacieho</a:t>
            </a:r>
            <a:r>
              <a:rPr lang="sk-SK" dirty="0" smtClean="0">
                <a:solidFill>
                  <a:srgbClr val="01135F"/>
                </a:solidFill>
                <a:latin typeface="Arial"/>
                <a:cs typeface="Arial"/>
              </a:rPr>
              <a:t> </a:t>
            </a:r>
            <a:r>
              <a:rPr lang="sk-SK" dirty="0" smtClean="0">
                <a:solidFill>
                  <a:srgbClr val="01135F"/>
                </a:solidFill>
                <a:latin typeface="Arial"/>
                <a:cs typeface="Arial"/>
              </a:rPr>
              <a:t>+ denného </a:t>
            </a:r>
            <a:r>
              <a:rPr lang="en-GB" dirty="0">
                <a:solidFill>
                  <a:srgbClr val="01135F"/>
                </a:solidFill>
                <a:latin typeface="Arial"/>
                <a:cs typeface="Arial"/>
              </a:rPr>
              <a:t>+ </a:t>
            </a:r>
            <a:r>
              <a:rPr lang="sk-SK" dirty="0">
                <a:solidFill>
                  <a:srgbClr val="01135F"/>
                </a:solidFill>
                <a:latin typeface="Arial"/>
                <a:cs typeface="Arial"/>
              </a:rPr>
              <a:t>cestovného príspevku</a:t>
            </a:r>
            <a:endParaRPr lang="en-GB" dirty="0">
              <a:solidFill>
                <a:srgbClr val="01135F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1135F"/>
                </a:solidFill>
                <a:latin typeface="Arial"/>
                <a:cs typeface="Arial"/>
              </a:rPr>
              <a:t>60</a:t>
            </a:r>
            <a:r>
              <a:rPr lang="en-GB" dirty="0" smtClean="0">
                <a:solidFill>
                  <a:srgbClr val="01135F"/>
                </a:solidFill>
                <a:latin typeface="Arial"/>
                <a:cs typeface="Arial"/>
              </a:rPr>
              <a:t>% </a:t>
            </a:r>
            <a:r>
              <a:rPr lang="sk-SK" dirty="0">
                <a:solidFill>
                  <a:srgbClr val="01135F"/>
                </a:solidFill>
                <a:latin typeface="Arial"/>
                <a:cs typeface="Arial"/>
              </a:rPr>
              <a:t>podpory prístupnosti</a:t>
            </a:r>
            <a:endParaRPr lang="en-GB" dirty="0">
              <a:solidFill>
                <a:srgbClr val="01135F"/>
              </a:solidFill>
              <a:latin typeface="Arial"/>
              <a:cs typeface="Arial"/>
            </a:endParaRPr>
          </a:p>
        </p:txBody>
      </p:sp>
      <p:pic>
        <p:nvPicPr>
          <p:cNvPr id="7" name="Graphic 95">
            <a:extLst>
              <a:ext uri="{FF2B5EF4-FFF2-40B4-BE49-F238E27FC236}">
                <a16:creationId xmlns:a16="http://schemas.microsoft.com/office/drawing/2014/main" id="{4C42D70C-B433-2EED-7450-A1801FAD14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5082" y="1263446"/>
            <a:ext cx="1439545" cy="1439545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16E83C2F-E333-AF01-2F57-0497773FC58C}"/>
              </a:ext>
            </a:extLst>
          </p:cNvPr>
          <p:cNvSpPr txBox="1"/>
          <p:nvPr/>
        </p:nvSpPr>
        <p:spPr>
          <a:xfrm>
            <a:off x="6508902" y="2547212"/>
            <a:ext cx="4091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kern="100" dirty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Finálna splátka </a:t>
            </a:r>
            <a:r>
              <a:rPr lang="sk-SK" kern="100" dirty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je </a:t>
            </a:r>
            <a:r>
              <a:rPr lang="sk-SK" kern="100" dirty="0" err="1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sprocesovaná</a:t>
            </a:r>
            <a:r>
              <a:rPr lang="sk-SK" kern="100" dirty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do 30 dní po vyhodnotení správy o aktivitách. </a:t>
            </a:r>
            <a:endParaRPr lang="en-GB" kern="100" dirty="0">
              <a:solidFill>
                <a:srgbClr val="002060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E7E2F914-4B36-987D-D7A0-DB4F153DE23F}"/>
              </a:ext>
            </a:extLst>
          </p:cNvPr>
          <p:cNvSpPr/>
          <p:nvPr/>
        </p:nvSpPr>
        <p:spPr>
          <a:xfrm>
            <a:off x="6508901" y="3609936"/>
            <a:ext cx="4091669" cy="1571664"/>
          </a:xfrm>
          <a:prstGeom prst="rect">
            <a:avLst/>
          </a:prstGeom>
          <a:noFill/>
          <a:ln w="28575">
            <a:solidFill>
              <a:srgbClr val="522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1135F"/>
                </a:solidFill>
                <a:latin typeface="Arial"/>
                <a:cs typeface="Arial"/>
              </a:rPr>
              <a:t>40% </a:t>
            </a:r>
            <a:r>
              <a:rPr lang="en-GB" dirty="0">
                <a:solidFill>
                  <a:srgbClr val="01135F"/>
                </a:solidFill>
                <a:latin typeface="Arial"/>
                <a:cs typeface="Arial"/>
              </a:rPr>
              <a:t>% </a:t>
            </a:r>
            <a:r>
              <a:rPr lang="sk-SK" dirty="0" err="1">
                <a:solidFill>
                  <a:srgbClr val="01135F"/>
                </a:solidFill>
                <a:latin typeface="Arial"/>
                <a:cs typeface="Arial"/>
              </a:rPr>
              <a:t>hosťovacieho</a:t>
            </a:r>
            <a:r>
              <a:rPr lang="sk-SK" dirty="0">
                <a:solidFill>
                  <a:srgbClr val="01135F"/>
                </a:solidFill>
                <a:latin typeface="Arial"/>
                <a:cs typeface="Arial"/>
              </a:rPr>
              <a:t> </a:t>
            </a:r>
            <a:r>
              <a:rPr lang="sk-SK" dirty="0" smtClean="0">
                <a:solidFill>
                  <a:srgbClr val="01135F"/>
                </a:solidFill>
                <a:latin typeface="Arial"/>
                <a:cs typeface="Arial"/>
              </a:rPr>
              <a:t>+ denného </a:t>
            </a:r>
            <a:r>
              <a:rPr lang="en-GB" dirty="0">
                <a:solidFill>
                  <a:srgbClr val="01135F"/>
                </a:solidFill>
                <a:latin typeface="Arial"/>
                <a:cs typeface="Arial"/>
              </a:rPr>
              <a:t>+ </a:t>
            </a:r>
            <a:r>
              <a:rPr lang="sk-SK" dirty="0">
                <a:solidFill>
                  <a:srgbClr val="01135F"/>
                </a:solidFill>
                <a:latin typeface="Arial"/>
                <a:cs typeface="Arial"/>
              </a:rPr>
              <a:t>cestovného príspevku</a:t>
            </a:r>
            <a:endParaRPr lang="en-GB" dirty="0">
              <a:solidFill>
                <a:srgbClr val="01135F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 smtClean="0">
                <a:solidFill>
                  <a:srgbClr val="01135F"/>
                </a:solidFill>
                <a:latin typeface="Arial"/>
                <a:cs typeface="Arial"/>
              </a:rPr>
              <a:t>40</a:t>
            </a:r>
            <a:r>
              <a:rPr lang="en-GB" noProof="0" dirty="0">
                <a:solidFill>
                  <a:srgbClr val="01135F"/>
                </a:solidFill>
                <a:latin typeface="Arial"/>
                <a:cs typeface="Arial"/>
              </a:rPr>
              <a:t>% </a:t>
            </a:r>
            <a:r>
              <a:rPr lang="sk-SK" dirty="0">
                <a:solidFill>
                  <a:srgbClr val="01135F"/>
                </a:solidFill>
                <a:latin typeface="Arial"/>
                <a:cs typeface="Arial"/>
              </a:rPr>
              <a:t>podpory prístupnosti</a:t>
            </a:r>
            <a:endParaRPr lang="en-GB" dirty="0">
              <a:solidFill>
                <a:srgbClr val="01135F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 smtClean="0">
                <a:solidFill>
                  <a:srgbClr val="01135F"/>
                </a:solidFill>
                <a:latin typeface="Arial"/>
                <a:cs typeface="Arial"/>
              </a:rPr>
              <a:t>100</a:t>
            </a:r>
            <a:r>
              <a:rPr lang="en-GB" noProof="0" dirty="0">
                <a:solidFill>
                  <a:srgbClr val="01135F"/>
                </a:solidFill>
                <a:latin typeface="Arial"/>
                <a:cs typeface="Arial"/>
              </a:rPr>
              <a:t>% </a:t>
            </a:r>
            <a:r>
              <a:rPr lang="en-GB" noProof="0" dirty="0" smtClean="0">
                <a:solidFill>
                  <a:srgbClr val="01135F"/>
                </a:solidFill>
                <a:latin typeface="Arial"/>
                <a:cs typeface="Arial"/>
              </a:rPr>
              <a:t>top-ups</a:t>
            </a:r>
            <a:endParaRPr lang="en-GB" noProof="0" dirty="0">
              <a:solidFill>
                <a:srgbClr val="01135F"/>
              </a:solidFill>
              <a:latin typeface="Arial"/>
              <a:cs typeface="Arial"/>
            </a:endParaRPr>
          </a:p>
        </p:txBody>
      </p:sp>
      <p:pic>
        <p:nvPicPr>
          <p:cNvPr id="10" name="Graphic 94">
            <a:extLst>
              <a:ext uri="{FF2B5EF4-FFF2-40B4-BE49-F238E27FC236}">
                <a16:creationId xmlns:a16="http://schemas.microsoft.com/office/drawing/2014/main" id="{8885702E-9E16-2D9F-14F4-CF421E440C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29664" y="1619348"/>
            <a:ext cx="719455" cy="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7980CC-4769-9E08-84D9-E8CAB24D6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2">
            <a:extLst>
              <a:ext uri="{FF2B5EF4-FFF2-40B4-BE49-F238E27FC236}">
                <a16:creationId xmlns:a16="http://schemas.microsoft.com/office/drawing/2014/main" id="{4C08E2A5-EBFD-9522-BFDC-697326CB56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879074" y="3066259"/>
            <a:ext cx="6722126" cy="1699172"/>
          </a:xfrm>
          <a:prstGeom prst="rect">
            <a:avLst/>
          </a:prstGeom>
          <a:solidFill>
            <a:srgbClr val="FDE1A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echteck 5">
            <a:extLst>
              <a:ext uri="{FF2B5EF4-FFF2-40B4-BE49-F238E27FC236}">
                <a16:creationId xmlns:a16="http://schemas.microsoft.com/office/drawing/2014/main" id="{034F2394-A0A6-0264-C722-BB946147B923}"/>
              </a:ext>
            </a:extLst>
          </p:cNvPr>
          <p:cNvSpPr txBox="1">
            <a:spLocks/>
          </p:cNvSpPr>
          <p:nvPr/>
        </p:nvSpPr>
        <p:spPr>
          <a:xfrm>
            <a:off x="1028607" y="1221900"/>
            <a:ext cx="5277131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3200" b="1" dirty="0">
                <a:solidFill>
                  <a:srgbClr val="512D86"/>
                </a:solidFill>
                <a:latin typeface="Arial"/>
                <a:ea typeface="Roboto Light"/>
                <a:cs typeface="Arial"/>
              </a:rPr>
              <a:t>Správa o aktivitách</a:t>
            </a:r>
            <a:endParaRPr lang="en-GB" sz="3200" b="1" noProof="0" dirty="0">
              <a:solidFill>
                <a:srgbClr val="512D86"/>
              </a:solidFill>
              <a:latin typeface="Aptos"/>
              <a:ea typeface="Roboto Light"/>
              <a:cs typeface="Arial"/>
            </a:endParaRPr>
          </a:p>
        </p:txBody>
      </p:sp>
      <p:sp>
        <p:nvSpPr>
          <p:cNvPr id="3" name="Rechteck 7">
            <a:extLst>
              <a:ext uri="{FF2B5EF4-FFF2-40B4-BE49-F238E27FC236}">
                <a16:creationId xmlns:a16="http://schemas.microsoft.com/office/drawing/2014/main" id="{DFFCF002-F7DE-44A0-9536-3BA06F6B5CB6}"/>
              </a:ext>
            </a:extLst>
          </p:cNvPr>
          <p:cNvSpPr/>
          <p:nvPr/>
        </p:nvSpPr>
        <p:spPr>
          <a:xfrm>
            <a:off x="1028608" y="1964498"/>
            <a:ext cx="6835758" cy="6685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8000"/>
              </a:lnSpc>
              <a:defRPr/>
            </a:pPr>
            <a:r>
              <a:rPr lang="sk-SK" b="1" dirty="0">
                <a:solidFill>
                  <a:srgbClr val="002060"/>
                </a:solidFill>
                <a:latin typeface="Arial"/>
                <a:cs typeface="Arial"/>
              </a:rPr>
              <a:t>Do 30 dní od ukončení projektu </a:t>
            </a:r>
            <a:r>
              <a:rPr lang="sk-SK" dirty="0">
                <a:solidFill>
                  <a:srgbClr val="002060"/>
                </a:solidFill>
                <a:latin typeface="Arial"/>
                <a:cs typeface="Arial"/>
              </a:rPr>
              <a:t>je potrebné odovzdať správu o </a:t>
            </a:r>
            <a:r>
              <a:rPr lang="sk-SK" dirty="0" smtClean="0">
                <a:solidFill>
                  <a:srgbClr val="002060"/>
                </a:solidFill>
                <a:latin typeface="Arial"/>
                <a:cs typeface="Arial"/>
              </a:rPr>
              <a:t>aktivitách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7B219-85CA-702B-D51A-A9D23463509D}"/>
              </a:ext>
            </a:extLst>
          </p:cNvPr>
          <p:cNvSpPr txBox="1"/>
          <p:nvPr/>
        </p:nvSpPr>
        <p:spPr>
          <a:xfrm>
            <a:off x="3052589" y="3168567"/>
            <a:ext cx="609141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Vyplniť krátky online dotazník.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Roboto Light"/>
              <a:cs typeface="Arial"/>
            </a:endParaRP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sk-SK" noProof="0" dirty="0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Zaslať </a:t>
            </a:r>
            <a:r>
              <a:rPr lang="sk-SK" b="1" noProof="0" dirty="0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dôkazy o vycestovaní každého rezidenta*</a:t>
            </a:r>
            <a:r>
              <a:rPr lang="sk-SK" b="1" noProof="0" dirty="0" err="1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ky</a:t>
            </a:r>
            <a:r>
              <a:rPr lang="sk-SK" b="1" noProof="0" dirty="0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 a realizácii rezidenčného projektu v dohodnutom rozsahu</a:t>
            </a:r>
            <a:r>
              <a:rPr lang="en-GB" b="1" noProof="0" dirty="0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.</a:t>
            </a:r>
            <a:endParaRPr lang="en-GB" noProof="0" dirty="0">
              <a:solidFill>
                <a:srgbClr val="002060"/>
              </a:solidFill>
              <a:latin typeface="Arial"/>
              <a:ea typeface="Roboto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665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06FB38-2CE4-2D19-C35F-26089CB58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DE2CFD52-FCAD-43D7-1DC0-B505BAF5F5C0}"/>
              </a:ext>
            </a:extLst>
          </p:cNvPr>
          <p:cNvSpPr txBox="1">
            <a:spLocks/>
          </p:cNvSpPr>
          <p:nvPr/>
        </p:nvSpPr>
        <p:spPr>
          <a:xfrm>
            <a:off x="3956167" y="536257"/>
            <a:ext cx="3455747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3200" b="1" noProof="0" dirty="0" smtClean="0">
                <a:solidFill>
                  <a:srgbClr val="512D8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Kľúčové termíny</a:t>
            </a:r>
            <a:endParaRPr lang="en-GB" sz="3200" b="1" noProof="0" dirty="0">
              <a:solidFill>
                <a:srgbClr val="512D8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49316866-4175-C6B6-34FB-FF430D5C8BC6}"/>
              </a:ext>
            </a:extLst>
          </p:cNvPr>
          <p:cNvSpPr/>
          <p:nvPr/>
        </p:nvSpPr>
        <p:spPr>
          <a:xfrm>
            <a:off x="3051627" y="1537367"/>
            <a:ext cx="2399112" cy="1599781"/>
          </a:xfrm>
          <a:prstGeom prst="rect">
            <a:avLst/>
          </a:prstGeom>
          <a:solidFill>
            <a:srgbClr val="C2F1C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600" noProof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B9D59F16-C070-255F-48E1-5816BF9381A3}"/>
              </a:ext>
            </a:extLst>
          </p:cNvPr>
          <p:cNvSpPr/>
          <p:nvPr/>
        </p:nvSpPr>
        <p:spPr>
          <a:xfrm>
            <a:off x="6492270" y="1532413"/>
            <a:ext cx="2399112" cy="1604736"/>
          </a:xfrm>
          <a:prstGeom prst="rect">
            <a:avLst/>
          </a:prstGeom>
          <a:solidFill>
            <a:srgbClr val="E0DEF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600" b="1" noProof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" name="Arrow: Chevron 7">
            <a:extLst>
              <a:ext uri="{FF2B5EF4-FFF2-40B4-BE49-F238E27FC236}">
                <a16:creationId xmlns:a16="http://schemas.microsoft.com/office/drawing/2014/main" id="{D03392FE-33EC-C12F-575A-6D91656FD3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809579" y="2213411"/>
            <a:ext cx="323850" cy="403225"/>
          </a:xfrm>
          <a:prstGeom prst="chevron">
            <a:avLst/>
          </a:prstGeom>
          <a:solidFill>
            <a:srgbClr val="FCC76C"/>
          </a:solidFill>
          <a:ln>
            <a:solidFill>
              <a:srgbClr val="FCC7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tx1"/>
              </a:solidFill>
            </a:endParaRPr>
          </a:p>
        </p:txBody>
      </p:sp>
      <p:grpSp>
        <p:nvGrpSpPr>
          <p:cNvPr id="12" name="Group 24">
            <a:extLst>
              <a:ext uri="{FF2B5EF4-FFF2-40B4-BE49-F238E27FC236}">
                <a16:creationId xmlns:a16="http://schemas.microsoft.com/office/drawing/2014/main" id="{98BDCFB0-D22A-D71B-FA92-343C7EE06B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9430">
            <a:off x="7039487" y="457228"/>
            <a:ext cx="386908" cy="330854"/>
            <a:chOff x="9405161" y="1378803"/>
            <a:chExt cx="399293" cy="341445"/>
          </a:xfrm>
        </p:grpSpPr>
        <p:cxnSp>
          <p:nvCxnSpPr>
            <p:cNvPr id="13" name="Straight Connector 10">
              <a:extLst>
                <a:ext uri="{FF2B5EF4-FFF2-40B4-BE49-F238E27FC236}">
                  <a16:creationId xmlns:a16="http://schemas.microsoft.com/office/drawing/2014/main" id="{CB4B0364-1B89-78C1-25B8-B690892C153E}"/>
                </a:ext>
              </a:extLst>
            </p:cNvPr>
            <p:cNvCxnSpPr/>
            <p:nvPr/>
          </p:nvCxnSpPr>
          <p:spPr>
            <a:xfrm flipH="1">
              <a:off x="9511552" y="1443813"/>
              <a:ext cx="140502" cy="21555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0">
              <a:extLst>
                <a:ext uri="{FF2B5EF4-FFF2-40B4-BE49-F238E27FC236}">
                  <a16:creationId xmlns:a16="http://schemas.microsoft.com/office/drawing/2014/main" id="{96FA4A3C-6765-226F-474E-4D26676512AD}"/>
                </a:ext>
              </a:extLst>
            </p:cNvPr>
            <p:cNvCxnSpPr/>
            <p:nvPr/>
          </p:nvCxnSpPr>
          <p:spPr>
            <a:xfrm flipH="1">
              <a:off x="9581803" y="1596213"/>
              <a:ext cx="222651" cy="12403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0">
              <a:extLst>
                <a:ext uri="{FF2B5EF4-FFF2-40B4-BE49-F238E27FC236}">
                  <a16:creationId xmlns:a16="http://schemas.microsoft.com/office/drawing/2014/main" id="{CC26E7A5-7D0C-82CB-DE34-51F64C270C1C}"/>
                </a:ext>
              </a:extLst>
            </p:cNvPr>
            <p:cNvCxnSpPr/>
            <p:nvPr/>
          </p:nvCxnSpPr>
          <p:spPr>
            <a:xfrm flipH="1">
              <a:off x="9405161" y="1378803"/>
              <a:ext cx="23227" cy="27942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FA67D1F-62DB-5F8E-DD9F-2A2A4961767C}"/>
              </a:ext>
            </a:extLst>
          </p:cNvPr>
          <p:cNvSpPr txBox="1"/>
          <p:nvPr/>
        </p:nvSpPr>
        <p:spPr>
          <a:xfrm>
            <a:off x="3169120" y="1622319"/>
            <a:ext cx="223470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b="1" noProof="0" dirty="0" smtClean="0">
                <a:solidFill>
                  <a:srgbClr val="011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Žiadosť</a:t>
            </a:r>
            <a:endParaRPr lang="en-GB" noProof="0" dirty="0">
              <a:solidFill>
                <a:srgbClr val="011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sk-SK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sk-SK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sk-SK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decembra </a:t>
            </a:r>
            <a:r>
              <a:rPr lang="en-GB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en-GB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GB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sk-SK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marca</a:t>
            </a:r>
            <a:r>
              <a:rPr lang="en-GB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r>
              <a:rPr lang="en-GB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23:59:59 CET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790AAC-75DF-B15A-257F-91CD77E412BA}"/>
              </a:ext>
            </a:extLst>
          </p:cNvPr>
          <p:cNvSpPr txBox="1"/>
          <p:nvPr/>
        </p:nvSpPr>
        <p:spPr>
          <a:xfrm>
            <a:off x="6429362" y="1622319"/>
            <a:ext cx="239911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sk-SK" b="1" noProof="0" dirty="0" smtClean="0">
                <a:solidFill>
                  <a:srgbClr val="011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endParaRPr lang="en-GB" b="1" noProof="0" dirty="0">
              <a:solidFill>
                <a:srgbClr val="011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Žiadatelia budú o výsledok informovaní </a:t>
            </a:r>
            <a:r>
              <a:rPr lang="en-GB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k-SK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mája</a:t>
            </a:r>
            <a:r>
              <a:rPr lang="en-GB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</p:txBody>
      </p:sp>
      <p:sp>
        <p:nvSpPr>
          <p:cNvPr id="23" name="Rounded Rectangle 1">
            <a:extLst>
              <a:ext uri="{FF2B5EF4-FFF2-40B4-BE49-F238E27FC236}">
                <a16:creationId xmlns:a16="http://schemas.microsoft.com/office/drawing/2014/main" id="{E9DB4635-557C-D140-149A-B3DED89D18E3}"/>
              </a:ext>
            </a:extLst>
          </p:cNvPr>
          <p:cNvSpPr/>
          <p:nvPr/>
        </p:nvSpPr>
        <p:spPr>
          <a:xfrm>
            <a:off x="4758459" y="3694837"/>
            <a:ext cx="2675082" cy="15997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1200"/>
              </a:spcBef>
            </a:pPr>
            <a:r>
              <a:rPr lang="en-GB" b="1" noProof="0" dirty="0">
                <a:solidFill>
                  <a:srgbClr val="011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Residency Info Card</a:t>
            </a:r>
          </a:p>
          <a:p>
            <a:pPr algn="ctr">
              <a:spcBef>
                <a:spcPts val="1200"/>
              </a:spcBef>
            </a:pPr>
            <a:r>
              <a:rPr lang="sk-SK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Kedykoľvek </a:t>
            </a:r>
            <a:r>
              <a:rPr lang="sk-SK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medzi</a:t>
            </a:r>
            <a:r>
              <a:rPr lang="en-GB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sk-SK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májom</a:t>
            </a:r>
            <a:r>
              <a:rPr lang="en-GB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en-GB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sk-SK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septembrom</a:t>
            </a:r>
            <a:r>
              <a:rPr lang="en-GB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en-GB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B3F7DC40-DB24-38D3-468C-1574756D5C32}"/>
              </a:ext>
            </a:extLst>
          </p:cNvPr>
          <p:cNvSpPr/>
          <p:nvPr/>
        </p:nvSpPr>
        <p:spPr>
          <a:xfrm>
            <a:off x="8101560" y="3668817"/>
            <a:ext cx="2875071" cy="1651813"/>
          </a:xfrm>
          <a:prstGeom prst="rect">
            <a:avLst/>
          </a:prstGeom>
          <a:solidFill>
            <a:srgbClr val="FDE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1200"/>
              </a:spcAft>
            </a:pPr>
            <a:r>
              <a:rPr lang="sk-SK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Rezidenčný projekt </a:t>
            </a:r>
            <a:r>
              <a:rPr lang="sk-SK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môže byť </a:t>
            </a:r>
            <a:r>
              <a:rPr lang="sk-SK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implementovaný medzi 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sk-SK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júnom 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sk-SK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júnom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2027</a:t>
            </a:r>
            <a:r>
              <a:rPr lang="sk-SK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rrow: Chevron 8">
            <a:extLst>
              <a:ext uri="{FF2B5EF4-FFF2-40B4-BE49-F238E27FC236}">
                <a16:creationId xmlns:a16="http://schemas.microsoft.com/office/drawing/2014/main" id="{88AAB190-C9D6-EB6B-C81F-3D6E56D9BE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618031" y="4293113"/>
            <a:ext cx="323850" cy="403225"/>
          </a:xfrm>
          <a:prstGeom prst="chevron">
            <a:avLst/>
          </a:prstGeom>
          <a:solidFill>
            <a:srgbClr val="FCC76C"/>
          </a:solidFill>
          <a:ln>
            <a:solidFill>
              <a:srgbClr val="FCC7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tx1"/>
              </a:solidFill>
            </a:endParaRPr>
          </a:p>
        </p:txBody>
      </p:sp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2D7F12AB-625A-B40A-FBDF-00EFBD2FDF5A}"/>
              </a:ext>
            </a:extLst>
          </p:cNvPr>
          <p:cNvSpPr/>
          <p:nvPr/>
        </p:nvSpPr>
        <p:spPr>
          <a:xfrm>
            <a:off x="1215369" y="3694837"/>
            <a:ext cx="2875071" cy="1599781"/>
          </a:xfrm>
          <a:prstGeom prst="rect">
            <a:avLst/>
          </a:prstGeom>
          <a:solidFill>
            <a:srgbClr val="E0DEF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1200"/>
              </a:spcAft>
            </a:pPr>
            <a:endParaRPr lang="en-GB" sz="1600" noProof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2" name="Arrow: Chevron 8">
            <a:extLst>
              <a:ext uri="{FF2B5EF4-FFF2-40B4-BE49-F238E27FC236}">
                <a16:creationId xmlns:a16="http://schemas.microsoft.com/office/drawing/2014/main" id="{E4966127-E035-AF4E-F7E5-CB235D9310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281484" y="4293113"/>
            <a:ext cx="323850" cy="403225"/>
          </a:xfrm>
          <a:prstGeom prst="chevron">
            <a:avLst/>
          </a:prstGeom>
          <a:solidFill>
            <a:srgbClr val="FCC76C"/>
          </a:solidFill>
          <a:ln>
            <a:solidFill>
              <a:srgbClr val="FCC7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DD9DFF-C8A1-401C-556C-5C65C2E24645}"/>
              </a:ext>
            </a:extLst>
          </p:cNvPr>
          <p:cNvSpPr txBox="1"/>
          <p:nvPr/>
        </p:nvSpPr>
        <p:spPr>
          <a:xfrm>
            <a:off x="1246734" y="3817614"/>
            <a:ext cx="2875071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sk-SK" sz="1800" b="1" noProof="0" dirty="0" smtClean="0">
                <a:solidFill>
                  <a:srgbClr val="002060"/>
                </a:solidFill>
                <a:latin typeface="Arial"/>
                <a:cs typeface="Arial"/>
              </a:rPr>
              <a:t>Výber rezidentov</a:t>
            </a:r>
            <a:endParaRPr lang="en-GB" sz="1800" b="1" noProof="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r>
              <a:rPr lang="sk-SK" dirty="0" smtClean="0">
                <a:solidFill>
                  <a:srgbClr val="002060"/>
                </a:solidFill>
                <a:latin typeface="Arial"/>
                <a:cs typeface="Arial"/>
              </a:rPr>
              <a:t>od</a:t>
            </a:r>
            <a:r>
              <a:rPr lang="en-GB" sz="1800" noProof="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1800" b="1" noProof="0" dirty="0" smtClean="0">
                <a:solidFill>
                  <a:srgbClr val="002060"/>
                </a:solidFill>
                <a:latin typeface="Arial"/>
                <a:cs typeface="Arial"/>
              </a:rPr>
              <a:t>5</a:t>
            </a:r>
            <a:r>
              <a:rPr lang="sk-SK" sz="1800" b="1" noProof="0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r>
              <a:rPr lang="en-GB" sz="1800" b="1" noProof="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sk-SK" sz="1800" b="1" noProof="0" dirty="0" smtClean="0">
                <a:solidFill>
                  <a:srgbClr val="002060"/>
                </a:solidFill>
                <a:latin typeface="Arial"/>
                <a:cs typeface="Arial"/>
              </a:rPr>
              <a:t>mája</a:t>
            </a:r>
            <a:r>
              <a:rPr lang="en-GB" sz="1800" noProof="0" dirty="0" smtClean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sk-SK" sz="1800" noProof="0" dirty="0" smtClean="0">
                <a:solidFill>
                  <a:srgbClr val="002060"/>
                </a:solidFill>
                <a:latin typeface="Arial"/>
                <a:cs typeface="Arial"/>
              </a:rPr>
              <a:t>žiadatelia, ktorí boli vybraní vo Fáze</a:t>
            </a:r>
            <a:r>
              <a:rPr lang="en-GB" dirty="0" smtClean="0">
                <a:solidFill>
                  <a:srgbClr val="002060"/>
                </a:solidFill>
                <a:latin typeface="Arial"/>
                <a:cs typeface="Arial"/>
              </a:rPr>
              <a:t>1</a:t>
            </a:r>
            <a:endParaRPr lang="en-GB" sz="1800" noProof="0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726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0" grpId="0"/>
      <p:bldP spid="23" grpId="0" animBg="1"/>
      <p:bldP spid="24" grpId="0" animBg="1"/>
      <p:bldP spid="25" grpId="0" animBg="1"/>
      <p:bldP spid="29" grpId="0" animBg="1"/>
      <p:bldP spid="32" grpId="0" animBg="1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89B62-ACA0-61FA-E0C0-D0BFB51D5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DB00818F-D47C-681D-04C4-D449108A1B75}"/>
              </a:ext>
            </a:extLst>
          </p:cNvPr>
          <p:cNvSpPr txBox="1"/>
          <p:nvPr/>
        </p:nvSpPr>
        <p:spPr>
          <a:xfrm>
            <a:off x="943369" y="2098842"/>
            <a:ext cx="6730983" cy="3090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1600"/>
              </a:spcAft>
              <a:defRPr/>
            </a:pPr>
            <a:r>
              <a:rPr lang="sk-SK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Kliknite na </a:t>
            </a:r>
            <a:r>
              <a:rPr lang="en-GB" noProof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Goethe-Application </a:t>
            </a:r>
            <a:r>
              <a:rPr lang="en-GB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Portal</a:t>
            </a:r>
            <a:r>
              <a:rPr lang="en-GB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(GAP</a:t>
            </a:r>
            <a:r>
              <a:rPr lang="en-GB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k-SK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GB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noProof="0" dirty="0">
              <a:solidFill>
                <a:srgbClr val="002060"/>
              </a:solidFill>
              <a:latin typeface="Arial"/>
              <a:ea typeface="Roboto Light"/>
              <a:cs typeface="Arial"/>
            </a:endParaRPr>
          </a:p>
          <a:p>
            <a:pPr marL="533400" indent="-3429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sk-SK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Vytvorte si </a:t>
            </a:r>
            <a:r>
              <a:rPr lang="en-US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GAP </a:t>
            </a:r>
            <a:r>
              <a:rPr lang="sk-SK" dirty="0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konto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.</a:t>
            </a:r>
            <a:endParaRPr lang="en-GB" noProof="0" dirty="0">
              <a:solidFill>
                <a:srgbClr val="002060"/>
              </a:solidFill>
              <a:latin typeface="Arial"/>
              <a:ea typeface="Roboto Light"/>
              <a:cs typeface="Arial"/>
            </a:endParaRPr>
          </a:p>
          <a:p>
            <a:pPr marL="533400" lvl="0" indent="-3429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Regist</a:t>
            </a:r>
            <a:r>
              <a:rPr kumimoji="0" lang="sk-SK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rujte</a:t>
            </a:r>
            <a:r>
              <a:rPr kumimoji="0" lang="sk-SK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 sa ako </a:t>
            </a:r>
            <a:r>
              <a:rPr lang="en-GB" b="1" noProof="0" dirty="0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'Organisation/Enterprise</a:t>
            </a:r>
            <a:r>
              <a:rPr lang="en-GB" b="1" noProof="0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'</a:t>
            </a:r>
            <a:endParaRPr lang="en-GB" noProof="0" dirty="0">
              <a:solidFill>
                <a:srgbClr val="002060"/>
              </a:solidFill>
              <a:latin typeface="Arial"/>
              <a:ea typeface="Roboto Light"/>
              <a:cs typeface="Arial"/>
            </a:endParaRPr>
          </a:p>
          <a:p>
            <a:pPr marL="533400" lvl="0" indent="-3429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kumimoji="0" lang="sk-SK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Vyberte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 </a:t>
            </a:r>
            <a:r>
              <a:rPr lang="en-GB" b="1" noProof="0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'</a:t>
            </a:r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Culture Moves Europe</a:t>
            </a:r>
            <a:r>
              <a:rPr lang="en-GB" b="1" noProof="0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'</a:t>
            </a:r>
            <a:r>
              <a:rPr kumimoji="0" lang="en-GB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, </a:t>
            </a:r>
            <a:r>
              <a:rPr lang="en-GB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Roboto Light"/>
                <a:cs typeface="Arial"/>
              </a:rPr>
              <a:t/>
            </a:r>
            <a:br>
              <a:rPr lang="en-GB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Roboto Light"/>
                <a:cs typeface="Arial"/>
              </a:rPr>
            </a:br>
            <a:r>
              <a:rPr kumimoji="0" lang="sk-SK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a následne</a:t>
            </a:r>
            <a:r>
              <a:rPr kumimoji="0" lang="en-GB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 </a:t>
            </a:r>
            <a:r>
              <a:rPr lang="en-GB" b="1" noProof="0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'Call</a:t>
            </a:r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 for </a:t>
            </a:r>
            <a:r>
              <a:rPr lang="en-GB" b="1" noProof="0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Residency Hosts 2025-2026’</a:t>
            </a:r>
            <a:endParaRPr lang="en-GB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Roboto Light"/>
              <a:cs typeface="Arial"/>
            </a:endParaRPr>
          </a:p>
          <a:p>
            <a:pPr marL="342900" indent="-342900">
              <a:lnSpc>
                <a:spcPct val="107000"/>
              </a:lnSpc>
              <a:spcAft>
                <a:spcPts val="1600"/>
              </a:spcAft>
              <a:buFont typeface="+mj-lt"/>
              <a:buAutoNum type="arabicPeriod"/>
              <a:defRPr/>
            </a:pPr>
            <a:r>
              <a:rPr lang="sk-SK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Vyplňte formulár v angličtine</a:t>
            </a:r>
            <a:r>
              <a:rPr lang="en-US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. </a:t>
            </a:r>
            <a:r>
              <a:rPr lang="en-US" dirty="0">
                <a:latin typeface="Arial"/>
                <a:ea typeface="Roboto Light"/>
                <a:cs typeface="Arial"/>
              </a:rPr>
              <a:t/>
            </a:r>
            <a:br>
              <a:rPr lang="en-US" dirty="0">
                <a:latin typeface="Arial"/>
                <a:ea typeface="Roboto Light"/>
                <a:cs typeface="Arial"/>
              </a:rPr>
            </a:br>
            <a:r>
              <a:rPr lang="sk-SK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Formulár je možné priebežne ukladať a editovať</a:t>
            </a:r>
            <a:r>
              <a:rPr lang="en-US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.</a:t>
            </a:r>
          </a:p>
        </p:txBody>
      </p:sp>
      <p:sp>
        <p:nvSpPr>
          <p:cNvPr id="4" name="Rechteck 5">
            <a:extLst>
              <a:ext uri="{FF2B5EF4-FFF2-40B4-BE49-F238E27FC236}">
                <a16:creationId xmlns:a16="http://schemas.microsoft.com/office/drawing/2014/main" id="{0CF7DFB1-C1C6-88E7-770A-08D288A25573}"/>
              </a:ext>
            </a:extLst>
          </p:cNvPr>
          <p:cNvSpPr txBox="1">
            <a:spLocks/>
          </p:cNvSpPr>
          <p:nvPr/>
        </p:nvSpPr>
        <p:spPr>
          <a:xfrm>
            <a:off x="1848885" y="1050332"/>
            <a:ext cx="3769717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3200" b="1" noProof="0" dirty="0" smtClean="0">
                <a:solidFill>
                  <a:srgbClr val="512D86"/>
                </a:solidFill>
                <a:latin typeface="Arial"/>
                <a:ea typeface="Roboto Light"/>
                <a:cs typeface="Arial"/>
              </a:rPr>
              <a:t>Ako sa prihlásiť</a:t>
            </a:r>
            <a:endParaRPr lang="en-GB" sz="3200" b="1" noProof="0" dirty="0">
              <a:solidFill>
                <a:srgbClr val="512D86"/>
              </a:solidFill>
              <a:latin typeface="Arial"/>
              <a:ea typeface="Roboto Light"/>
              <a:cs typeface="Arial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1D66CAE-587E-CA78-127B-03FEC803DD58}"/>
              </a:ext>
            </a:extLst>
          </p:cNvPr>
          <p:cNvSpPr/>
          <p:nvPr/>
        </p:nvSpPr>
        <p:spPr>
          <a:xfrm rot="256757">
            <a:off x="6609982" y="4611478"/>
            <a:ext cx="2293333" cy="1112178"/>
          </a:xfrm>
          <a:prstGeom prst="rect">
            <a:avLst/>
          </a:prstGeom>
          <a:solidFill>
            <a:srgbClr val="CCE89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63C83AAB-D3A2-421E-329D-BC91700373E8}"/>
              </a:ext>
            </a:extLst>
          </p:cNvPr>
          <p:cNvSpPr txBox="1"/>
          <p:nvPr/>
        </p:nvSpPr>
        <p:spPr>
          <a:xfrm rot="256757">
            <a:off x="6447973" y="4719263"/>
            <a:ext cx="2628087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k-SK" b="1" dirty="0" smtClean="0">
                <a:solidFill>
                  <a:srgbClr val="01135F"/>
                </a:solidFill>
                <a:latin typeface="Arial"/>
                <a:cs typeface="Arial"/>
              </a:rPr>
              <a:t>Prihláste sa pred</a:t>
            </a:r>
            <a:r>
              <a:rPr lang="en-GB" b="1" dirty="0">
                <a:solidFill>
                  <a:srgbClr val="01135F"/>
                </a:solidFill>
                <a:latin typeface="Arial"/>
                <a:cs typeface="Arial"/>
              </a:rPr>
              <a:t/>
            </a:r>
            <a:br>
              <a:rPr lang="en-GB" b="1" dirty="0">
                <a:solidFill>
                  <a:srgbClr val="01135F"/>
                </a:solidFill>
                <a:latin typeface="Arial"/>
                <a:cs typeface="Arial"/>
              </a:rPr>
            </a:br>
            <a:r>
              <a:rPr lang="en-GB" b="1" dirty="0" smtClean="0">
                <a:solidFill>
                  <a:srgbClr val="01135F"/>
                </a:solidFill>
                <a:latin typeface="Arial"/>
                <a:cs typeface="Arial"/>
              </a:rPr>
              <a:t>16</a:t>
            </a:r>
            <a:r>
              <a:rPr lang="sk-SK" b="1" dirty="0" smtClean="0">
                <a:solidFill>
                  <a:srgbClr val="01135F"/>
                </a:solidFill>
                <a:latin typeface="Arial"/>
                <a:cs typeface="Arial"/>
              </a:rPr>
              <a:t>. marcom </a:t>
            </a:r>
            <a:r>
              <a:rPr lang="en-GB" b="1" dirty="0" smtClean="0">
                <a:solidFill>
                  <a:srgbClr val="01135F"/>
                </a:solidFill>
                <a:latin typeface="Arial"/>
                <a:cs typeface="Arial"/>
              </a:rPr>
              <a:t>2026 </a:t>
            </a:r>
            <a:r>
              <a:rPr lang="en-GB" b="1" dirty="0">
                <a:solidFill>
                  <a:srgbClr val="01135F"/>
                </a:solidFill>
                <a:latin typeface="Arial"/>
                <a:cs typeface="Arial"/>
              </a:rPr>
              <a:t/>
            </a:r>
            <a:br>
              <a:rPr lang="en-GB" b="1" dirty="0">
                <a:solidFill>
                  <a:srgbClr val="01135F"/>
                </a:solidFill>
                <a:latin typeface="Arial"/>
                <a:cs typeface="Arial"/>
              </a:rPr>
            </a:br>
            <a:r>
              <a:rPr lang="en-GB" dirty="0">
                <a:solidFill>
                  <a:srgbClr val="01135F"/>
                </a:solidFill>
                <a:latin typeface="Arial"/>
                <a:cs typeface="Arial"/>
              </a:rPr>
              <a:t>23:59:59 CET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5" name="Graphic 38" descr="P79#y1">
            <a:extLst>
              <a:ext uri="{FF2B5EF4-FFF2-40B4-BE49-F238E27FC236}">
                <a16:creationId xmlns:a16="http://schemas.microsoft.com/office/drawing/2014/main" id="{93B66963-EEC9-F503-BF93-46717E601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2127" t="30561" r="47242" b="31936"/>
          <a:stretch>
            <a:fillRect/>
          </a:stretch>
        </p:blipFill>
        <p:spPr>
          <a:xfrm>
            <a:off x="829069" y="853580"/>
            <a:ext cx="931681" cy="85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3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31783F-AC8C-82EB-6636-306677267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5">
            <a:extLst>
              <a:ext uri="{FF2B5EF4-FFF2-40B4-BE49-F238E27FC236}">
                <a16:creationId xmlns:a16="http://schemas.microsoft.com/office/drawing/2014/main" id="{DF6018FA-A3A1-6BD6-1D92-E189C5A6D7E0}"/>
              </a:ext>
            </a:extLst>
          </p:cNvPr>
          <p:cNvSpPr txBox="1">
            <a:spLocks/>
          </p:cNvSpPr>
          <p:nvPr/>
        </p:nvSpPr>
        <p:spPr>
          <a:xfrm>
            <a:off x="701986" y="694497"/>
            <a:ext cx="4574864" cy="5901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sk-SK" sz="3200" b="1" noProof="0" dirty="0" smtClean="0">
                <a:solidFill>
                  <a:srgbClr val="512D86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Viac informácií</a:t>
            </a:r>
            <a:endParaRPr lang="en-GB" sz="3200" b="1" noProof="0" dirty="0">
              <a:solidFill>
                <a:srgbClr val="512D86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3BCA4D71-C63C-01DF-4505-E3CF34E6B697}"/>
              </a:ext>
            </a:extLst>
          </p:cNvPr>
          <p:cNvSpPr/>
          <p:nvPr/>
        </p:nvSpPr>
        <p:spPr>
          <a:xfrm>
            <a:off x="807254" y="2006629"/>
            <a:ext cx="4177628" cy="463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defRPr/>
            </a:pPr>
            <a:r>
              <a:rPr lang="de-DE" b="1" dirty="0">
                <a:solidFill>
                  <a:srgbClr val="002060"/>
                </a:solidFill>
                <a:latin typeface="Arial"/>
                <a:ea typeface="Roboto"/>
                <a:cs typeface="Arial"/>
              </a:rPr>
              <a:t>Culture </a:t>
            </a:r>
            <a:r>
              <a:rPr lang="de-DE" b="1" dirty="0" err="1">
                <a:solidFill>
                  <a:srgbClr val="002060"/>
                </a:solidFill>
                <a:latin typeface="Arial"/>
                <a:ea typeface="Roboto"/>
                <a:cs typeface="Arial"/>
              </a:rPr>
              <a:t>Moves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 </a:t>
            </a:r>
            <a:r>
              <a:rPr lang="de-DE" b="1" dirty="0" smtClean="0">
                <a:solidFill>
                  <a:srgbClr val="002060"/>
                </a:solidFill>
                <a:latin typeface="Arial"/>
                <a:ea typeface="Roboto"/>
                <a:cs typeface="Arial"/>
              </a:rPr>
              <a:t>Europe</a:t>
            </a:r>
            <a:r>
              <a:rPr lang="de-DE" b="1" dirty="0">
                <a:solidFill>
                  <a:srgbClr val="002060"/>
                </a:solidFill>
                <a:latin typeface="Arial"/>
                <a:ea typeface="Roboto"/>
                <a:cs typeface="Arial"/>
              </a:rPr>
              <a:t/>
            </a:r>
            <a:br>
              <a:rPr lang="de-DE" b="1" dirty="0">
                <a:solidFill>
                  <a:srgbClr val="002060"/>
                </a:solidFill>
                <a:latin typeface="Arial"/>
                <a:ea typeface="Roboto"/>
                <a:cs typeface="Arial"/>
              </a:rPr>
            </a:br>
            <a:endParaRPr lang="de-DE" b="1" dirty="0">
              <a:solidFill>
                <a:srgbClr val="002060"/>
              </a:solidFill>
              <a:latin typeface="Arial"/>
              <a:ea typeface="Roboto"/>
              <a:cs typeface="Arial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4BB17D4A-3463-1A5B-24A9-CF0700778DBC}"/>
              </a:ext>
            </a:extLst>
          </p:cNvPr>
          <p:cNvSpPr/>
          <p:nvPr/>
        </p:nvSpPr>
        <p:spPr>
          <a:xfrm>
            <a:off x="754718" y="2359409"/>
            <a:ext cx="1961618" cy="109185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Announcements</a:t>
            </a:r>
            <a:endParaRPr kumimoji="0" lang="de-DE" sz="1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Roboto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sz="1600" dirty="0">
                <a:solidFill>
                  <a:srgbClr val="002060"/>
                </a:solidFill>
                <a:latin typeface="Arial"/>
                <a:ea typeface="Roboto"/>
                <a:cs typeface="Arial"/>
              </a:rPr>
              <a:t>Tutorial </a:t>
            </a:r>
            <a:r>
              <a:rPr lang="de-DE" sz="1600" dirty="0" err="1">
                <a:solidFill>
                  <a:srgbClr val="002060"/>
                </a:solidFill>
                <a:latin typeface="Arial"/>
                <a:ea typeface="Roboto"/>
                <a:cs typeface="Arial"/>
              </a:rPr>
              <a:t>videos</a:t>
            </a:r>
            <a:endParaRPr lang="de-DE" sz="1600" dirty="0">
              <a:solidFill>
                <a:srgbClr val="002060"/>
              </a:solidFill>
              <a:latin typeface="Arial"/>
              <a:ea typeface="Roboto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Interviews</a:t>
            </a:r>
            <a:endParaRPr kumimoji="0" lang="en-GB" sz="1600" i="0" u="sng" strike="noStrike" kern="1200" cap="none" spc="0" normalizeH="0" baseline="0" noProof="0" dirty="0">
              <a:ln>
                <a:noFill/>
              </a:ln>
              <a:solidFill>
                <a:srgbClr val="0E2841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D972BC2B-EC9E-D2CF-E442-CA1658171AD6}"/>
              </a:ext>
            </a:extLst>
          </p:cNvPr>
          <p:cNvSpPr txBox="1"/>
          <p:nvPr/>
        </p:nvSpPr>
        <p:spPr>
          <a:xfrm>
            <a:off x="2907231" y="4029802"/>
            <a:ext cx="1634927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ts val="2000"/>
              </a:lnSpc>
              <a:defRPr sz="1200" kern="120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linktr.ee/</a:t>
            </a:r>
            <a:r>
              <a:rPr kumimoji="0" lang="de-DE" sz="1600" b="0" i="0" u="sng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culturemoveseurope</a:t>
            </a: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718A80DC-739F-A30D-3249-1FF7A79308A9}"/>
              </a:ext>
            </a:extLst>
          </p:cNvPr>
          <p:cNvSpPr/>
          <p:nvPr/>
        </p:nvSpPr>
        <p:spPr>
          <a:xfrm>
            <a:off x="5235825" y="1977672"/>
            <a:ext cx="2190252" cy="985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Website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culture.ec.europa.eu/culture-moves-</a:t>
            </a:r>
            <a:r>
              <a:rPr kumimoji="0" lang="fr-FR" sz="1600" b="0" i="0" u="sng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europe</a:t>
            </a:r>
            <a:endParaRPr kumimoji="0" lang="en-GB" sz="16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8C3998F-ACC5-254F-6B89-34CA81BF12C1}"/>
              </a:ext>
            </a:extLst>
          </p:cNvPr>
          <p:cNvSpPr/>
          <p:nvPr/>
        </p:nvSpPr>
        <p:spPr>
          <a:xfrm>
            <a:off x="5235828" y="3017510"/>
            <a:ext cx="2615446" cy="33855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Creative Europe Desk</a:t>
            </a:r>
            <a:endParaRPr lang="de-DE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Roboto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14B82E-B83F-7B54-776C-F47B5844B004}"/>
              </a:ext>
            </a:extLst>
          </p:cNvPr>
          <p:cNvSpPr txBox="1"/>
          <p:nvPr/>
        </p:nvSpPr>
        <p:spPr>
          <a:xfrm>
            <a:off x="5235825" y="3350045"/>
            <a:ext cx="312991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>
              <a:lnSpc>
                <a:spcPts val="2000"/>
              </a:lnSpc>
              <a:defRPr sz="120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  <a:hlinkClick r:id="rId5"/>
              </a:rPr>
              <a:t>kultura@cedslovakia.eu</a:t>
            </a: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Roboto Ligh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800" dirty="0" smtClean="0">
                <a:latin typeface="Arial"/>
                <a:ea typeface="Roboto Light"/>
                <a:cs typeface="Arial"/>
                <a:hlinkClick r:id="rId6"/>
              </a:rPr>
              <a:t>www.cedslovakia.eu</a:t>
            </a:r>
            <a:endParaRPr lang="de-DE" sz="14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Roboto Light"/>
              <a:cs typeface="Arial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317E9D3F-69F6-BD52-1623-DF4062FB3EA6}"/>
              </a:ext>
            </a:extLst>
          </p:cNvPr>
          <p:cNvSpPr/>
          <p:nvPr/>
        </p:nvSpPr>
        <p:spPr>
          <a:xfrm>
            <a:off x="5235828" y="4696603"/>
            <a:ext cx="3039782" cy="985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Výzva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Roboto"/>
              <a:cs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culture.ec.europa.eu/document/call-document-for-individual-mobility-2025-2026</a:t>
            </a:r>
            <a:endParaRPr kumimoji="0" lang="de-DE" sz="14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561496E-2BF4-A175-82CF-CA84944C7D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7279" y="2721936"/>
            <a:ext cx="1371984" cy="1310411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101A44AD-8221-D75F-7A2B-10FF37F4EB0B}"/>
              </a:ext>
            </a:extLst>
          </p:cNvPr>
          <p:cNvSpPr/>
          <p:nvPr/>
        </p:nvSpPr>
        <p:spPr>
          <a:xfrm rot="256757">
            <a:off x="929951" y="5041808"/>
            <a:ext cx="2873707" cy="1289974"/>
          </a:xfrm>
          <a:prstGeom prst="rect">
            <a:avLst/>
          </a:prstGeom>
          <a:solidFill>
            <a:srgbClr val="CCE89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8C48EE56-F462-09D5-9228-F4150209EAA2}"/>
              </a:ext>
            </a:extLst>
          </p:cNvPr>
          <p:cNvSpPr/>
          <p:nvPr/>
        </p:nvSpPr>
        <p:spPr>
          <a:xfrm rot="292371">
            <a:off x="975151" y="5285360"/>
            <a:ext cx="2774235" cy="985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FAQs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culture.ec.europa.eu/culture-moves-europe/faqs/faqs-for-residency-hosts</a:t>
            </a:r>
            <a:endParaRPr kumimoji="0" lang="en-GB" sz="16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48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6" grpId="0"/>
      <p:bldP spid="19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DAC229-4847-9669-8B6C-35E94C69B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BDFF1154-30E4-DB15-549B-5BFFFE7B3A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3228" y="1946185"/>
            <a:ext cx="6561811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4000" b="1" noProof="0" dirty="0" smtClean="0">
                <a:solidFill>
                  <a:srgbClr val="512D8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Výzva pre </a:t>
            </a:r>
            <a:r>
              <a:rPr lang="sk-SK" sz="4000" b="1" noProof="0" dirty="0" err="1" smtClean="0">
                <a:solidFill>
                  <a:srgbClr val="512D8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hostiteľsk</a:t>
            </a:r>
            <a:r>
              <a:rPr lang="sk-SK" sz="4000" b="1" dirty="0" smtClean="0">
                <a:solidFill>
                  <a:srgbClr val="512D8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é organizácie </a:t>
            </a:r>
            <a:r>
              <a:rPr lang="en-GB" sz="4000" b="1" noProof="0" dirty="0" smtClean="0">
                <a:solidFill>
                  <a:srgbClr val="512D8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2025-2026</a:t>
            </a:r>
            <a:endParaRPr lang="en-GB" sz="4000" b="1" noProof="0" dirty="0">
              <a:solidFill>
                <a:srgbClr val="512D86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477D72B-3837-1BB1-E836-E6F42BDCE3EB}"/>
              </a:ext>
            </a:extLst>
          </p:cNvPr>
          <p:cNvSpPr txBox="1"/>
          <p:nvPr/>
        </p:nvSpPr>
        <p:spPr>
          <a:xfrm>
            <a:off x="672662" y="3906855"/>
            <a:ext cx="7868096" cy="400110"/>
          </a:xfrm>
          <a:prstGeom prst="rect">
            <a:avLst/>
          </a:prstGeom>
          <a:solidFill>
            <a:srgbClr val="FCC76C">
              <a:alpha val="60000"/>
            </a:srgb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k-SK" sz="2000" b="1" noProof="0" dirty="0" smtClean="0">
                <a:solidFill>
                  <a:srgbClr val="512D8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Uzávierka prihlášok</a:t>
            </a:r>
            <a:r>
              <a:rPr lang="en-GB" sz="2000" b="1" noProof="0" dirty="0" smtClean="0">
                <a:solidFill>
                  <a:srgbClr val="512D8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:</a:t>
            </a:r>
            <a:endParaRPr lang="en-GB" sz="2000" b="1" noProof="0" dirty="0">
              <a:solidFill>
                <a:srgbClr val="512D86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B5762-BD2D-93E1-426A-E202D4220824}"/>
              </a:ext>
            </a:extLst>
          </p:cNvPr>
          <p:cNvSpPr txBox="1"/>
          <p:nvPr/>
        </p:nvSpPr>
        <p:spPr>
          <a:xfrm>
            <a:off x="3322954" y="4436368"/>
            <a:ext cx="2862355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ctr">
              <a:lnSpc>
                <a:spcPct val="110000"/>
              </a:lnSpc>
              <a:spcAft>
                <a:spcPts val="600"/>
              </a:spcAft>
              <a:buClr>
                <a:srgbClr val="512D86"/>
              </a:buClr>
              <a:buFont typeface="Wingdings" panose="05000000000000000000" pitchFamily="2" charset="2"/>
              <a:buChar char="ü"/>
            </a:pPr>
            <a:r>
              <a:rPr lang="en-GB" sz="2400" b="1" kern="100" noProof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16</a:t>
            </a:r>
            <a:r>
              <a:rPr lang="sk-SK" sz="2400" b="1" kern="100" noProof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 marec </a:t>
            </a:r>
            <a:r>
              <a:rPr lang="en-GB" sz="2400" b="1" kern="100" noProof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2026</a:t>
            </a:r>
            <a:endParaRPr lang="en-GB" sz="2400" b="1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A853B5-E9C9-D5E6-4670-0C2307272062}"/>
              </a:ext>
            </a:extLst>
          </p:cNvPr>
          <p:cNvSpPr txBox="1"/>
          <p:nvPr/>
        </p:nvSpPr>
        <p:spPr>
          <a:xfrm>
            <a:off x="820085" y="5966925"/>
            <a:ext cx="7868095" cy="373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0000"/>
              </a:lnSpc>
              <a:spcAft>
                <a:spcPts val="600"/>
              </a:spcAft>
              <a:buClr>
                <a:srgbClr val="512D86"/>
              </a:buClr>
            </a:pPr>
            <a:r>
              <a:rPr lang="sk-SK" kern="100" noProof="0" dirty="0" smtClean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Všetky žiadosti budú vyhodnotené po tejto uzávierke</a:t>
            </a:r>
            <a:r>
              <a:rPr lang="en-GB" kern="100" noProof="0" dirty="0" smtClean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</a:t>
            </a:r>
            <a:endParaRPr lang="en-GB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3">
            <a:extLst>
              <a:ext uri="{FF2B5EF4-FFF2-40B4-BE49-F238E27FC236}">
                <a16:creationId xmlns:a16="http://schemas.microsoft.com/office/drawing/2014/main" id="{4E00D1A2-633C-DB68-E9DB-8B79774AD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8526" y="311966"/>
            <a:ext cx="1471217" cy="14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8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0">
            <a:extLst>
              <a:ext uri="{FF2B5EF4-FFF2-40B4-BE49-F238E27FC236}">
                <a16:creationId xmlns:a16="http://schemas.microsoft.com/office/drawing/2014/main" id="{D5274593-9EE1-F117-DD7F-249BB968C346}"/>
              </a:ext>
            </a:extLst>
          </p:cNvPr>
          <p:cNvSpPr/>
          <p:nvPr/>
        </p:nvSpPr>
        <p:spPr>
          <a:xfrm>
            <a:off x="678688" y="1639675"/>
            <a:ext cx="5044458" cy="3389526"/>
          </a:xfrm>
          <a:prstGeom prst="rect">
            <a:avLst/>
          </a:prstGeom>
          <a:noFill/>
          <a:ln w="28575">
            <a:solidFill>
              <a:srgbClr val="E1D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i="1" noProof="0">
              <a:solidFill>
                <a:srgbClr val="002060"/>
              </a:solidFill>
              <a:latin typeface="Arial" panose="020B0604020202020204" pitchFamily="34" charset="0"/>
              <a:ea typeface="Roboto Lt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999E75-306C-FEBD-AF78-781846BB0371}"/>
              </a:ext>
            </a:extLst>
          </p:cNvPr>
          <p:cNvSpPr txBox="1"/>
          <p:nvPr/>
        </p:nvSpPr>
        <p:spPr>
          <a:xfrm>
            <a:off x="831272" y="1867199"/>
            <a:ext cx="47993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sk-SK" b="1" u="sng" noProof="0" dirty="0" smtClean="0">
                <a:solidFill>
                  <a:srgbClr val="002060"/>
                </a:solidFill>
                <a:highlight>
                  <a:srgbClr val="E1DEF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Fáza </a:t>
            </a:r>
            <a:r>
              <a:rPr lang="en-GB" b="1" u="sng" noProof="0" dirty="0" smtClean="0">
                <a:solidFill>
                  <a:srgbClr val="002060"/>
                </a:solidFill>
                <a:highlight>
                  <a:srgbClr val="E1DEF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noProof="0" dirty="0" smtClean="0">
                <a:solidFill>
                  <a:srgbClr val="002060"/>
                </a:solidFill>
                <a:highlight>
                  <a:srgbClr val="E1DEF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noProof="0" dirty="0">
              <a:solidFill>
                <a:srgbClr val="002060"/>
              </a:solidFill>
              <a:highlight>
                <a:srgbClr val="E1DEF4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Obdobie, počas ktorého je výzva otvorená</a:t>
            </a:r>
            <a:r>
              <a:rPr lang="en-GB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Prihlasujete sa so svojím návrhom rezidenčného projektu </a:t>
            </a:r>
            <a:r>
              <a:rPr lang="en-GB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k-SK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pripájate podporné dokumenty o svojej právnickej osobe.</a:t>
            </a:r>
            <a:endParaRPr lang="en-GB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09DECEAC-1783-857E-AD65-3B311BDFA037}"/>
              </a:ext>
            </a:extLst>
          </p:cNvPr>
          <p:cNvSpPr txBox="1">
            <a:spLocks/>
          </p:cNvSpPr>
          <p:nvPr/>
        </p:nvSpPr>
        <p:spPr>
          <a:xfrm>
            <a:off x="678688" y="688953"/>
            <a:ext cx="7197306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3200" b="1" noProof="0" dirty="0" smtClean="0">
                <a:solidFill>
                  <a:srgbClr val="512D86"/>
                </a:solidFill>
                <a:latin typeface="Roboto"/>
                <a:ea typeface="Roboto"/>
                <a:cs typeface="Arial"/>
              </a:rPr>
              <a:t>Proces podávania žiadosti</a:t>
            </a:r>
            <a:endParaRPr lang="en-GB" sz="3200" b="1" noProof="0" dirty="0">
              <a:solidFill>
                <a:srgbClr val="512D86"/>
              </a:solidFill>
              <a:latin typeface="Roboto"/>
              <a:ea typeface="Roboto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62C50B-8670-0462-D06F-CF422288ABE5}"/>
              </a:ext>
            </a:extLst>
          </p:cNvPr>
          <p:cNvSpPr txBox="1"/>
          <p:nvPr/>
        </p:nvSpPr>
        <p:spPr>
          <a:xfrm>
            <a:off x="6096001" y="1867199"/>
            <a:ext cx="48641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sk-SK" b="1" noProof="0" dirty="0" smtClean="0">
                <a:solidFill>
                  <a:srgbClr val="002060"/>
                </a:solidFill>
                <a:highlight>
                  <a:srgbClr val="E1DEF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Vybrané </a:t>
            </a:r>
            <a:r>
              <a:rPr lang="sk-SK" b="1" noProof="0" dirty="0" err="1" smtClean="0">
                <a:solidFill>
                  <a:srgbClr val="002060"/>
                </a:solidFill>
                <a:highlight>
                  <a:srgbClr val="E1DEF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žiadost</a:t>
            </a:r>
            <a:r>
              <a:rPr lang="sk-SK" b="1" dirty="0" smtClean="0">
                <a:solidFill>
                  <a:srgbClr val="002060"/>
                </a:solidFill>
                <a:highlight>
                  <a:srgbClr val="E1DEF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 postupujú do </a:t>
            </a:r>
            <a:r>
              <a:rPr lang="sk-SK" b="1" u="sng" noProof="0" dirty="0" smtClean="0">
                <a:solidFill>
                  <a:srgbClr val="002060"/>
                </a:solidFill>
                <a:highlight>
                  <a:srgbClr val="E1DEF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Fázy</a:t>
            </a:r>
            <a:r>
              <a:rPr lang="en-GB" b="1" u="sng" noProof="0" dirty="0" smtClean="0">
                <a:solidFill>
                  <a:srgbClr val="002060"/>
                </a:solidFill>
                <a:highlight>
                  <a:srgbClr val="E1DEF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noProof="0" dirty="0">
                <a:solidFill>
                  <a:srgbClr val="002060"/>
                </a:solidFill>
                <a:highlight>
                  <a:srgbClr val="E1DEF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noProof="0" dirty="0">
                <a:solidFill>
                  <a:srgbClr val="002060"/>
                </a:solidFill>
                <a:highlight>
                  <a:srgbClr val="E1DEF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k-SK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Čas, v ktorom nájdete a vyberiete svojich rezidentov*</a:t>
            </a:r>
            <a:r>
              <a:rPr lang="sk-SK" noProof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</a:t>
            </a:r>
            <a:r>
              <a:rPr lang="sk-SK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vyplníte ich údaje do </a:t>
            </a:r>
            <a:r>
              <a:rPr lang="en-GB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Residency </a:t>
            </a:r>
            <a:r>
              <a:rPr lang="en-GB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 </a:t>
            </a:r>
            <a:r>
              <a:rPr lang="en-GB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Card. </a:t>
            </a:r>
            <a:endParaRPr lang="en-GB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8E2DDE17-E075-EB88-7372-43A9EDA5CAC6}"/>
              </a:ext>
            </a:extLst>
          </p:cNvPr>
          <p:cNvSpPr txBox="1"/>
          <p:nvPr/>
        </p:nvSpPr>
        <p:spPr>
          <a:xfrm>
            <a:off x="969916" y="3520162"/>
            <a:ext cx="3509754" cy="13388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noProof="0" dirty="0" smtClean="0">
                <a:solidFill>
                  <a:srgbClr val="011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Žiadosť</a:t>
            </a:r>
            <a:endParaRPr lang="en-GB" noProof="0" dirty="0">
              <a:solidFill>
                <a:srgbClr val="011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noProof="0" dirty="0" smtClean="0">
                <a:solidFill>
                  <a:srgbClr val="011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Hodnotenie</a:t>
            </a:r>
            <a:endParaRPr lang="en-GB" noProof="0" dirty="0">
              <a:solidFill>
                <a:srgbClr val="011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noProof="0" dirty="0" smtClean="0">
                <a:solidFill>
                  <a:srgbClr val="01135F"/>
                </a:solidFill>
                <a:latin typeface="Arial"/>
                <a:cs typeface="Arial"/>
              </a:rPr>
              <a:t>Výsledok</a:t>
            </a:r>
            <a:r>
              <a:rPr lang="en-GB" noProof="0" dirty="0" smtClean="0">
                <a:solidFill>
                  <a:srgbClr val="01135F"/>
                </a:solidFill>
                <a:latin typeface="Arial"/>
                <a:cs typeface="Arial"/>
              </a:rPr>
              <a:t>:</a:t>
            </a:r>
            <a:endParaRPr lang="en-GB" noProof="0" dirty="0">
              <a:solidFill>
                <a:srgbClr val="01135F"/>
              </a:solidFill>
              <a:latin typeface="Arial"/>
              <a:ea typeface="Roboto Lt" pitchFamily="2" charset="0"/>
              <a:cs typeface="Arial"/>
            </a:endParaRPr>
          </a:p>
        </p:txBody>
      </p:sp>
      <p:sp>
        <p:nvSpPr>
          <p:cNvPr id="14" name="Textfeld 10">
            <a:extLst>
              <a:ext uri="{FF2B5EF4-FFF2-40B4-BE49-F238E27FC236}">
                <a16:creationId xmlns:a16="http://schemas.microsoft.com/office/drawing/2014/main" id="{D140D9EC-F218-D3D8-714E-7A9D56708FC1}"/>
              </a:ext>
            </a:extLst>
          </p:cNvPr>
          <p:cNvSpPr txBox="1"/>
          <p:nvPr/>
        </p:nvSpPr>
        <p:spPr>
          <a:xfrm>
            <a:off x="2260006" y="4442815"/>
            <a:ext cx="140305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b="1" noProof="0" dirty="0" smtClean="0">
                <a:solidFill>
                  <a:srgbClr val="002060"/>
                </a:solidFill>
                <a:highlight>
                  <a:srgbClr val="C2F1C8"/>
                </a:highlight>
                <a:latin typeface="Arial"/>
                <a:cs typeface="Arial"/>
              </a:rPr>
              <a:t> Vybraná</a:t>
            </a:r>
            <a:r>
              <a:rPr lang="en-GB" b="1" noProof="0" dirty="0" smtClean="0">
                <a:solidFill>
                  <a:srgbClr val="002060"/>
                </a:solidFill>
                <a:highlight>
                  <a:srgbClr val="C2F1C8"/>
                </a:highlight>
                <a:latin typeface="Arial"/>
                <a:cs typeface="Arial"/>
              </a:rPr>
              <a:t> </a:t>
            </a:r>
            <a:r>
              <a:rPr lang="en-GB" b="1" noProof="0" dirty="0">
                <a:solidFill>
                  <a:srgbClr val="002060"/>
                </a:solidFill>
                <a:highlight>
                  <a:srgbClr val="C2F1C8"/>
                </a:highlight>
                <a:latin typeface="Arial"/>
                <a:cs typeface="Arial"/>
                <a:sym typeface="Wingdings" panose="05000000000000000000" pitchFamily="2" charset="2"/>
              </a:rPr>
              <a:t></a:t>
            </a:r>
            <a:endParaRPr lang="en-GB" b="1" noProof="0" dirty="0">
              <a:solidFill>
                <a:srgbClr val="002060"/>
              </a:solidFill>
              <a:highlight>
                <a:srgbClr val="C2F1C8"/>
              </a:highlight>
              <a:latin typeface="Arial"/>
              <a:cs typeface="Arial"/>
            </a:endParaRPr>
          </a:p>
        </p:txBody>
      </p:sp>
      <p:sp>
        <p:nvSpPr>
          <p:cNvPr id="15" name="Textfeld 11">
            <a:extLst>
              <a:ext uri="{FF2B5EF4-FFF2-40B4-BE49-F238E27FC236}">
                <a16:creationId xmlns:a16="http://schemas.microsoft.com/office/drawing/2014/main" id="{EB433396-2D33-E105-F4F6-3C74DF1F6837}"/>
              </a:ext>
            </a:extLst>
          </p:cNvPr>
          <p:cNvSpPr txBox="1"/>
          <p:nvPr/>
        </p:nvSpPr>
        <p:spPr>
          <a:xfrm>
            <a:off x="3663064" y="4446555"/>
            <a:ext cx="183407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b="1" noProof="0" dirty="0" smtClean="0">
                <a:solidFill>
                  <a:srgbClr val="002060"/>
                </a:solidFill>
                <a:highlight>
                  <a:srgbClr val="EDECF8"/>
                </a:highlight>
                <a:latin typeface="Arial"/>
                <a:cs typeface="Arial"/>
              </a:rPr>
              <a:t>Nevybraná </a:t>
            </a:r>
            <a:r>
              <a:rPr lang="en-GB" noProof="0" dirty="0" smtClean="0">
                <a:solidFill>
                  <a:srgbClr val="002060"/>
                </a:solidFill>
                <a:highlight>
                  <a:srgbClr val="EDECF8"/>
                </a:highlight>
                <a:latin typeface="Arial"/>
                <a:cs typeface="Arial"/>
                <a:sym typeface="Wingdings" panose="05000000000000000000" pitchFamily="2" charset="2"/>
              </a:rPr>
              <a:t></a:t>
            </a:r>
            <a:endParaRPr lang="en-GB" noProof="0" dirty="0">
              <a:solidFill>
                <a:srgbClr val="002060"/>
              </a:solidFill>
              <a:highlight>
                <a:srgbClr val="EDECF8"/>
              </a:highlight>
              <a:latin typeface="Arial"/>
              <a:cs typeface="Arial"/>
            </a:endParaRPr>
          </a:p>
        </p:txBody>
      </p:sp>
      <p:sp>
        <p:nvSpPr>
          <p:cNvPr id="16" name="TextBox 30">
            <a:extLst>
              <a:ext uri="{FF2B5EF4-FFF2-40B4-BE49-F238E27FC236}">
                <a16:creationId xmlns:a16="http://schemas.microsoft.com/office/drawing/2014/main" id="{14CCA9E2-ED43-3276-1CCF-B8611560066E}"/>
              </a:ext>
            </a:extLst>
          </p:cNvPr>
          <p:cNvSpPr txBox="1"/>
          <p:nvPr/>
        </p:nvSpPr>
        <p:spPr>
          <a:xfrm>
            <a:off x="6322967" y="3362047"/>
            <a:ext cx="3744085" cy="13336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sk-SK" noProof="0" dirty="0" smtClean="0">
                <a:solidFill>
                  <a:srgbClr val="002060"/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Výber rezidentov a </a:t>
            </a:r>
            <a:r>
              <a:rPr lang="sk-SK" noProof="0" dirty="0" err="1" smtClean="0">
                <a:solidFill>
                  <a:srgbClr val="002060"/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rezidentiek</a:t>
            </a:r>
            <a:endParaRPr lang="en-GB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Residency Info Card</a:t>
            </a:r>
            <a:endParaRPr lang="en-GB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</a:t>
            </a:r>
            <a:r>
              <a:rPr lang="sk-SK" noProof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ová</a:t>
            </a:r>
            <a:r>
              <a:rPr lang="sk-SK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zmluva a prvá platba</a:t>
            </a:r>
            <a:endParaRPr lang="en-GB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8342A405-BE70-6730-AA72-6B493F6B48A8}"/>
              </a:ext>
            </a:extLst>
          </p:cNvPr>
          <p:cNvSpPr/>
          <p:nvPr/>
        </p:nvSpPr>
        <p:spPr>
          <a:xfrm>
            <a:off x="6003479" y="1636431"/>
            <a:ext cx="5044458" cy="3389527"/>
          </a:xfrm>
          <a:prstGeom prst="rect">
            <a:avLst/>
          </a:prstGeom>
          <a:noFill/>
          <a:ln w="28575">
            <a:solidFill>
              <a:srgbClr val="E1D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i="1" noProof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12" grpId="0"/>
      <p:bldP spid="14" grpId="0"/>
      <p:bldP spid="15" grpId="0"/>
      <p:bldP spid="16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334172-75F5-5966-93A8-10B4EC44D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>
            <a:extLst>
              <a:ext uri="{FF2B5EF4-FFF2-40B4-BE49-F238E27FC236}">
                <a16:creationId xmlns:a16="http://schemas.microsoft.com/office/drawing/2014/main" id="{B7048F39-F88A-74FC-16EB-ECF4E1205720}"/>
              </a:ext>
            </a:extLst>
          </p:cNvPr>
          <p:cNvSpPr txBox="1">
            <a:spLocks/>
          </p:cNvSpPr>
          <p:nvPr/>
        </p:nvSpPr>
        <p:spPr>
          <a:xfrm>
            <a:off x="714560" y="795269"/>
            <a:ext cx="7101801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3200" b="1" noProof="0" dirty="0" smtClean="0">
                <a:solidFill>
                  <a:srgbClr val="512D86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Kto sa môže uchádzať o podporu</a:t>
            </a:r>
            <a:endParaRPr lang="en-GB" sz="3200" b="1" noProof="0" dirty="0">
              <a:solidFill>
                <a:srgbClr val="512D86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3" name="Rechteck 4">
            <a:extLst>
              <a:ext uri="{FF2B5EF4-FFF2-40B4-BE49-F238E27FC236}">
                <a16:creationId xmlns:a16="http://schemas.microsoft.com/office/drawing/2014/main" id="{C6921260-4686-BD0B-7D6A-28A0FFAAF25E}"/>
              </a:ext>
            </a:extLst>
          </p:cNvPr>
          <p:cNvSpPr/>
          <p:nvPr/>
        </p:nvSpPr>
        <p:spPr>
          <a:xfrm>
            <a:off x="917761" y="2197192"/>
            <a:ext cx="8175439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noProof="0" dirty="0" err="1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Regist</a:t>
            </a:r>
            <a:r>
              <a:rPr lang="sk-SK" noProof="0" dirty="0" err="1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rované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 a sídliace v krajine Kreatívnej </a:t>
            </a:r>
            <a:r>
              <a:rPr lang="sk-SK" noProof="0" dirty="0" err="1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Európ</a:t>
            </a:r>
            <a:r>
              <a:rPr lang="en-GB" noProof="0" dirty="0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y</a:t>
            </a:r>
            <a:endParaRPr lang="en-GB" noProof="0" dirty="0">
              <a:solidFill>
                <a:srgbClr val="002060"/>
              </a:solidFill>
              <a:latin typeface="Arial"/>
              <a:ea typeface="Roboto Light"/>
              <a:cs typeface="Arial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noProof="0" dirty="0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A</a:t>
            </a:r>
            <a:r>
              <a:rPr lang="sk-SK" noProof="0" dirty="0" err="1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ktívne</a:t>
            </a:r>
            <a:r>
              <a:rPr lang="sk-SK" noProof="0" dirty="0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 v relevantnom kultúrnom sektore</a:t>
            </a:r>
            <a:endParaRPr lang="en-GB" noProof="0" dirty="0">
              <a:solidFill>
                <a:srgbClr val="002060"/>
              </a:solidFill>
              <a:latin typeface="Arial"/>
              <a:ea typeface="Roboto Light"/>
              <a:cs typeface="Arial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sk-SK" noProof="0" dirty="0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S kapacitami hostiť navrhovaný rezidenčný projekt</a:t>
            </a:r>
            <a:endParaRPr lang="en-GB" noProof="0" dirty="0">
              <a:solidFill>
                <a:srgbClr val="002060"/>
              </a:solidFill>
              <a:latin typeface="Arial"/>
              <a:ea typeface="Roboto Light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A851DC-120C-5E4D-D4D1-F33713B5D633}"/>
              </a:ext>
            </a:extLst>
          </p:cNvPr>
          <p:cNvSpPr txBox="1"/>
          <p:nvPr/>
        </p:nvSpPr>
        <p:spPr>
          <a:xfrm>
            <a:off x="714561" y="3583590"/>
            <a:ext cx="754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pc="-5" noProof="0" dirty="0" smtClean="0">
                <a:solidFill>
                  <a:srgbClr val="002060"/>
                </a:solidFill>
                <a:latin typeface="Arial"/>
                <a:cs typeface="Arial"/>
              </a:rPr>
              <a:t>Vítané sú nové aj etablované </a:t>
            </a:r>
            <a:r>
              <a:rPr lang="sk-SK" spc="-5" noProof="0" dirty="0" err="1" smtClean="0">
                <a:solidFill>
                  <a:srgbClr val="002060"/>
                </a:solidFill>
                <a:latin typeface="Arial"/>
                <a:cs typeface="Arial"/>
              </a:rPr>
              <a:t>právnick</a:t>
            </a:r>
            <a:r>
              <a:rPr lang="sk-SK" spc="-5" dirty="0" smtClean="0">
                <a:solidFill>
                  <a:srgbClr val="002060"/>
                </a:solidFill>
                <a:latin typeface="Arial"/>
                <a:cs typeface="Arial"/>
              </a:rPr>
              <a:t>é osoby</a:t>
            </a:r>
            <a:r>
              <a:rPr lang="en-GB" spc="-5" noProof="0" dirty="0" smtClean="0">
                <a:solidFill>
                  <a:srgbClr val="002060"/>
                </a:solidFill>
                <a:latin typeface="Arial"/>
                <a:cs typeface="Arial"/>
              </a:rPr>
              <a:t>! </a:t>
            </a:r>
            <a:r>
              <a:rPr lang="en-GB" spc="-5" noProof="0" dirty="0">
                <a:solidFill>
                  <a:srgbClr val="002060"/>
                </a:solidFill>
                <a:latin typeface="Arial"/>
                <a:cs typeface="Arial"/>
                <a:sym typeface="Wingdings" panose="05000000000000000000" pitchFamily="2" charset="2"/>
              </a:rPr>
              <a:t></a:t>
            </a:r>
            <a:endParaRPr lang="en-GB" b="1" noProof="0" dirty="0">
              <a:solidFill>
                <a:srgbClr val="002060"/>
              </a:solidFill>
              <a:latin typeface="Arial"/>
              <a:ea typeface="Roboto Light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A7D302-CAAB-62D1-375D-F8950F121CBF}"/>
              </a:ext>
            </a:extLst>
          </p:cNvPr>
          <p:cNvSpPr txBox="1"/>
          <p:nvPr/>
        </p:nvSpPr>
        <p:spPr>
          <a:xfrm>
            <a:off x="814051" y="1773580"/>
            <a:ext cx="2289634" cy="369332"/>
          </a:xfrm>
          <a:prstGeom prst="rect">
            <a:avLst/>
          </a:prstGeom>
          <a:solidFill>
            <a:srgbClr val="FDE1AF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sk-SK" b="1" noProof="0" dirty="0" smtClean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Právnické osoby</a:t>
            </a:r>
            <a:endParaRPr lang="en-GB" b="1" noProof="0" dirty="0">
              <a:solidFill>
                <a:srgbClr val="002060"/>
              </a:solidFill>
              <a:latin typeface="Arial"/>
              <a:ea typeface="Roboto Light"/>
              <a:cs typeface="Arial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DC662EAE-F61E-985C-E352-92E405CD7AD7}"/>
              </a:ext>
            </a:extLst>
          </p:cNvPr>
          <p:cNvSpPr txBox="1"/>
          <p:nvPr/>
        </p:nvSpPr>
        <p:spPr>
          <a:xfrm>
            <a:off x="714787" y="4685715"/>
            <a:ext cx="8159296" cy="733534"/>
          </a:xfrm>
          <a:prstGeom prst="rect">
            <a:avLst/>
          </a:prstGeom>
          <a:noFill/>
          <a:ln w="19050">
            <a:solidFill>
              <a:srgbClr val="512D86"/>
            </a:solidFill>
            <a:prstDash val="sysDash"/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" b="1" i="1" u="none" strike="noStrike" kern="1200" cap="none" spc="-5" normalizeH="0" baseline="0" noProof="0" dirty="0">
              <a:ln>
                <a:noFill/>
              </a:ln>
              <a:solidFill>
                <a:srgbClr val="512D8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algn="ctr">
              <a:defRPr/>
            </a:pPr>
            <a:r>
              <a:rPr lang="sk-SK" b="1" noProof="0" dirty="0" smtClean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Príklady právnických osôb</a:t>
            </a:r>
            <a:r>
              <a:rPr lang="en-GB" b="1" noProof="0" dirty="0" smtClean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: </a:t>
            </a:r>
            <a:r>
              <a:rPr lang="sk-SK" noProof="0" dirty="0" smtClean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MVO</a:t>
            </a:r>
            <a:r>
              <a:rPr lang="en-GB" noProof="0" dirty="0" smtClean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sk-SK" noProof="0" dirty="0" smtClean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verejné inštitúcie </a:t>
            </a:r>
            <a:r>
              <a:rPr lang="en-GB" noProof="0" dirty="0" smtClean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(</a:t>
            </a:r>
            <a:r>
              <a:rPr lang="sk-SK" dirty="0" smtClean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ako napr. obce</a:t>
            </a:r>
            <a:r>
              <a:rPr lang="en-GB" noProof="0" dirty="0" smtClean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), </a:t>
            </a:r>
            <a:r>
              <a:rPr lang="sk-SK" noProof="0" dirty="0" smtClean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nadácie</a:t>
            </a:r>
            <a:r>
              <a:rPr lang="en-GB" noProof="0" dirty="0" smtClean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sk-SK" noProof="0" dirty="0" smtClean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súkromné spoločnosti</a:t>
            </a:r>
            <a:r>
              <a:rPr lang="en-GB" noProof="0" dirty="0" smtClean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sk-SK" noProof="0" dirty="0" smtClean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samostatne zárobkovo činné osoby </a:t>
            </a:r>
            <a:r>
              <a:rPr lang="en-GB" noProof="0" dirty="0" smtClean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(freelancer</a:t>
            </a:r>
            <a:r>
              <a:rPr lang="sk-SK" noProof="0" dirty="0" smtClean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</a:t>
            </a:r>
            <a:r>
              <a:rPr lang="en-GB" noProof="0" dirty="0" smtClean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), </a:t>
            </a:r>
            <a:r>
              <a:rPr lang="sk-SK" noProof="0" dirty="0" smtClean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..</a:t>
            </a:r>
            <a:r>
              <a:rPr lang="en-GB" noProof="0" dirty="0" smtClean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  <a:endParaRPr lang="en-GB" noProof="0" dirty="0">
              <a:solidFill>
                <a:srgbClr val="002060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1" u="none" strike="noStrike" kern="1200" cap="none" spc="-5" normalizeH="0" baseline="0" noProof="0" dirty="0">
              <a:ln>
                <a:noFill/>
              </a:ln>
              <a:solidFill>
                <a:srgbClr val="512D8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998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934E51-2E7B-314B-C3C2-AF6DC43C7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3F2CF86-CF98-876F-DF46-2FD3BC2630C0}"/>
              </a:ext>
            </a:extLst>
          </p:cNvPr>
          <p:cNvSpPr txBox="1">
            <a:spLocks/>
          </p:cNvSpPr>
          <p:nvPr/>
        </p:nvSpPr>
        <p:spPr>
          <a:xfrm>
            <a:off x="713772" y="636607"/>
            <a:ext cx="5244266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3200" b="1" noProof="0" dirty="0" smtClean="0">
                <a:solidFill>
                  <a:srgbClr val="512D86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Krajiny Kreatívnej Európy</a:t>
            </a:r>
            <a:endParaRPr lang="en-GB" sz="4000" b="1" noProof="0" dirty="0">
              <a:solidFill>
                <a:srgbClr val="512D86"/>
              </a:solidFill>
              <a:latin typeface="Verdana Pro"/>
              <a:ea typeface="+mn-ea"/>
              <a:cs typeface="+mn-cs"/>
            </a:endParaRPr>
          </a:p>
        </p:txBody>
      </p:sp>
      <p:pic>
        <p:nvPicPr>
          <p:cNvPr id="8" name="Image 43">
            <a:extLst>
              <a:ext uri="{FF2B5EF4-FFF2-40B4-BE49-F238E27FC236}">
                <a16:creationId xmlns:a16="http://schemas.microsoft.com/office/drawing/2014/main" id="{E190990B-6552-7CB0-DB86-7E8F1C83FC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110">
            <a:off x="5537184" y="580951"/>
            <a:ext cx="292720" cy="546410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520F610C-2364-2F98-D48C-50CADB1AB6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829453" y="1602802"/>
            <a:ext cx="8706733" cy="1110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Roboto Lt" pitchFamily="2" charset="0"/>
              <a:cs typeface="Arial" panose="020B0604020202020204" pitchFamily="34" charset="0"/>
            </a:endParaRPr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id="{61686947-CC18-86EB-A788-2CF22B6F5A97}"/>
              </a:ext>
            </a:extLst>
          </p:cNvPr>
          <p:cNvSpPr/>
          <p:nvPr/>
        </p:nvSpPr>
        <p:spPr>
          <a:xfrm>
            <a:off x="1729981" y="1493132"/>
            <a:ext cx="8900196" cy="1083374"/>
          </a:xfrm>
          <a:prstGeom prst="rect">
            <a:avLst/>
          </a:prstGeom>
          <a:noFill/>
          <a:ln w="38100">
            <a:solidFill>
              <a:srgbClr val="FDE1AF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k-SK" i="0" u="none" strike="noStrike" kern="1200" cap="none" spc="-4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Všetkých 27 krajín Európskej únie</a:t>
            </a:r>
            <a:endParaRPr lang="en-GB" spc="-40" noProof="0" dirty="0">
              <a:solidFill>
                <a:srgbClr val="002060"/>
              </a:solidFill>
              <a:latin typeface="Arial"/>
              <a:ea typeface="Roboto Light"/>
              <a:cs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b="1" spc="-20" noProof="0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+</a:t>
            </a:r>
            <a:r>
              <a:rPr lang="en-GB" spc="-20" noProof="0" dirty="0">
                <a:solidFill>
                  <a:srgbClr val="002060"/>
                </a:solidFill>
                <a:latin typeface="Arial"/>
                <a:ea typeface="Roboto Light"/>
                <a:cs typeface="Arial"/>
              </a:rPr>
              <a:t> </a:t>
            </a:r>
            <a:r>
              <a:rPr kumimoji="0" lang="en-GB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Albania, Armenia, Bosnia-Herzegovina, </a:t>
            </a:r>
            <a:r>
              <a:rPr kumimoji="0" lang="en-GB" i="0" u="none" strike="noStrike" kern="1200" cap="none" spc="-2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Georgia, Iceland, Kosovo*, Liechtenstein, </a:t>
            </a:r>
            <a:r>
              <a:rPr kumimoji="0" lang="en-GB" b="1" i="0" u="none" strike="noStrike" kern="1200" cap="none" spc="-2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Moldova</a:t>
            </a:r>
            <a:r>
              <a:rPr kumimoji="0" lang="en-GB" i="0" u="none" strike="noStrike" kern="1200" cap="none" spc="-2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, </a:t>
            </a:r>
            <a:r>
              <a:rPr kumimoji="0" lang="en-GB" i="0" u="none" strike="noStrike" kern="1200" cap="none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 Light"/>
                <a:cs typeface="Arial"/>
              </a:rPr>
              <a:t>Montenegro, North Macedonia, Norway, Serbia, Tunisia, Ukraine.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F3D043D0-E8B9-884E-6755-525AC13B1CB4}"/>
              </a:ext>
            </a:extLst>
          </p:cNvPr>
          <p:cNvSpPr txBox="1"/>
          <p:nvPr/>
        </p:nvSpPr>
        <p:spPr>
          <a:xfrm>
            <a:off x="1729981" y="3157179"/>
            <a:ext cx="8900196" cy="240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Greenland (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Denmark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French Guiana, French Polynesia, French Southern and Antarctic Territories, Guadeloupe, Martinique, Mayotte, New Caledonia, Reunion Island, Saint </a:t>
            </a:r>
            <a:r>
              <a:rPr kumimoji="0" lang="en-GB" b="0" i="0" u="none" strike="noStrike" kern="1200" cap="none" spc="-2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Barthelemy</a:t>
            </a:r>
            <a:r>
              <a:rPr kumimoji="0" lang="en-GB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Saint-Martin, St. Pierre and Miquelon, Wallis and Futuna Islands</a:t>
            </a:r>
            <a:r>
              <a:rPr lang="en-GB" spc="-20" noProof="0" dirty="0">
                <a:solidFill>
                  <a:srgbClr val="00206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GB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(</a:t>
            </a:r>
            <a:r>
              <a:rPr kumimoji="0" lang="en-GB" b="0" i="1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France</a:t>
            </a:r>
            <a:r>
              <a:rPr kumimoji="0" lang="en-GB" b="0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);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Azores, Madeira (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Portugal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);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Canary Islands (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Spain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);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Aruba, Bonaire,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Curaçao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Saba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Sint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Maarten,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Sint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Eustatius (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The Netherlands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Rechteck 5">
            <a:extLst>
              <a:ext uri="{FF2B5EF4-FFF2-40B4-BE49-F238E27FC236}">
                <a16:creationId xmlns:a16="http://schemas.microsoft.com/office/drawing/2014/main" id="{8A4F7CB0-0BC5-2819-FF9F-5BE6AA5F13CD}"/>
              </a:ext>
            </a:extLst>
          </p:cNvPr>
          <p:cNvSpPr/>
          <p:nvPr/>
        </p:nvSpPr>
        <p:spPr>
          <a:xfrm>
            <a:off x="1729981" y="2836249"/>
            <a:ext cx="8287379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Overseas Countries and Territories (OCTs) and Outermost Regions (ORs)</a:t>
            </a:r>
          </a:p>
        </p:txBody>
      </p:sp>
      <p:pic>
        <p:nvPicPr>
          <p:cNvPr id="13" name="Image 3">
            <a:extLst>
              <a:ext uri="{FF2B5EF4-FFF2-40B4-BE49-F238E27FC236}">
                <a16:creationId xmlns:a16="http://schemas.microsoft.com/office/drawing/2014/main" id="{9D0A5B0A-E129-6524-3769-EAC8E20FD7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10" y="2745981"/>
            <a:ext cx="1050747" cy="590162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EC5C078F-2370-FEF3-AEA0-50198B06D1A7}"/>
              </a:ext>
            </a:extLst>
          </p:cNvPr>
          <p:cNvSpPr txBox="1"/>
          <p:nvPr/>
        </p:nvSpPr>
        <p:spPr>
          <a:xfrm>
            <a:off x="1823226" y="6031828"/>
            <a:ext cx="9953727" cy="264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GB" sz="1100" spc="-20" noProof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sz="1100" i="1" spc="-20" noProof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designation is without prejudice to positions on status and is in line with UNSCR 1244/1999 and the ICJ Opinion on the Kosovo declaration of independence. </a:t>
            </a:r>
          </a:p>
        </p:txBody>
      </p:sp>
    </p:spTree>
    <p:extLst>
      <p:ext uri="{BB962C8B-B14F-4D97-AF65-F5344CB8AC3E}">
        <p14:creationId xmlns:p14="http://schemas.microsoft.com/office/powerpoint/2010/main" val="344530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00A629-4A92-3B27-CE28-6FA33CDAE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B13BB-7A75-F106-315F-A1FC8FE86509}"/>
              </a:ext>
            </a:extLst>
          </p:cNvPr>
          <p:cNvSpPr txBox="1">
            <a:spLocks/>
          </p:cNvSpPr>
          <p:nvPr/>
        </p:nvSpPr>
        <p:spPr>
          <a:xfrm>
            <a:off x="584574" y="606198"/>
            <a:ext cx="4690247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200" b="1" noProof="0" dirty="0" smtClean="0">
                <a:solidFill>
                  <a:srgbClr val="512D8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</a:t>
            </a:r>
            <a:r>
              <a:rPr lang="sk-SK" sz="3200" b="1" noProof="0" dirty="0" smtClean="0">
                <a:solidFill>
                  <a:srgbClr val="512D8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</a:t>
            </a:r>
            <a:r>
              <a:rPr lang="en-GB" sz="3200" b="1" noProof="0" dirty="0" smtClean="0">
                <a:solidFill>
                  <a:srgbClr val="512D8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tor</a:t>
            </a:r>
            <a:r>
              <a:rPr lang="sk-SK" sz="3200" b="1" noProof="0" dirty="0" smtClean="0">
                <a:solidFill>
                  <a:srgbClr val="512D8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</a:t>
            </a:r>
            <a:endParaRPr lang="en-GB" sz="1800" noProof="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2C16FC7D-46EA-BF08-A576-E00ADBFB03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64" y="609250"/>
            <a:ext cx="1364201" cy="767363"/>
          </a:xfrm>
          <a:prstGeom prst="rect">
            <a:avLst/>
          </a:prstGeom>
        </p:spPr>
      </p:pic>
      <p:pic>
        <p:nvPicPr>
          <p:cNvPr id="4" name="Graphic 2">
            <a:extLst>
              <a:ext uri="{FF2B5EF4-FFF2-40B4-BE49-F238E27FC236}">
                <a16:creationId xmlns:a16="http://schemas.microsoft.com/office/drawing/2014/main" id="{957A7A40-2752-77A4-7E70-C414890F50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0730" y="2445633"/>
            <a:ext cx="1091610" cy="1097511"/>
          </a:xfrm>
          <a:prstGeom prst="rect">
            <a:avLst/>
          </a:prstGeom>
        </p:spPr>
      </p:pic>
      <p:pic>
        <p:nvPicPr>
          <p:cNvPr id="5" name="Graphic 3">
            <a:extLst>
              <a:ext uri="{FF2B5EF4-FFF2-40B4-BE49-F238E27FC236}">
                <a16:creationId xmlns:a16="http://schemas.microsoft.com/office/drawing/2014/main" id="{791BBE82-A302-AFBD-4966-DB1592C27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78918" y="3639470"/>
            <a:ext cx="1103422" cy="1115235"/>
          </a:xfrm>
          <a:prstGeom prst="rect">
            <a:avLst/>
          </a:prstGeom>
        </p:spPr>
      </p:pic>
      <p:pic>
        <p:nvPicPr>
          <p:cNvPr id="7" name="Graphic 4">
            <a:extLst>
              <a:ext uri="{FF2B5EF4-FFF2-40B4-BE49-F238E27FC236}">
                <a16:creationId xmlns:a16="http://schemas.microsoft.com/office/drawing/2014/main" id="{09C5EDC5-6FD5-826C-A6D9-A4637C1176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7202" y="1309298"/>
            <a:ext cx="1118537" cy="1124606"/>
          </a:xfrm>
          <a:prstGeom prst="rect">
            <a:avLst/>
          </a:prstGeom>
        </p:spPr>
      </p:pic>
      <p:pic>
        <p:nvPicPr>
          <p:cNvPr id="8" name="Graphic 5">
            <a:extLst>
              <a:ext uri="{FF2B5EF4-FFF2-40B4-BE49-F238E27FC236}">
                <a16:creationId xmlns:a16="http://schemas.microsoft.com/office/drawing/2014/main" id="{AA13DFA3-AF01-3CE9-C40F-FD1B28EEE9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73009" y="1344740"/>
            <a:ext cx="1109330" cy="1121143"/>
          </a:xfrm>
          <a:prstGeom prst="rect">
            <a:avLst/>
          </a:prstGeom>
        </p:spPr>
      </p:pic>
      <p:pic>
        <p:nvPicPr>
          <p:cNvPr id="9" name="Graphic 6">
            <a:extLst>
              <a:ext uri="{FF2B5EF4-FFF2-40B4-BE49-F238E27FC236}">
                <a16:creationId xmlns:a16="http://schemas.microsoft.com/office/drawing/2014/main" id="{6A6947AC-AAEB-2C13-6116-4030C51806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70538" y="4738767"/>
            <a:ext cx="1103422" cy="1103426"/>
          </a:xfrm>
          <a:prstGeom prst="rect">
            <a:avLst/>
          </a:prstGeom>
        </p:spPr>
      </p:pic>
      <p:pic>
        <p:nvPicPr>
          <p:cNvPr id="10" name="Graphic 7">
            <a:extLst>
              <a:ext uri="{FF2B5EF4-FFF2-40B4-BE49-F238E27FC236}">
                <a16:creationId xmlns:a16="http://schemas.microsoft.com/office/drawing/2014/main" id="{D94EDDF2-53B4-E94B-74C4-DC766366D8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25091" y="2416093"/>
            <a:ext cx="1111234" cy="1111235"/>
          </a:xfrm>
          <a:prstGeom prst="rect">
            <a:avLst/>
          </a:prstGeom>
        </p:spPr>
      </p:pic>
      <p:pic>
        <p:nvPicPr>
          <p:cNvPr id="11" name="Graphic 8">
            <a:extLst>
              <a:ext uri="{FF2B5EF4-FFF2-40B4-BE49-F238E27FC236}">
                <a16:creationId xmlns:a16="http://schemas.microsoft.com/office/drawing/2014/main" id="{085AD4A3-D569-0A72-A7A8-D0420AEDC2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76444" y="3645376"/>
            <a:ext cx="1103423" cy="1097518"/>
          </a:xfrm>
          <a:prstGeom prst="rect">
            <a:avLst/>
          </a:prstGeom>
        </p:spPr>
      </p:pic>
      <p:sp>
        <p:nvSpPr>
          <p:cNvPr id="20" name="TextBox 9">
            <a:extLst>
              <a:ext uri="{FF2B5EF4-FFF2-40B4-BE49-F238E27FC236}">
                <a16:creationId xmlns:a16="http://schemas.microsoft.com/office/drawing/2014/main" id="{6983A494-B94D-BC6D-975D-1D064DDB845D}"/>
              </a:ext>
            </a:extLst>
          </p:cNvPr>
          <p:cNvSpPr txBox="1"/>
          <p:nvPr/>
        </p:nvSpPr>
        <p:spPr>
          <a:xfrm>
            <a:off x="3588104" y="1764630"/>
            <a:ext cx="214964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000" noProof="0" dirty="0" err="1" smtClean="0">
                <a:solidFill>
                  <a:srgbClr val="002060"/>
                </a:solidFill>
                <a:latin typeface="Arial"/>
                <a:cs typeface="Arial"/>
              </a:rPr>
              <a:t>Archite</a:t>
            </a:r>
            <a:r>
              <a:rPr lang="sk-SK" sz="2000" noProof="0" dirty="0" err="1" smtClean="0">
                <a:solidFill>
                  <a:srgbClr val="002060"/>
                </a:solidFill>
                <a:latin typeface="Arial"/>
                <a:cs typeface="Arial"/>
              </a:rPr>
              <a:t>ktúra</a:t>
            </a:r>
            <a:endParaRPr lang="en-GB" noProof="0" dirty="0"/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18844D65-CC3E-197F-D6E8-097ADCF7FE42}"/>
              </a:ext>
            </a:extLst>
          </p:cNvPr>
          <p:cNvSpPr txBox="1"/>
          <p:nvPr/>
        </p:nvSpPr>
        <p:spPr>
          <a:xfrm>
            <a:off x="3588103" y="2799142"/>
            <a:ext cx="227636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000" noProof="0" dirty="0" smtClean="0">
                <a:solidFill>
                  <a:srgbClr val="002060"/>
                </a:solidFill>
                <a:latin typeface="Arial"/>
                <a:cs typeface="Arial"/>
              </a:rPr>
              <a:t>Kultúrne dedičstvo</a:t>
            </a:r>
            <a:endParaRPr lang="en-GB" noProof="0" dirty="0"/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A01786CF-6756-FFE4-643E-B4EE2B93D46B}"/>
              </a:ext>
            </a:extLst>
          </p:cNvPr>
          <p:cNvSpPr txBox="1"/>
          <p:nvPr/>
        </p:nvSpPr>
        <p:spPr>
          <a:xfrm>
            <a:off x="3588104" y="3841834"/>
            <a:ext cx="202292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000" noProof="0" dirty="0" smtClean="0">
                <a:solidFill>
                  <a:srgbClr val="002060"/>
                </a:solidFill>
                <a:latin typeface="Arial"/>
                <a:cs typeface="Arial"/>
              </a:rPr>
              <a:t>Dizajn a móda</a:t>
            </a:r>
            <a:endParaRPr lang="en-GB" sz="2000" noProof="0" dirty="0">
              <a:latin typeface="Arial"/>
              <a:cs typeface="Arial"/>
            </a:endParaRP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77E16327-1B3E-AEB1-DB18-E145993021E1}"/>
              </a:ext>
            </a:extLst>
          </p:cNvPr>
          <p:cNvSpPr txBox="1"/>
          <p:nvPr/>
        </p:nvSpPr>
        <p:spPr>
          <a:xfrm>
            <a:off x="3588104" y="5095992"/>
            <a:ext cx="214964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noProof="0" dirty="0" err="1" smtClean="0">
                <a:solidFill>
                  <a:srgbClr val="002060"/>
                </a:solidFill>
                <a:latin typeface="Arial"/>
                <a:cs typeface="Arial"/>
              </a:rPr>
              <a:t>Literat</a:t>
            </a:r>
            <a:r>
              <a:rPr lang="sk-SK" sz="2000" noProof="0" dirty="0" err="1" smtClean="0">
                <a:solidFill>
                  <a:srgbClr val="002060"/>
                </a:solidFill>
                <a:latin typeface="Arial"/>
                <a:cs typeface="Arial"/>
              </a:rPr>
              <a:t>úra</a:t>
            </a:r>
            <a:endParaRPr lang="en-GB" noProof="0" dirty="0"/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61DAD412-9AAE-BFA6-66B3-31A3F29D2869}"/>
              </a:ext>
            </a:extLst>
          </p:cNvPr>
          <p:cNvSpPr txBox="1"/>
          <p:nvPr/>
        </p:nvSpPr>
        <p:spPr>
          <a:xfrm>
            <a:off x="7179445" y="1764630"/>
            <a:ext cx="214964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sz="2000" noProof="0" dirty="0" smtClean="0">
                <a:solidFill>
                  <a:srgbClr val="002060"/>
                </a:solidFill>
                <a:latin typeface="Arial"/>
                <a:cs typeface="Arial"/>
              </a:rPr>
              <a:t>Hudba</a:t>
            </a:r>
            <a:endParaRPr lang="en-GB" noProof="0" dirty="0"/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32E5C39F-175A-09CA-6EB6-5AF1F1AD5CDA}"/>
              </a:ext>
            </a:extLst>
          </p:cNvPr>
          <p:cNvSpPr txBox="1"/>
          <p:nvPr/>
        </p:nvSpPr>
        <p:spPr>
          <a:xfrm>
            <a:off x="7179445" y="2799142"/>
            <a:ext cx="214964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000" noProof="0" dirty="0" smtClean="0">
                <a:solidFill>
                  <a:srgbClr val="002060"/>
                </a:solidFill>
                <a:latin typeface="Arial"/>
                <a:cs typeface="Arial"/>
              </a:rPr>
              <a:t>Scénické umenie</a:t>
            </a:r>
            <a:endParaRPr lang="en-GB" noProof="0" dirty="0"/>
          </a:p>
        </p:txBody>
      </p:sp>
      <p:sp>
        <p:nvSpPr>
          <p:cNvPr id="26" name="TextBox 22">
            <a:extLst>
              <a:ext uri="{FF2B5EF4-FFF2-40B4-BE49-F238E27FC236}">
                <a16:creationId xmlns:a16="http://schemas.microsoft.com/office/drawing/2014/main" id="{6776BAFC-7EBA-3731-6479-16CF86965489}"/>
              </a:ext>
            </a:extLst>
          </p:cNvPr>
          <p:cNvSpPr txBox="1"/>
          <p:nvPr/>
        </p:nvSpPr>
        <p:spPr>
          <a:xfrm>
            <a:off x="7179445" y="4054585"/>
            <a:ext cx="214964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000" noProof="0" dirty="0" smtClean="0">
                <a:solidFill>
                  <a:srgbClr val="002060"/>
                </a:solidFill>
                <a:latin typeface="Arial"/>
                <a:cs typeface="Arial"/>
              </a:rPr>
              <a:t>Vizuálne umenie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7371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EAFEFC-61BE-9C4F-27C3-778D7E287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BEB1678-94F5-A52D-315B-9DEDF97E0EA6}"/>
              </a:ext>
            </a:extLst>
          </p:cNvPr>
          <p:cNvSpPr txBox="1">
            <a:spLocks/>
          </p:cNvSpPr>
          <p:nvPr/>
        </p:nvSpPr>
        <p:spPr>
          <a:xfrm>
            <a:off x="1233461" y="836255"/>
            <a:ext cx="692034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3200" b="1" noProof="0" dirty="0" smtClean="0">
                <a:solidFill>
                  <a:srgbClr val="512D86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Ciele</a:t>
            </a:r>
            <a:endParaRPr lang="en-GB" sz="3200" b="1" noProof="0" dirty="0">
              <a:solidFill>
                <a:srgbClr val="512D86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36C7AA4D-4FAF-DDCE-DAD1-A2771F1D3FBA}"/>
              </a:ext>
            </a:extLst>
          </p:cNvPr>
          <p:cNvSpPr txBox="1"/>
          <p:nvPr/>
        </p:nvSpPr>
        <p:spPr>
          <a:xfrm>
            <a:off x="1239044" y="1414576"/>
            <a:ext cx="609442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0480">
              <a:spcBef>
                <a:spcPts val="100"/>
              </a:spcBef>
              <a:defRPr/>
            </a:pPr>
            <a:r>
              <a:rPr lang="sk-SK" noProof="0" dirty="0" smtClean="0">
                <a:solidFill>
                  <a:srgbClr val="01135F"/>
                </a:solidFill>
                <a:latin typeface="Arial"/>
                <a:cs typeface="Arial"/>
              </a:rPr>
              <a:t>Rezidencie musí naplniť </a:t>
            </a: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13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dva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13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k-SK" sz="18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0113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 týchto cieľov</a:t>
            </a:r>
            <a:r>
              <a:rPr kumimoji="0" lang="en-GB" sz="18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0113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ACDB0D-F0DF-D7BA-95F2-2FF7FB9396E9}"/>
              </a:ext>
            </a:extLst>
          </p:cNvPr>
          <p:cNvSpPr/>
          <p:nvPr/>
        </p:nvSpPr>
        <p:spPr>
          <a:xfrm>
            <a:off x="2861967" y="4206035"/>
            <a:ext cx="3245771" cy="1491058"/>
          </a:xfrm>
          <a:prstGeom prst="rect">
            <a:avLst/>
          </a:prstGeom>
          <a:solidFill>
            <a:srgbClr val="EFED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lvl="0" algn="ctr">
              <a:lnSpc>
                <a:spcPts val="1900"/>
              </a:lnSpc>
              <a:spcBef>
                <a:spcPts val="5"/>
              </a:spcBef>
              <a:defRPr/>
            </a:pPr>
            <a:r>
              <a:rPr lang="en-US" sz="1600" b="1" spc="-5" dirty="0" err="1">
                <a:solidFill>
                  <a:srgbClr val="01135F"/>
                </a:solidFill>
                <a:latin typeface="Arial"/>
                <a:cs typeface="Arial"/>
              </a:rPr>
              <a:t>Spájať</a:t>
            </a:r>
            <a:r>
              <a:rPr lang="en-US" sz="1600" b="1" spc="-5" dirty="0">
                <a:solidFill>
                  <a:srgbClr val="01135F"/>
                </a:solidFill>
                <a:latin typeface="Arial"/>
                <a:cs typeface="Arial"/>
              </a:rPr>
              <a:t> </a:t>
            </a:r>
            <a:r>
              <a:rPr lang="en-US" sz="1600" b="1" spc="-5" dirty="0" err="1">
                <a:solidFill>
                  <a:srgbClr val="01135F"/>
                </a:solidFill>
                <a:latin typeface="Arial"/>
                <a:cs typeface="Arial"/>
              </a:rPr>
              <a:t>sa</a:t>
            </a:r>
            <a:r>
              <a:rPr lang="en-US" sz="1600" b="1" spc="-5" dirty="0">
                <a:solidFill>
                  <a:srgbClr val="01135F"/>
                </a:solidFill>
                <a:latin typeface="Arial"/>
                <a:cs typeface="Arial"/>
              </a:rPr>
              <a:t>: </a:t>
            </a:r>
            <a:endParaRPr lang="sk-SK" sz="1600" b="1" spc="-5" dirty="0">
              <a:solidFill>
                <a:srgbClr val="01135F"/>
              </a:solidFill>
              <a:latin typeface="Arial"/>
              <a:cs typeface="Arial"/>
            </a:endParaRPr>
          </a:p>
          <a:p>
            <a:pPr marL="12700" marR="5080" lvl="0" algn="ctr">
              <a:lnSpc>
                <a:spcPts val="1900"/>
              </a:lnSpc>
              <a:spcBef>
                <a:spcPts val="5"/>
              </a:spcBef>
              <a:defRPr/>
            </a:pPr>
            <a:r>
              <a:rPr lang="en-US" sz="1600" spc="-5" dirty="0" err="1">
                <a:solidFill>
                  <a:srgbClr val="01135F"/>
                </a:solidFill>
                <a:latin typeface="Arial"/>
                <a:cs typeface="Arial"/>
              </a:rPr>
              <a:t>vytvoriť</a:t>
            </a:r>
            <a:r>
              <a:rPr lang="en-US" sz="1600" spc="-5" dirty="0">
                <a:solidFill>
                  <a:srgbClr val="01135F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01135F"/>
                </a:solidFill>
                <a:latin typeface="Arial"/>
                <a:cs typeface="Arial"/>
              </a:rPr>
              <a:t>profesionálnu</a:t>
            </a:r>
            <a:r>
              <a:rPr lang="en-US" sz="1600" spc="-5" dirty="0">
                <a:solidFill>
                  <a:srgbClr val="01135F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01135F"/>
                </a:solidFill>
                <a:latin typeface="Arial"/>
                <a:cs typeface="Arial"/>
              </a:rPr>
              <a:t>sieť</a:t>
            </a:r>
            <a:r>
              <a:rPr lang="en-US" sz="1600" spc="-5" dirty="0">
                <a:solidFill>
                  <a:srgbClr val="01135F"/>
                </a:solidFill>
                <a:latin typeface="Arial"/>
                <a:cs typeface="Arial"/>
              </a:rPr>
              <a:t>, </a:t>
            </a:r>
            <a:r>
              <a:rPr lang="en-US" sz="1600" spc="-5" dirty="0" err="1">
                <a:solidFill>
                  <a:srgbClr val="01135F"/>
                </a:solidFill>
                <a:latin typeface="Arial"/>
                <a:cs typeface="Arial"/>
              </a:rPr>
              <a:t>posilniť</a:t>
            </a:r>
            <a:r>
              <a:rPr lang="en-US" sz="1600" spc="-5" dirty="0">
                <a:solidFill>
                  <a:srgbClr val="01135F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01135F"/>
                </a:solidFill>
                <a:latin typeface="Arial"/>
                <a:cs typeface="Arial"/>
              </a:rPr>
              <a:t>profesionálny</a:t>
            </a:r>
            <a:r>
              <a:rPr lang="en-US" sz="1600" spc="-5" dirty="0">
                <a:solidFill>
                  <a:srgbClr val="01135F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01135F"/>
                </a:solidFill>
                <a:latin typeface="Arial"/>
                <a:cs typeface="Arial"/>
              </a:rPr>
              <a:t>rozvoj</a:t>
            </a:r>
            <a:r>
              <a:rPr lang="en-US" sz="1600" spc="-5" dirty="0">
                <a:solidFill>
                  <a:srgbClr val="01135F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01135F"/>
                </a:solidFill>
                <a:latin typeface="Arial"/>
                <a:cs typeface="Arial"/>
              </a:rPr>
              <a:t>účastníkov</a:t>
            </a:r>
            <a:r>
              <a:rPr lang="en-US" sz="1600" spc="-5" dirty="0">
                <a:solidFill>
                  <a:srgbClr val="01135F"/>
                </a:solidFill>
                <a:latin typeface="Arial"/>
                <a:cs typeface="Arial"/>
              </a:rPr>
              <a:t>, </a:t>
            </a:r>
            <a:r>
              <a:rPr lang="en-US" sz="1600" spc="-5" dirty="0" err="1">
                <a:solidFill>
                  <a:srgbClr val="01135F"/>
                </a:solidFill>
                <a:latin typeface="Arial"/>
                <a:cs typeface="Arial"/>
              </a:rPr>
              <a:t>nadviazať</a:t>
            </a:r>
            <a:r>
              <a:rPr lang="en-US" sz="1600" spc="-5" dirty="0">
                <a:solidFill>
                  <a:srgbClr val="01135F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01135F"/>
                </a:solidFill>
                <a:latin typeface="Arial"/>
                <a:cs typeface="Arial"/>
              </a:rPr>
              <a:t>kontakt</a:t>
            </a:r>
            <a:r>
              <a:rPr lang="en-US" sz="1600" spc="-5" dirty="0">
                <a:solidFill>
                  <a:srgbClr val="01135F"/>
                </a:solidFill>
                <a:latin typeface="Arial"/>
                <a:cs typeface="Arial"/>
              </a:rPr>
              <a:t> s </a:t>
            </a:r>
            <a:r>
              <a:rPr lang="en-US" sz="1600" spc="-5" dirty="0" err="1">
                <a:solidFill>
                  <a:srgbClr val="01135F"/>
                </a:solidFill>
                <a:latin typeface="Arial"/>
                <a:cs typeface="Arial"/>
              </a:rPr>
              <a:t>novým</a:t>
            </a:r>
            <a:r>
              <a:rPr lang="en-US" sz="1600" spc="-5" dirty="0">
                <a:solidFill>
                  <a:srgbClr val="01135F"/>
                </a:solidFill>
                <a:latin typeface="Arial"/>
                <a:cs typeface="Arial"/>
              </a:rPr>
              <a:t> </a:t>
            </a:r>
            <a:r>
              <a:rPr lang="en-US" sz="1600" spc="-5" dirty="0" err="1" smtClean="0">
                <a:solidFill>
                  <a:srgbClr val="01135F"/>
                </a:solidFill>
                <a:latin typeface="Arial"/>
                <a:cs typeface="Arial"/>
              </a:rPr>
              <a:t>publikom</a:t>
            </a:r>
            <a:r>
              <a:rPr lang="sk-SK" sz="1600" spc="-5" dirty="0" smtClean="0">
                <a:solidFill>
                  <a:srgbClr val="01135F"/>
                </a:solidFill>
                <a:latin typeface="Arial"/>
                <a:cs typeface="Arial"/>
              </a:rPr>
              <a:t>.</a:t>
            </a:r>
            <a:endParaRPr kumimoji="0" lang="en-GB" sz="1600" b="0" i="0" u="none" strike="noStrike" kern="1200" cap="none" spc="-5" normalizeH="0" baseline="0" noProof="0" dirty="0">
              <a:ln>
                <a:noFill/>
              </a:ln>
              <a:solidFill>
                <a:srgbClr val="01135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08345F7-F5CD-E57C-1BEC-A5F3B7839E41}"/>
              </a:ext>
            </a:extLst>
          </p:cNvPr>
          <p:cNvSpPr/>
          <p:nvPr/>
        </p:nvSpPr>
        <p:spPr>
          <a:xfrm>
            <a:off x="7853786" y="2362229"/>
            <a:ext cx="3122153" cy="1443561"/>
          </a:xfrm>
          <a:prstGeom prst="rect">
            <a:avLst/>
          </a:prstGeom>
          <a:solidFill>
            <a:srgbClr val="EFED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161925" lvl="0" algn="ctr">
              <a:lnSpc>
                <a:spcPts val="1900"/>
              </a:lnSpc>
              <a:spcBef>
                <a:spcPts val="180"/>
              </a:spcBef>
              <a:defRPr/>
            </a:pPr>
            <a:r>
              <a:rPr lang="en-US" sz="1600" b="1" spc="-5" dirty="0" err="1">
                <a:solidFill>
                  <a:srgbClr val="01135F"/>
                </a:solidFill>
                <a:latin typeface="Arial"/>
                <a:cs typeface="Arial"/>
              </a:rPr>
              <a:t>Učiť</a:t>
            </a:r>
            <a:r>
              <a:rPr lang="en-US" sz="1600" b="1" spc="-5" dirty="0">
                <a:solidFill>
                  <a:srgbClr val="01135F"/>
                </a:solidFill>
                <a:latin typeface="Arial"/>
                <a:cs typeface="Arial"/>
              </a:rPr>
              <a:t> </a:t>
            </a:r>
            <a:r>
              <a:rPr lang="en-US" sz="1600" b="1" spc="-5" dirty="0" err="1">
                <a:solidFill>
                  <a:srgbClr val="01135F"/>
                </a:solidFill>
                <a:latin typeface="Arial"/>
                <a:cs typeface="Arial"/>
              </a:rPr>
              <a:t>sa</a:t>
            </a:r>
            <a:r>
              <a:rPr lang="en-US" sz="1600" b="1" spc="-5" dirty="0">
                <a:solidFill>
                  <a:srgbClr val="01135F"/>
                </a:solidFill>
                <a:latin typeface="Arial"/>
                <a:cs typeface="Arial"/>
              </a:rPr>
              <a:t>: </a:t>
            </a:r>
            <a:endParaRPr lang="sk-SK" sz="1600" b="1" spc="-5" dirty="0">
              <a:solidFill>
                <a:srgbClr val="01135F"/>
              </a:solidFill>
              <a:latin typeface="Arial"/>
              <a:cs typeface="Arial"/>
            </a:endParaRPr>
          </a:p>
          <a:p>
            <a:pPr marL="12700" marR="161925" lvl="0" algn="ctr">
              <a:lnSpc>
                <a:spcPts val="1900"/>
              </a:lnSpc>
              <a:spcBef>
                <a:spcPts val="180"/>
              </a:spcBef>
              <a:defRPr/>
            </a:pPr>
            <a:r>
              <a:rPr lang="en-US" sz="1600" spc="-5" dirty="0" err="1">
                <a:solidFill>
                  <a:srgbClr val="01135F"/>
                </a:solidFill>
                <a:latin typeface="Arial"/>
                <a:cs typeface="Arial"/>
              </a:rPr>
              <a:t>zvyšovať</a:t>
            </a:r>
            <a:r>
              <a:rPr lang="en-US" sz="1600" spc="-5" dirty="0">
                <a:solidFill>
                  <a:srgbClr val="01135F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01135F"/>
                </a:solidFill>
                <a:latin typeface="Arial"/>
                <a:cs typeface="Arial"/>
              </a:rPr>
              <a:t>kompetencie</a:t>
            </a:r>
            <a:r>
              <a:rPr lang="en-US" sz="1600" spc="-5" dirty="0">
                <a:solidFill>
                  <a:srgbClr val="01135F"/>
                </a:solidFill>
                <a:latin typeface="Arial"/>
                <a:cs typeface="Arial"/>
              </a:rPr>
              <a:t> a </a:t>
            </a:r>
            <a:r>
              <a:rPr lang="en-US" sz="1600" spc="-5" dirty="0" err="1">
                <a:solidFill>
                  <a:srgbClr val="01135F"/>
                </a:solidFill>
                <a:latin typeface="Arial"/>
                <a:cs typeface="Arial"/>
              </a:rPr>
              <a:t>zručnosti</a:t>
            </a:r>
            <a:r>
              <a:rPr lang="en-US" sz="1600" spc="-5" dirty="0">
                <a:solidFill>
                  <a:srgbClr val="01135F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01135F"/>
                </a:solidFill>
                <a:latin typeface="Arial"/>
                <a:cs typeface="Arial"/>
              </a:rPr>
              <a:t>účastníkov</a:t>
            </a:r>
            <a:r>
              <a:rPr lang="en-US" sz="1600" spc="-5" dirty="0">
                <a:solidFill>
                  <a:srgbClr val="01135F"/>
                </a:solidFill>
                <a:latin typeface="Arial"/>
                <a:cs typeface="Arial"/>
              </a:rPr>
              <a:t> </a:t>
            </a:r>
            <a:r>
              <a:rPr lang="en-US" sz="1600" spc="-5" dirty="0" err="1" smtClean="0">
                <a:solidFill>
                  <a:srgbClr val="01135F"/>
                </a:solidFill>
                <a:latin typeface="Arial"/>
                <a:cs typeface="Arial"/>
              </a:rPr>
              <a:t>neformáln</a:t>
            </a:r>
            <a:r>
              <a:rPr lang="sk-SK" sz="1600" spc="-5" dirty="0" err="1" smtClean="0">
                <a:solidFill>
                  <a:srgbClr val="01135F"/>
                </a:solidFill>
                <a:latin typeface="Arial"/>
                <a:cs typeface="Arial"/>
              </a:rPr>
              <a:t>ym</a:t>
            </a:r>
            <a:r>
              <a:rPr lang="en-US" sz="1600" spc="-5" dirty="0" smtClean="0">
                <a:solidFill>
                  <a:srgbClr val="01135F"/>
                </a:solidFill>
                <a:latin typeface="Arial"/>
                <a:cs typeface="Arial"/>
              </a:rPr>
              <a:t> </a:t>
            </a:r>
            <a:r>
              <a:rPr lang="en-US" sz="1600" spc="-5" dirty="0" err="1" smtClean="0">
                <a:solidFill>
                  <a:srgbClr val="01135F"/>
                </a:solidFill>
                <a:latin typeface="Arial"/>
                <a:cs typeface="Arial"/>
              </a:rPr>
              <a:t>vzdelávan</a:t>
            </a:r>
            <a:r>
              <a:rPr lang="sk-SK" sz="1600" spc="-5" dirty="0" err="1" smtClean="0">
                <a:solidFill>
                  <a:srgbClr val="01135F"/>
                </a:solidFill>
                <a:latin typeface="Arial"/>
                <a:cs typeface="Arial"/>
              </a:rPr>
              <a:t>ím</a:t>
            </a:r>
            <a:r>
              <a:rPr lang="en-US" sz="1600" spc="-5" dirty="0" smtClean="0">
                <a:solidFill>
                  <a:srgbClr val="01135F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01135F"/>
                </a:solidFill>
                <a:latin typeface="Arial"/>
                <a:cs typeface="Arial"/>
              </a:rPr>
              <a:t>alebo</a:t>
            </a:r>
            <a:r>
              <a:rPr lang="en-US" sz="1600" spc="-5" dirty="0">
                <a:solidFill>
                  <a:srgbClr val="01135F"/>
                </a:solidFill>
                <a:latin typeface="Arial"/>
                <a:cs typeface="Arial"/>
              </a:rPr>
              <a:t> </a:t>
            </a:r>
            <a:r>
              <a:rPr lang="en-US" sz="1600" spc="-5" dirty="0" err="1" smtClean="0">
                <a:solidFill>
                  <a:srgbClr val="01135F"/>
                </a:solidFill>
                <a:latin typeface="Arial"/>
                <a:cs typeface="Arial"/>
              </a:rPr>
              <a:t>odborn</a:t>
            </a:r>
            <a:r>
              <a:rPr lang="sk-SK" sz="1600" spc="-5" dirty="0" err="1" smtClean="0">
                <a:solidFill>
                  <a:srgbClr val="01135F"/>
                </a:solidFill>
                <a:latin typeface="Arial"/>
                <a:cs typeface="Arial"/>
              </a:rPr>
              <a:t>ou</a:t>
            </a:r>
            <a:r>
              <a:rPr lang="en-US" sz="1600" spc="-5" dirty="0" smtClean="0">
                <a:solidFill>
                  <a:srgbClr val="01135F"/>
                </a:solidFill>
                <a:latin typeface="Arial"/>
                <a:cs typeface="Arial"/>
              </a:rPr>
              <a:t> </a:t>
            </a:r>
            <a:r>
              <a:rPr lang="en-US" sz="1600" spc="-5" dirty="0" err="1" smtClean="0">
                <a:solidFill>
                  <a:srgbClr val="01135F"/>
                </a:solidFill>
                <a:latin typeface="Arial"/>
                <a:cs typeface="Arial"/>
              </a:rPr>
              <a:t>spoluprác</a:t>
            </a:r>
            <a:r>
              <a:rPr lang="sk-SK" sz="1600" spc="-5" dirty="0" err="1" smtClean="0">
                <a:solidFill>
                  <a:srgbClr val="01135F"/>
                </a:solidFill>
                <a:latin typeface="Arial"/>
                <a:cs typeface="Arial"/>
              </a:rPr>
              <a:t>ou</a:t>
            </a:r>
            <a:r>
              <a:rPr lang="sk-SK" sz="1600" spc="-5" dirty="0" smtClean="0">
                <a:solidFill>
                  <a:srgbClr val="01135F"/>
                </a:solidFill>
                <a:latin typeface="Arial"/>
                <a:cs typeface="Arial"/>
              </a:rPr>
              <a:t>.</a:t>
            </a:r>
            <a:endParaRPr lang="en-US" sz="1600" spc="-5" dirty="0">
              <a:solidFill>
                <a:srgbClr val="01135F"/>
              </a:solidFill>
              <a:latin typeface="Arial"/>
              <a:cs typeface="Arial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3DE1871-ED9B-8224-F9E5-DF18A34CD3D9}"/>
              </a:ext>
            </a:extLst>
          </p:cNvPr>
          <p:cNvSpPr/>
          <p:nvPr/>
        </p:nvSpPr>
        <p:spPr>
          <a:xfrm>
            <a:off x="4792426" y="2362229"/>
            <a:ext cx="2767213" cy="1491058"/>
          </a:xfrm>
          <a:prstGeom prst="rect">
            <a:avLst/>
          </a:prstGeom>
          <a:solidFill>
            <a:srgbClr val="EFED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>
              <a:defRPr/>
            </a:pPr>
            <a:r>
              <a:rPr lang="en-US" sz="1600" b="1" spc="-5" dirty="0" err="1">
                <a:solidFill>
                  <a:srgbClr val="01135F"/>
                </a:solidFill>
                <a:latin typeface="Arial"/>
                <a:cs typeface="Arial"/>
              </a:rPr>
              <a:t>Tvoriť</a:t>
            </a:r>
            <a:r>
              <a:rPr lang="en-US" sz="1600" b="1" spc="-5" dirty="0">
                <a:solidFill>
                  <a:srgbClr val="01135F"/>
                </a:solidFill>
                <a:latin typeface="Arial"/>
                <a:cs typeface="Arial"/>
              </a:rPr>
              <a:t>: </a:t>
            </a:r>
            <a:endParaRPr lang="sk-SK" sz="1600" b="1" spc="-5" dirty="0">
              <a:solidFill>
                <a:srgbClr val="01135F"/>
              </a:solidFill>
              <a:latin typeface="Arial"/>
              <a:cs typeface="Arial"/>
            </a:endParaRPr>
          </a:p>
          <a:p>
            <a:pPr lvl="0" algn="ctr">
              <a:defRPr/>
            </a:pPr>
            <a:r>
              <a:rPr lang="en-US" sz="1600" spc="-5" dirty="0" err="1">
                <a:solidFill>
                  <a:srgbClr val="01135F"/>
                </a:solidFill>
                <a:latin typeface="Arial"/>
                <a:cs typeface="Arial"/>
              </a:rPr>
              <a:t>zapojiť</a:t>
            </a:r>
            <a:r>
              <a:rPr lang="en-US" sz="1600" spc="-5" dirty="0">
                <a:solidFill>
                  <a:srgbClr val="01135F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01135F"/>
                </a:solidFill>
                <a:latin typeface="Arial"/>
                <a:cs typeface="Arial"/>
              </a:rPr>
              <a:t>sa</a:t>
            </a:r>
            <a:r>
              <a:rPr lang="en-US" sz="1600" spc="-5" dirty="0">
                <a:solidFill>
                  <a:srgbClr val="01135F"/>
                </a:solidFill>
                <a:latin typeface="Arial"/>
                <a:cs typeface="Arial"/>
              </a:rPr>
              <a:t> do </a:t>
            </a:r>
            <a:r>
              <a:rPr lang="en-US" sz="1600" spc="-5" dirty="0" err="1">
                <a:solidFill>
                  <a:srgbClr val="01135F"/>
                </a:solidFill>
                <a:latin typeface="Arial"/>
                <a:cs typeface="Arial"/>
              </a:rPr>
              <a:t>tvorivého</a:t>
            </a:r>
            <a:r>
              <a:rPr lang="en-US" sz="1600" spc="-5" dirty="0">
                <a:solidFill>
                  <a:srgbClr val="01135F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01135F"/>
                </a:solidFill>
                <a:latin typeface="Arial"/>
                <a:cs typeface="Arial"/>
              </a:rPr>
              <a:t>procesu</a:t>
            </a:r>
            <a:r>
              <a:rPr lang="en-US" sz="1600" spc="-5" dirty="0">
                <a:solidFill>
                  <a:srgbClr val="01135F"/>
                </a:solidFill>
                <a:latin typeface="Arial"/>
                <a:cs typeface="Arial"/>
              </a:rPr>
              <a:t> s </a:t>
            </a:r>
            <a:r>
              <a:rPr lang="en-US" sz="1600" spc="-5" dirty="0" err="1">
                <a:solidFill>
                  <a:srgbClr val="01135F"/>
                </a:solidFill>
                <a:latin typeface="Arial"/>
                <a:cs typeface="Arial"/>
              </a:rPr>
              <a:t>cieľom</a:t>
            </a:r>
            <a:r>
              <a:rPr lang="en-US" sz="1600" spc="-5" dirty="0">
                <a:solidFill>
                  <a:srgbClr val="01135F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01135F"/>
                </a:solidFill>
                <a:latin typeface="Arial"/>
                <a:cs typeface="Arial"/>
              </a:rPr>
              <a:t>vytvoriť</a:t>
            </a:r>
            <a:r>
              <a:rPr lang="en-US" sz="1600" spc="-5" dirty="0">
                <a:solidFill>
                  <a:srgbClr val="01135F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01135F"/>
                </a:solidFill>
                <a:latin typeface="Arial"/>
                <a:cs typeface="Arial"/>
              </a:rPr>
              <a:t>nové</a:t>
            </a:r>
            <a:r>
              <a:rPr lang="en-US" sz="1600" spc="-5" dirty="0">
                <a:solidFill>
                  <a:srgbClr val="01135F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01135F"/>
                </a:solidFill>
                <a:latin typeface="Arial"/>
                <a:cs typeface="Arial"/>
              </a:rPr>
              <a:t>umelecké</a:t>
            </a:r>
            <a:r>
              <a:rPr lang="en-US" sz="1600" spc="-5" dirty="0">
                <a:solidFill>
                  <a:srgbClr val="01135F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01135F"/>
                </a:solidFill>
                <a:latin typeface="Arial"/>
                <a:cs typeface="Arial"/>
              </a:rPr>
              <a:t>dielo</a:t>
            </a:r>
            <a:r>
              <a:rPr lang="sk-SK" sz="1600" spc="-5" dirty="0">
                <a:solidFill>
                  <a:srgbClr val="01135F"/>
                </a:solidFill>
                <a:latin typeface="Arial"/>
                <a:cs typeface="Arial"/>
              </a:rPr>
              <a:t>.</a:t>
            </a:r>
            <a:endParaRPr lang="en-US" sz="1600" spc="-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D516C91-1AAC-7054-495B-53FE45AA5682}"/>
              </a:ext>
            </a:extLst>
          </p:cNvPr>
          <p:cNvSpPr/>
          <p:nvPr/>
        </p:nvSpPr>
        <p:spPr>
          <a:xfrm>
            <a:off x="1521468" y="2362229"/>
            <a:ext cx="3030538" cy="1491058"/>
          </a:xfrm>
          <a:prstGeom prst="rect">
            <a:avLst/>
          </a:prstGeom>
          <a:solidFill>
            <a:srgbClr val="EFED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2700" marR="5080" lvl="0" algn="ctr">
              <a:lnSpc>
                <a:spcPts val="1900"/>
              </a:lnSpc>
              <a:spcAft>
                <a:spcPts val="300"/>
              </a:spcAft>
              <a:defRPr/>
            </a:pPr>
            <a: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 </a:t>
            </a:r>
            <a:r>
              <a:rPr lang="de-DE" sz="1600" b="1" spc="-5" dirty="0" err="1">
                <a:solidFill>
                  <a:srgbClr val="002060"/>
                </a:solidFill>
                <a:latin typeface="Arial"/>
                <a:ea typeface="Roboto"/>
                <a:cs typeface="Arial"/>
              </a:rPr>
              <a:t>Skúmať</a:t>
            </a:r>
            <a:r>
              <a:rPr lang="de-DE" sz="1600" b="1" spc="-5" dirty="0">
                <a:solidFill>
                  <a:srgbClr val="002060"/>
                </a:solidFill>
                <a:latin typeface="Arial"/>
                <a:ea typeface="Roboto"/>
                <a:cs typeface="Arial"/>
              </a:rPr>
              <a:t>: </a:t>
            </a:r>
            <a:endParaRPr lang="sk-SK" sz="1600" b="1" spc="-5" dirty="0">
              <a:solidFill>
                <a:srgbClr val="002060"/>
              </a:solidFill>
              <a:latin typeface="Arial"/>
              <a:ea typeface="Roboto"/>
              <a:cs typeface="Arial"/>
            </a:endParaRPr>
          </a:p>
          <a:p>
            <a:pPr marL="12700" marR="5080" lvl="0" algn="ctr">
              <a:lnSpc>
                <a:spcPts val="1900"/>
              </a:lnSpc>
              <a:spcAft>
                <a:spcPts val="300"/>
              </a:spcAft>
              <a:defRPr/>
            </a:pPr>
            <a:r>
              <a:rPr lang="de-DE" sz="1600" spc="-5" dirty="0" err="1">
                <a:solidFill>
                  <a:srgbClr val="002060"/>
                </a:solidFill>
                <a:latin typeface="Arial"/>
                <a:ea typeface="Roboto"/>
                <a:cs typeface="Arial"/>
              </a:rPr>
              <a:t>realizovať</a:t>
            </a:r>
            <a:r>
              <a:rPr lang="de-DE" sz="1600" spc="-5" dirty="0">
                <a:solidFill>
                  <a:srgbClr val="002060"/>
                </a:solidFill>
                <a:latin typeface="Arial"/>
                <a:ea typeface="Roboto"/>
                <a:cs typeface="Arial"/>
              </a:rPr>
              <a:t> </a:t>
            </a:r>
            <a:r>
              <a:rPr lang="de-DE" sz="1600" spc="-5" dirty="0" err="1">
                <a:solidFill>
                  <a:srgbClr val="002060"/>
                </a:solidFill>
                <a:latin typeface="Arial"/>
                <a:ea typeface="Roboto"/>
                <a:cs typeface="Arial"/>
              </a:rPr>
              <a:t>tvorivý</a:t>
            </a:r>
            <a:r>
              <a:rPr lang="de-DE" sz="1600" spc="-5" dirty="0">
                <a:solidFill>
                  <a:srgbClr val="002060"/>
                </a:solidFill>
                <a:latin typeface="Arial"/>
                <a:ea typeface="Roboto"/>
                <a:cs typeface="Arial"/>
              </a:rPr>
              <a:t> a </a:t>
            </a:r>
            <a:r>
              <a:rPr lang="de-DE" sz="1600" spc="-5" dirty="0" err="1">
                <a:solidFill>
                  <a:srgbClr val="002060"/>
                </a:solidFill>
                <a:latin typeface="Arial"/>
                <a:ea typeface="Roboto"/>
                <a:cs typeface="Arial"/>
              </a:rPr>
              <a:t>umelecký</a:t>
            </a:r>
            <a:r>
              <a:rPr lang="de-DE" sz="1600" spc="-5" dirty="0">
                <a:solidFill>
                  <a:srgbClr val="002060"/>
                </a:solidFill>
                <a:latin typeface="Arial"/>
                <a:ea typeface="Roboto"/>
                <a:cs typeface="Arial"/>
              </a:rPr>
              <a:t> </a:t>
            </a:r>
            <a:r>
              <a:rPr lang="de-DE" sz="1600" spc="-5" dirty="0" err="1">
                <a:solidFill>
                  <a:srgbClr val="002060"/>
                </a:solidFill>
                <a:latin typeface="Arial"/>
                <a:ea typeface="Roboto"/>
                <a:cs typeface="Arial"/>
              </a:rPr>
              <a:t>výskum</a:t>
            </a:r>
            <a:r>
              <a:rPr lang="de-DE" sz="1600" spc="-5" dirty="0">
                <a:solidFill>
                  <a:srgbClr val="002060"/>
                </a:solidFill>
                <a:latin typeface="Arial"/>
                <a:ea typeface="Roboto"/>
                <a:cs typeface="Arial"/>
              </a:rPr>
              <a:t>, </a:t>
            </a:r>
            <a:r>
              <a:rPr lang="de-DE" sz="1600" spc="-5" dirty="0" err="1">
                <a:solidFill>
                  <a:srgbClr val="002060"/>
                </a:solidFill>
                <a:latin typeface="Arial"/>
                <a:ea typeface="Roboto"/>
                <a:cs typeface="Arial"/>
              </a:rPr>
              <a:t>skúmať</a:t>
            </a:r>
            <a:r>
              <a:rPr lang="de-DE" sz="1600" spc="-5" dirty="0">
                <a:solidFill>
                  <a:srgbClr val="002060"/>
                </a:solidFill>
                <a:latin typeface="Arial"/>
                <a:ea typeface="Roboto"/>
                <a:cs typeface="Arial"/>
              </a:rPr>
              <a:t>, </a:t>
            </a:r>
            <a:r>
              <a:rPr lang="de-DE" sz="1600" spc="-5" dirty="0" err="1">
                <a:solidFill>
                  <a:srgbClr val="002060"/>
                </a:solidFill>
                <a:latin typeface="Arial"/>
                <a:ea typeface="Roboto"/>
                <a:cs typeface="Arial"/>
              </a:rPr>
              <a:t>inšpirovať</a:t>
            </a:r>
            <a:r>
              <a:rPr lang="de-DE" sz="1600" spc="-5" dirty="0">
                <a:solidFill>
                  <a:srgbClr val="002060"/>
                </a:solidFill>
                <a:latin typeface="Arial"/>
                <a:ea typeface="Roboto"/>
                <a:cs typeface="Arial"/>
              </a:rPr>
              <a:t> a </a:t>
            </a:r>
            <a:r>
              <a:rPr lang="de-DE" sz="1600" spc="-5" dirty="0" err="1">
                <a:solidFill>
                  <a:srgbClr val="002060"/>
                </a:solidFill>
                <a:latin typeface="Arial"/>
                <a:ea typeface="Roboto"/>
                <a:cs typeface="Arial"/>
              </a:rPr>
              <a:t>pracovať</a:t>
            </a:r>
            <a:r>
              <a:rPr lang="de-DE" sz="1600" spc="-5" dirty="0">
                <a:solidFill>
                  <a:srgbClr val="002060"/>
                </a:solidFill>
                <a:latin typeface="Arial"/>
                <a:ea typeface="Roboto"/>
                <a:cs typeface="Arial"/>
              </a:rPr>
              <a:t> na </a:t>
            </a:r>
            <a:r>
              <a:rPr lang="de-DE" sz="1600" spc="-5" dirty="0" err="1">
                <a:solidFill>
                  <a:srgbClr val="002060"/>
                </a:solidFill>
                <a:latin typeface="Arial"/>
                <a:ea typeface="Roboto"/>
                <a:cs typeface="Arial"/>
              </a:rPr>
              <a:t>konkrétnej</a:t>
            </a:r>
            <a:r>
              <a:rPr lang="de-DE" sz="1600" spc="-5" dirty="0">
                <a:solidFill>
                  <a:srgbClr val="002060"/>
                </a:solidFill>
                <a:latin typeface="Arial"/>
                <a:ea typeface="Roboto"/>
                <a:cs typeface="Arial"/>
              </a:rPr>
              <a:t> </a:t>
            </a:r>
            <a:r>
              <a:rPr lang="de-DE" sz="1600" spc="-5" dirty="0" err="1">
                <a:solidFill>
                  <a:srgbClr val="002060"/>
                </a:solidFill>
                <a:latin typeface="Arial"/>
                <a:ea typeface="Roboto"/>
                <a:cs typeface="Arial"/>
              </a:rPr>
              <a:t>téme</a:t>
            </a:r>
            <a:r>
              <a:rPr lang="de-DE" sz="1600" spc="-5" dirty="0">
                <a:solidFill>
                  <a:srgbClr val="002060"/>
                </a:solidFill>
                <a:latin typeface="Arial"/>
                <a:ea typeface="Roboto"/>
                <a:cs typeface="Arial"/>
              </a:rPr>
              <a:t> </a:t>
            </a:r>
            <a:r>
              <a:rPr lang="de-DE" sz="1600" spc="-5" dirty="0" err="1">
                <a:solidFill>
                  <a:srgbClr val="002060"/>
                </a:solidFill>
                <a:latin typeface="Arial"/>
                <a:ea typeface="Roboto"/>
                <a:cs typeface="Arial"/>
              </a:rPr>
              <a:t>alebo</a:t>
            </a:r>
            <a:r>
              <a:rPr lang="de-DE" sz="1600" spc="-5" dirty="0">
                <a:solidFill>
                  <a:srgbClr val="002060"/>
                </a:solidFill>
                <a:latin typeface="Arial"/>
                <a:ea typeface="Roboto"/>
                <a:cs typeface="Arial"/>
              </a:rPr>
              <a:t> </a:t>
            </a:r>
            <a:r>
              <a:rPr lang="de-DE" sz="1600" spc="-5" dirty="0" err="1">
                <a:solidFill>
                  <a:srgbClr val="002060"/>
                </a:solidFill>
                <a:latin typeface="Arial"/>
                <a:ea typeface="Roboto"/>
                <a:cs typeface="Arial"/>
              </a:rPr>
              <a:t>novej</a:t>
            </a:r>
            <a:r>
              <a:rPr lang="de-DE" sz="1600" spc="-5" dirty="0">
                <a:solidFill>
                  <a:srgbClr val="002060"/>
                </a:solidFill>
                <a:latin typeface="Arial"/>
                <a:ea typeface="Roboto"/>
                <a:cs typeface="Arial"/>
              </a:rPr>
              <a:t> </a:t>
            </a:r>
            <a:r>
              <a:rPr lang="de-DE" sz="1600" spc="-5" dirty="0" err="1">
                <a:solidFill>
                  <a:srgbClr val="002060"/>
                </a:solidFill>
                <a:latin typeface="Arial"/>
                <a:ea typeface="Roboto"/>
                <a:cs typeface="Arial"/>
              </a:rPr>
              <a:t>koncepcii</a:t>
            </a:r>
            <a:r>
              <a:rPr lang="de-DE" sz="1600" spc="-5" dirty="0" smtClean="0">
                <a:solidFill>
                  <a:srgbClr val="002060"/>
                </a:solidFill>
                <a:latin typeface="Arial"/>
                <a:ea typeface="Roboto"/>
                <a:cs typeface="Arial"/>
              </a:rPr>
              <a:t>.</a:t>
            </a:r>
            <a:endParaRPr kumimoji="0" lang="en-GB" sz="1600" b="0" i="0" u="none" strike="noStrike" kern="1200" cap="none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Roboto"/>
              <a:cs typeface="Arial"/>
            </a:endParaRPr>
          </a:p>
        </p:txBody>
      </p:sp>
      <p:pic>
        <p:nvPicPr>
          <p:cNvPr id="12" name="Graphic 59">
            <a:extLst>
              <a:ext uri="{FF2B5EF4-FFF2-40B4-BE49-F238E27FC236}">
                <a16:creationId xmlns:a16="http://schemas.microsoft.com/office/drawing/2014/main" id="{8F5C21DC-CE45-9D14-CB84-FBC5CD311B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3461" y="1855442"/>
            <a:ext cx="1082355" cy="1082355"/>
          </a:xfrm>
          <a:prstGeom prst="rect">
            <a:avLst/>
          </a:prstGeom>
        </p:spPr>
      </p:pic>
      <p:pic>
        <p:nvPicPr>
          <p:cNvPr id="13" name="Graphic 3">
            <a:extLst>
              <a:ext uri="{FF2B5EF4-FFF2-40B4-BE49-F238E27FC236}">
                <a16:creationId xmlns:a16="http://schemas.microsoft.com/office/drawing/2014/main" id="{976F0216-5363-A285-EA9B-CFD8CB2C9A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57440">
            <a:off x="6660175" y="1851076"/>
            <a:ext cx="966386" cy="966386"/>
          </a:xfrm>
          <a:prstGeom prst="rect">
            <a:avLst/>
          </a:prstGeom>
        </p:spPr>
      </p:pic>
      <p:pic>
        <p:nvPicPr>
          <p:cNvPr id="14" name="Graphic 2">
            <a:extLst>
              <a:ext uri="{FF2B5EF4-FFF2-40B4-BE49-F238E27FC236}">
                <a16:creationId xmlns:a16="http://schemas.microsoft.com/office/drawing/2014/main" id="{74A14125-3FBC-F0B0-E81A-FED1735EDB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50871">
            <a:off x="10343402" y="1689915"/>
            <a:ext cx="938024" cy="980357"/>
          </a:xfrm>
          <a:prstGeom prst="rect">
            <a:avLst/>
          </a:prstGeom>
        </p:spPr>
      </p:pic>
      <p:pic>
        <p:nvPicPr>
          <p:cNvPr id="15" name="Graphic 1">
            <a:extLst>
              <a:ext uri="{FF2B5EF4-FFF2-40B4-BE49-F238E27FC236}">
                <a16:creationId xmlns:a16="http://schemas.microsoft.com/office/drawing/2014/main" id="{5093D9F1-45C1-30AF-E421-B6719F9980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878045">
            <a:off x="2315480" y="3894001"/>
            <a:ext cx="1004286" cy="976064"/>
          </a:xfrm>
          <a:prstGeom prst="rect">
            <a:avLst/>
          </a:pr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40E3B675-9704-4D0B-0616-F9C41ABE4F12}"/>
              </a:ext>
            </a:extLst>
          </p:cNvPr>
          <p:cNvSpPr/>
          <p:nvPr/>
        </p:nvSpPr>
        <p:spPr>
          <a:xfrm>
            <a:off x="6609941" y="4206035"/>
            <a:ext cx="3245771" cy="1491058"/>
          </a:xfrm>
          <a:prstGeom prst="rect">
            <a:avLst/>
          </a:prstGeom>
          <a:solidFill>
            <a:srgbClr val="EFED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lvl="0" algn="ctr" defTabSz="914400" rtl="0" eaLnBrk="1" fontAlgn="auto" latinLnBrk="0" hangingPunct="1">
              <a:lnSpc>
                <a:spcPts val="1900"/>
              </a:lnSpc>
              <a:spcBef>
                <a:spcPts val="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0113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Transform</a:t>
            </a:r>
            <a:r>
              <a:rPr kumimoji="0" lang="sk-SK" sz="1600" b="1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0113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ovať</a:t>
            </a:r>
            <a:r>
              <a:rPr kumimoji="0" lang="sk-SK" sz="1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0113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lang="en-GB" sz="1600" b="1" i="0" u="none" strike="noStrike" kern="1200" cap="none" spc="-5" normalizeH="0" baseline="0" noProof="0" dirty="0">
              <a:ln>
                <a:noFill/>
              </a:ln>
              <a:solidFill>
                <a:srgbClr val="01135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algn="ctr">
              <a:lnSpc>
                <a:spcPts val="1900"/>
              </a:lnSpc>
              <a:spcBef>
                <a:spcPts val="5"/>
              </a:spcBef>
              <a:defRPr/>
            </a:pPr>
            <a:r>
              <a:rPr lang="sk-SK" sz="1600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prispieť </a:t>
            </a:r>
            <a:r>
              <a:rPr lang="sk-SK" sz="1600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spoločenským zmenám v súlade s hodnotami a princípmi Nového európskeho </a:t>
            </a:r>
            <a:r>
              <a:rPr lang="sk-SK" sz="1600" noProof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Bauhuasu</a:t>
            </a:r>
            <a:r>
              <a:rPr lang="sk-SK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GB" sz="1600" u="none" strike="noStrike" kern="1200" cap="none" spc="-5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13C31965-CF29-4343-0E14-472B3ADA13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349732">
            <a:off x="9181180" y="3845041"/>
            <a:ext cx="1063417" cy="106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A4840-2146-B646-5908-F419CE27D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6C1B726A-62B5-C00D-00BB-1784FF260080}"/>
              </a:ext>
            </a:extLst>
          </p:cNvPr>
          <p:cNvSpPr txBox="1">
            <a:spLocks/>
          </p:cNvSpPr>
          <p:nvPr/>
        </p:nvSpPr>
        <p:spPr>
          <a:xfrm>
            <a:off x="998533" y="1099249"/>
            <a:ext cx="5617632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3200" b="1" noProof="0" dirty="0" smtClean="0">
                <a:solidFill>
                  <a:srgbClr val="512D86"/>
                </a:solidFill>
                <a:latin typeface="Roboto"/>
                <a:ea typeface="Roboto Light"/>
                <a:cs typeface="Arial"/>
              </a:rPr>
              <a:t>Trvanie rezidencie</a:t>
            </a:r>
            <a:endParaRPr lang="en-GB" sz="3200" b="1" noProof="0" dirty="0">
              <a:solidFill>
                <a:srgbClr val="512D86"/>
              </a:solidFill>
              <a:latin typeface="Roboto"/>
              <a:ea typeface="Roboto Light"/>
              <a:cs typeface="Arial"/>
            </a:endParaRPr>
          </a:p>
        </p:txBody>
      </p:sp>
      <p:sp>
        <p:nvSpPr>
          <p:cNvPr id="15" name="TextBox 37">
            <a:extLst>
              <a:ext uri="{FF2B5EF4-FFF2-40B4-BE49-F238E27FC236}">
                <a16:creationId xmlns:a16="http://schemas.microsoft.com/office/drawing/2014/main" id="{0B2E2FED-39BF-71EB-2B25-9BC442A6600D}"/>
              </a:ext>
            </a:extLst>
          </p:cNvPr>
          <p:cNvSpPr txBox="1"/>
          <p:nvPr/>
        </p:nvSpPr>
        <p:spPr>
          <a:xfrm>
            <a:off x="6264969" y="2293707"/>
            <a:ext cx="4317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spcAft>
                <a:spcPts val="1200"/>
              </a:spcAft>
            </a:pPr>
            <a:r>
              <a:rPr lang="sk-SK" spc="-10" dirty="0" smtClean="0">
                <a:solidFill>
                  <a:srgbClr val="002060"/>
                </a:solidFill>
                <a:latin typeface="Arial"/>
                <a:cs typeface="Arial"/>
              </a:rPr>
              <a:t>Priemerne je výber žiadostí rozdelený nasledovne:</a:t>
            </a:r>
            <a:endParaRPr lang="en-GB" spc="-10" noProof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16" name="Chart 36" descr="68% to short duration (7 to 21 days)&#10;20% to medium duration (22 to 39 days)&#10;12% to long duration (40 to 60 days)">
            <a:extLst>
              <a:ext uri="{FF2B5EF4-FFF2-40B4-BE49-F238E27FC236}">
                <a16:creationId xmlns:a16="http://schemas.microsoft.com/office/drawing/2014/main" id="{A59B7ACB-2CF0-F709-CA5E-3624586600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396142"/>
              </p:ext>
            </p:extLst>
          </p:nvPr>
        </p:nvGraphicFramePr>
        <p:xfrm>
          <a:off x="1296825" y="2461160"/>
          <a:ext cx="11157936" cy="2751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2">
            <a:extLst>
              <a:ext uri="{FF2B5EF4-FFF2-40B4-BE49-F238E27FC236}">
                <a16:creationId xmlns:a16="http://schemas.microsoft.com/office/drawing/2014/main" id="{CEF3454A-83B5-A2F5-60A0-9080C3C311C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/>
          <p:nvPr/>
        </p:nvSpPr>
        <p:spPr>
          <a:xfrm>
            <a:off x="6096000" y="2186152"/>
            <a:ext cx="4718931" cy="3026979"/>
          </a:xfrm>
          <a:prstGeom prst="rect">
            <a:avLst/>
          </a:prstGeom>
          <a:noFill/>
          <a:ln w="28575">
            <a:solidFill>
              <a:srgbClr val="512D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F8DD8F-8B6F-D749-C461-6BC27720740C}"/>
              </a:ext>
            </a:extLst>
          </p:cNvPr>
          <p:cNvSpPr txBox="1"/>
          <p:nvPr/>
        </p:nvSpPr>
        <p:spPr>
          <a:xfrm>
            <a:off x="998533" y="1798927"/>
            <a:ext cx="446552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lang="sk-SK" noProof="0" dirty="0" smtClean="0">
                <a:solidFill>
                  <a:srgbClr val="00206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Pri výbere dĺžky trvania rezidencie, majte na pamäti tieto tri </a:t>
            </a:r>
            <a:r>
              <a:rPr lang="sk-SK" noProof="0" dirty="0" smtClean="0">
                <a:solidFill>
                  <a:srgbClr val="00206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kategórie:</a:t>
            </a:r>
            <a:endParaRPr lang="en-GB" b="1" noProof="0" dirty="0">
              <a:solidFill>
                <a:srgbClr val="002060"/>
              </a:solidFill>
              <a:highlight>
                <a:srgbClr val="E1DEF4"/>
              </a:highlight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7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Graphic spid="16" grpId="0">
        <p:bldAsOne/>
      </p:bldGraphic>
      <p:bldP spid="17" grpId="0" animBg="1"/>
    </p:bldLst>
  </p:timing>
</p:sld>
</file>

<file path=ppt/theme/theme1.xml><?xml version="1.0" encoding="utf-8"?>
<a:theme xmlns:a="http://schemas.openxmlformats.org/drawing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1a8a8b-b856-4d35-a5c7-7f2c0ec3d499">
      <Terms xmlns="http://schemas.microsoft.com/office/infopath/2007/PartnerControls"/>
    </lcf76f155ced4ddcb4097134ff3c332f>
    <TaxCatchAll xmlns="e0757b53-df10-4b98-9811-094c4c3e23a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7E4EC354ADFB40AC5D4FC129E379BA" ma:contentTypeVersion="19" ma:contentTypeDescription="Crée un document." ma:contentTypeScope="" ma:versionID="7e816e96756adf767ead53877512988b">
  <xsd:schema xmlns:xsd="http://www.w3.org/2001/XMLSchema" xmlns:xs="http://www.w3.org/2001/XMLSchema" xmlns:p="http://schemas.microsoft.com/office/2006/metadata/properties" xmlns:ns2="541a8a8b-b856-4d35-a5c7-7f2c0ec3d499" xmlns:ns3="e0757b53-df10-4b98-9811-094c4c3e23a8" targetNamespace="http://schemas.microsoft.com/office/2006/metadata/properties" ma:root="true" ma:fieldsID="83946bbf3e61fb548f2d08eda4e979aa" ns2:_="" ns3:_="">
    <xsd:import namespace="541a8a8b-b856-4d35-a5c7-7f2c0ec3d499"/>
    <xsd:import namespace="e0757b53-df10-4b98-9811-094c4c3e23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a8a8b-b856-4d35-a5c7-7f2c0ec3d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57b53-df10-4b98-9811-094c4c3e23a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0a84b8d-e978-4382-9caa-872b0d67f746}" ma:internalName="TaxCatchAll" ma:showField="CatchAllData" ma:web="e0757b53-df10-4b98-9811-094c4c3e23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7FB143-1A7E-489F-B210-59C9782829FD}">
  <ds:schemaRefs>
    <ds:schemaRef ds:uri="193dd154-d001-49f7-ab35-d97e1a6a4354"/>
    <ds:schemaRef ds:uri="e118316e-c1c0-4d36-b4e8-c99148b743a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7bb8512-91eb-4bfd-be42-d6f021407e9a"/>
    <ds:schemaRef ds:uri="144c03d0-0f03-451f-9d46-5279004462a4"/>
    <ds:schemaRef ds:uri="541a8a8b-b856-4d35-a5c7-7f2c0ec3d499"/>
    <ds:schemaRef ds:uri="e0757b53-df10-4b98-9811-094c4c3e23a8"/>
  </ds:schemaRefs>
</ds:datastoreItem>
</file>

<file path=customXml/itemProps2.xml><?xml version="1.0" encoding="utf-8"?>
<ds:datastoreItem xmlns:ds="http://schemas.openxmlformats.org/officeDocument/2006/customXml" ds:itemID="{45EA576C-4A0B-4A7A-8881-93349E2443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1a8a8b-b856-4d35-a5c7-7f2c0ec3d499"/>
    <ds:schemaRef ds:uri="e0757b53-df10-4b98-9811-094c4c3e23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5005A2-BDF0-4960-860B-38A63F8C31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1613</Words>
  <Application>Microsoft Office PowerPoint</Application>
  <PresentationFormat>Širokouhlá</PresentationFormat>
  <Paragraphs>209</Paragraphs>
  <Slides>24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13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38" baseType="lpstr">
      <vt:lpstr>Yu Gothic Light</vt:lpstr>
      <vt:lpstr>Aptos</vt:lpstr>
      <vt:lpstr>Aptos Display</vt:lpstr>
      <vt:lpstr>Arial</vt:lpstr>
      <vt:lpstr>Courier New</vt:lpstr>
      <vt:lpstr>roboto</vt:lpstr>
      <vt:lpstr>roboto</vt:lpstr>
      <vt:lpstr>Roboto Light</vt:lpstr>
      <vt:lpstr>Roboto Lt</vt:lpstr>
      <vt:lpstr>Times New Roman</vt:lpstr>
      <vt:lpstr>Verdana Pro</vt:lpstr>
      <vt:lpstr>Wingdings</vt:lpstr>
      <vt:lpstr>Yu Mincho</vt:lpstr>
      <vt:lpstr>Larissa</vt:lpstr>
      <vt:lpstr>Prezentácia programu PowerPoint</vt:lpstr>
      <vt:lpstr>Prezentácia programu PowerPoint</vt:lpstr>
      <vt:lpstr>Výzva pre hostiteľské organizácie 2025-2026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Bem, Raquel</dc:creator>
  <cp:lastModifiedBy>Michaela Kučová</cp:lastModifiedBy>
  <cp:revision>20</cp:revision>
  <dcterms:created xsi:type="dcterms:W3CDTF">2025-04-28T13:30:29Z</dcterms:created>
  <dcterms:modified xsi:type="dcterms:W3CDTF">2026-01-22T14:12:35Z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0x010100087E4EC354ADFB40AC5D4FC129E379BA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xd_Signature">
    <vt:bool>false</vt:bool>
  </property>
</Properties>
</file>