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6" r:id="rId3"/>
    <p:sldId id="316" r:id="rId4"/>
    <p:sldId id="394" r:id="rId5"/>
    <p:sldId id="405" r:id="rId6"/>
    <p:sldId id="318" r:id="rId7"/>
    <p:sldId id="395" r:id="rId8"/>
    <p:sldId id="397" r:id="rId9"/>
    <p:sldId id="344" r:id="rId10"/>
    <p:sldId id="257" r:id="rId11"/>
    <p:sldId id="324" r:id="rId12"/>
    <p:sldId id="321" r:id="rId13"/>
    <p:sldId id="399" r:id="rId14"/>
    <p:sldId id="370" r:id="rId15"/>
    <p:sldId id="400" r:id="rId16"/>
    <p:sldId id="401" r:id="rId17"/>
    <p:sldId id="403" r:id="rId18"/>
    <p:sldId id="404" r:id="rId19"/>
    <p:sldId id="402" r:id="rId20"/>
    <p:sldId id="393" r:id="rId21"/>
    <p:sldId id="352" r:id="rId2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Urblíková" initials="NU" lastIdx="2" clrIdx="0">
    <p:extLst>
      <p:ext uri="{19B8F6BF-5375-455C-9EA6-DF929625EA0E}">
        <p15:presenceInfo xmlns:p15="http://schemas.microsoft.com/office/powerpoint/2012/main" userId="S-1-5-21-2570062270-3882559876-1583594805-2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0A3"/>
    <a:srgbClr val="DED7F9"/>
    <a:srgbClr val="CC99FF"/>
    <a:srgbClr val="CCECFF"/>
    <a:srgbClr val="FFFFFF"/>
    <a:srgbClr val="CCFFFF"/>
    <a:srgbClr val="66FFFF"/>
    <a:srgbClr val="EA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859" autoAdjust="0"/>
  </p:normalViewPr>
  <p:slideViewPr>
    <p:cSldViewPr>
      <p:cViewPr varScale="1">
        <p:scale>
          <a:sx n="63" d="100"/>
          <a:sy n="63" d="100"/>
        </p:scale>
        <p:origin x="12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F8615-818F-468E-BD6B-E87AAC93A7E7}" type="doc">
      <dgm:prSet loTypeId="urn:microsoft.com/office/officeart/2005/8/layout/vList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D302F3E3-0E27-482B-8719-E331BEEF0BEB}">
      <dgm:prSet phldrT="[Text]" custT="1"/>
      <dgm:spPr/>
      <dgm:t>
        <a:bodyPr/>
        <a:lstStyle/>
        <a:p>
          <a:r>
            <a:rPr lang="sk-SK" sz="1600" b="1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Malé projekty</a:t>
          </a:r>
          <a:endParaRPr lang="sk-SK" sz="1600" b="1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gm:t>
    </dgm:pt>
    <dgm:pt modelId="{821FF42F-2803-4472-826C-C0A413007D75}" type="parTrans" cxnId="{06C87816-E98A-4B04-9941-20A4C564B0A2}">
      <dgm:prSet/>
      <dgm:spPr/>
      <dgm:t>
        <a:bodyPr/>
        <a:lstStyle/>
        <a:p>
          <a:endParaRPr lang="sk-SK"/>
        </a:p>
      </dgm:t>
    </dgm:pt>
    <dgm:pt modelId="{B30B9C5E-82E6-4C79-A870-C60970437C39}" type="sibTrans" cxnId="{06C87816-E98A-4B04-9941-20A4C564B0A2}">
      <dgm:prSet/>
      <dgm:spPr/>
      <dgm:t>
        <a:bodyPr/>
        <a:lstStyle/>
        <a:p>
          <a:endParaRPr lang="sk-SK"/>
        </a:p>
      </dgm:t>
    </dgm:pt>
    <dgm:pt modelId="{392335A0-9E34-453A-8978-32BBEEEAC4D3}">
      <dgm:prSet phldrT="[Text]" custT="1"/>
      <dgm:spPr/>
      <dgm:t>
        <a:bodyPr/>
        <a:lstStyle/>
        <a:p>
          <a:r>
            <a:rPr lang="sk-SK" sz="1600" b="1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3 partneri, 3 krajiny, max.200 000 Eur, 80% spolufinancovanie</a:t>
          </a:r>
          <a:endParaRPr lang="sk-SK" sz="1600" b="1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gm:t>
    </dgm:pt>
    <dgm:pt modelId="{944C66E2-9205-4B3D-82FD-65F3118A7B52}" type="parTrans" cxnId="{3D8054A4-3382-4A59-87FE-93AB8489ABFE}">
      <dgm:prSet/>
      <dgm:spPr/>
      <dgm:t>
        <a:bodyPr/>
        <a:lstStyle/>
        <a:p>
          <a:endParaRPr lang="sk-SK"/>
        </a:p>
      </dgm:t>
    </dgm:pt>
    <dgm:pt modelId="{DA10CBAB-E212-4405-B003-5AA0A7DBB9D7}" type="sibTrans" cxnId="{3D8054A4-3382-4A59-87FE-93AB8489ABFE}">
      <dgm:prSet/>
      <dgm:spPr/>
      <dgm:t>
        <a:bodyPr/>
        <a:lstStyle/>
        <a:p>
          <a:endParaRPr lang="sk-SK"/>
        </a:p>
      </dgm:t>
    </dgm:pt>
    <dgm:pt modelId="{AED7F3BD-4364-4072-AB91-6F5C24C3E072}">
      <dgm:prSet phldrT="[Text]" custT="1"/>
      <dgm:spPr/>
      <dgm:t>
        <a:bodyPr/>
        <a:lstStyle/>
        <a:p>
          <a:r>
            <a:rPr lang="sk-SK" sz="1600" b="1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Stredné projekty</a:t>
          </a:r>
          <a:endParaRPr lang="sk-SK" sz="1600" b="1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gm:t>
    </dgm:pt>
    <dgm:pt modelId="{D1E177D7-520C-4A5D-A745-144DD49A2964}" type="parTrans" cxnId="{6B0FA2F3-F9CE-4BCB-9BFB-F763F1377A50}">
      <dgm:prSet/>
      <dgm:spPr/>
      <dgm:t>
        <a:bodyPr/>
        <a:lstStyle/>
        <a:p>
          <a:endParaRPr lang="sk-SK"/>
        </a:p>
      </dgm:t>
    </dgm:pt>
    <dgm:pt modelId="{D56A71C3-372D-4732-8E47-93E8F7B1D516}" type="sibTrans" cxnId="{6B0FA2F3-F9CE-4BCB-9BFB-F763F1377A50}">
      <dgm:prSet/>
      <dgm:spPr/>
      <dgm:t>
        <a:bodyPr/>
        <a:lstStyle/>
        <a:p>
          <a:endParaRPr lang="sk-SK"/>
        </a:p>
      </dgm:t>
    </dgm:pt>
    <dgm:pt modelId="{C0D98471-3FA6-4846-A478-783F589A3D7E}">
      <dgm:prSet phldrT="[Text]" custT="1"/>
      <dgm:spPr/>
      <dgm:t>
        <a:bodyPr/>
        <a:lstStyle/>
        <a:p>
          <a:endParaRPr lang="sk-SK" sz="1600" dirty="0">
            <a:latin typeface="Bahnschrift SemiBold" panose="020B0502040204020203" pitchFamily="34" charset="0"/>
          </a:endParaRPr>
        </a:p>
      </dgm:t>
    </dgm:pt>
    <dgm:pt modelId="{A24B87DC-42D5-400C-8F41-F0208B1995F3}" type="parTrans" cxnId="{4D1E4BBE-A9B9-4B0C-9868-D6258A054A6A}">
      <dgm:prSet/>
      <dgm:spPr/>
      <dgm:t>
        <a:bodyPr/>
        <a:lstStyle/>
        <a:p>
          <a:endParaRPr lang="sk-SK"/>
        </a:p>
      </dgm:t>
    </dgm:pt>
    <dgm:pt modelId="{D6A78E4B-109D-4504-8DFF-D7A8DEC5A79A}" type="sibTrans" cxnId="{4D1E4BBE-A9B9-4B0C-9868-D6258A054A6A}">
      <dgm:prSet/>
      <dgm:spPr/>
      <dgm:t>
        <a:bodyPr/>
        <a:lstStyle/>
        <a:p>
          <a:endParaRPr lang="sk-SK"/>
        </a:p>
      </dgm:t>
    </dgm:pt>
    <dgm:pt modelId="{99EF6786-B9FF-4E58-8F14-66503FAE9624}">
      <dgm:prSet phldrT="[Text]" custT="1"/>
      <dgm:spPr/>
      <dgm:t>
        <a:bodyPr/>
        <a:lstStyle/>
        <a:p>
          <a:endParaRPr lang="sk-SK" sz="1600" dirty="0">
            <a:latin typeface="Bahnschrift SemiBold" panose="020B0502040204020203" pitchFamily="34" charset="0"/>
          </a:endParaRPr>
        </a:p>
      </dgm:t>
    </dgm:pt>
    <dgm:pt modelId="{77B55390-F45D-4652-9CA8-694FDEBBA417}" type="parTrans" cxnId="{2CF2B9B9-2298-480F-91AE-FCE144797E89}">
      <dgm:prSet/>
      <dgm:spPr/>
      <dgm:t>
        <a:bodyPr/>
        <a:lstStyle/>
        <a:p>
          <a:endParaRPr lang="sk-SK"/>
        </a:p>
      </dgm:t>
    </dgm:pt>
    <dgm:pt modelId="{88AD3B6E-F1E1-4C9F-982C-89B1A60BB470}" type="sibTrans" cxnId="{2CF2B9B9-2298-480F-91AE-FCE144797E89}">
      <dgm:prSet/>
      <dgm:spPr/>
      <dgm:t>
        <a:bodyPr/>
        <a:lstStyle/>
        <a:p>
          <a:endParaRPr lang="sk-SK"/>
        </a:p>
      </dgm:t>
    </dgm:pt>
    <dgm:pt modelId="{C5798E13-EDC2-4ADE-ACF1-03CB0366E8E9}">
      <dgm:prSet phldrT="[Text]" custT="1"/>
      <dgm:spPr/>
      <dgm:t>
        <a:bodyPr/>
        <a:lstStyle/>
        <a:p>
          <a:r>
            <a:rPr lang="sk-SK" sz="1600" b="1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5 partnerov, 5 krajín, max. 1000 000 Eur, 70% spolufinancovanie</a:t>
          </a:r>
          <a:endParaRPr lang="sk-SK" sz="1600" b="1" dirty="0">
            <a:latin typeface="Bahnschrift SemiLight SemiConde" panose="020B0502040204020203" pitchFamily="34" charset="0"/>
          </a:endParaRPr>
        </a:p>
      </dgm:t>
    </dgm:pt>
    <dgm:pt modelId="{5E0B4A94-DECC-41EE-84E4-776DF0379026}" type="parTrans" cxnId="{6280BE94-B41F-4DD8-8916-35435DE5E7FB}">
      <dgm:prSet/>
      <dgm:spPr/>
      <dgm:t>
        <a:bodyPr/>
        <a:lstStyle/>
        <a:p>
          <a:endParaRPr lang="sk-SK"/>
        </a:p>
      </dgm:t>
    </dgm:pt>
    <dgm:pt modelId="{A25AC24C-97D3-40F4-ACCA-18ADBED50BAB}" type="sibTrans" cxnId="{6280BE94-B41F-4DD8-8916-35435DE5E7FB}">
      <dgm:prSet/>
      <dgm:spPr/>
      <dgm:t>
        <a:bodyPr/>
        <a:lstStyle/>
        <a:p>
          <a:endParaRPr lang="sk-SK"/>
        </a:p>
      </dgm:t>
    </dgm:pt>
    <dgm:pt modelId="{825DE25F-157E-4DD5-B68A-83575E24B350}" type="pres">
      <dgm:prSet presAssocID="{6A9F8615-818F-468E-BD6B-E87AAC93A7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80DAEF74-7A6F-4412-908F-874622E3F7C2}" type="pres">
      <dgm:prSet presAssocID="{D302F3E3-0E27-482B-8719-E331BEEF0BEB}" presName="linNode" presStyleCnt="0"/>
      <dgm:spPr/>
    </dgm:pt>
    <dgm:pt modelId="{83681A4B-254B-46D9-A3F6-F5CA1D0C7857}" type="pres">
      <dgm:prSet presAssocID="{D302F3E3-0E27-482B-8719-E331BEEF0BEB}" presName="parentShp" presStyleLbl="node1" presStyleIdx="0" presStyleCnt="2" custScaleX="43745" custScaleY="27744" custLinFactNeighborX="-1461" custLinFactNeighborY="-80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4740A0-C1E1-4CCE-966A-B52C717A5055}" type="pres">
      <dgm:prSet presAssocID="{D302F3E3-0E27-482B-8719-E331BEEF0BEB}" presName="childShp" presStyleLbl="bgAccFollowNode1" presStyleIdx="0" presStyleCnt="2" custScaleX="134581" custScaleY="35642" custLinFactNeighborX="0" custLinFactNeighborY="-109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5B9ECF9-8BFC-4477-A4D2-32BA87AAA85F}" type="pres">
      <dgm:prSet presAssocID="{B30B9C5E-82E6-4C79-A870-C60970437C39}" presName="spacing" presStyleCnt="0"/>
      <dgm:spPr/>
    </dgm:pt>
    <dgm:pt modelId="{6BBB2720-D828-4586-B4EE-C02541FCFB61}" type="pres">
      <dgm:prSet presAssocID="{AED7F3BD-4364-4072-AB91-6F5C24C3E072}" presName="linNode" presStyleCnt="0"/>
      <dgm:spPr/>
    </dgm:pt>
    <dgm:pt modelId="{3217B19C-F23D-4210-8DE1-8AC5FEBAA896}" type="pres">
      <dgm:prSet presAssocID="{AED7F3BD-4364-4072-AB91-6F5C24C3E072}" presName="parentShp" presStyleLbl="node1" presStyleIdx="1" presStyleCnt="2" custScaleX="44373" custScaleY="28348" custLinFactNeighborX="-1878" custLinFactNeighborY="-175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681192-BF89-4652-815C-42B3EA88A97F}" type="pres">
      <dgm:prSet presAssocID="{AED7F3BD-4364-4072-AB91-6F5C24C3E072}" presName="childShp" presStyleLbl="bgAccFollowNode1" presStyleIdx="1" presStyleCnt="2" custScaleX="133329" custScaleY="34935" custLinFactNeighborX="935" custLinFactNeighborY="-190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CF2B9B9-2298-480F-91AE-FCE144797E89}" srcId="{AED7F3BD-4364-4072-AB91-6F5C24C3E072}" destId="{99EF6786-B9FF-4E58-8F14-66503FAE9624}" srcOrd="0" destOrd="0" parTransId="{77B55390-F45D-4652-9CA8-694FDEBBA417}" sibTransId="{88AD3B6E-F1E1-4C9F-982C-89B1A60BB470}"/>
    <dgm:cxn modelId="{6280BE94-B41F-4DD8-8916-35435DE5E7FB}" srcId="{AED7F3BD-4364-4072-AB91-6F5C24C3E072}" destId="{C5798E13-EDC2-4ADE-ACF1-03CB0366E8E9}" srcOrd="1" destOrd="0" parTransId="{5E0B4A94-DECC-41EE-84E4-776DF0379026}" sibTransId="{A25AC24C-97D3-40F4-ACCA-18ADBED50BAB}"/>
    <dgm:cxn modelId="{55645E07-DCAE-4810-9F2B-CEEFA5CB9D62}" type="presOf" srcId="{C0D98471-3FA6-4846-A478-783F589A3D7E}" destId="{764740A0-C1E1-4CCE-966A-B52C717A5055}" srcOrd="0" destOrd="0" presId="urn:microsoft.com/office/officeart/2005/8/layout/vList6"/>
    <dgm:cxn modelId="{E5F496DF-95DE-4A48-9571-84E6BF7C771A}" type="presOf" srcId="{392335A0-9E34-453A-8978-32BBEEEAC4D3}" destId="{764740A0-C1E1-4CCE-966A-B52C717A5055}" srcOrd="0" destOrd="1" presId="urn:microsoft.com/office/officeart/2005/8/layout/vList6"/>
    <dgm:cxn modelId="{4D1E4BBE-A9B9-4B0C-9868-D6258A054A6A}" srcId="{D302F3E3-0E27-482B-8719-E331BEEF0BEB}" destId="{C0D98471-3FA6-4846-A478-783F589A3D7E}" srcOrd="0" destOrd="0" parTransId="{A24B87DC-42D5-400C-8F41-F0208B1995F3}" sibTransId="{D6A78E4B-109D-4504-8DFF-D7A8DEC5A79A}"/>
    <dgm:cxn modelId="{06C87816-E98A-4B04-9941-20A4C564B0A2}" srcId="{6A9F8615-818F-468E-BD6B-E87AAC93A7E7}" destId="{D302F3E3-0E27-482B-8719-E331BEEF0BEB}" srcOrd="0" destOrd="0" parTransId="{821FF42F-2803-4472-826C-C0A413007D75}" sibTransId="{B30B9C5E-82E6-4C79-A870-C60970437C39}"/>
    <dgm:cxn modelId="{F274A25F-A074-40C9-904D-00F49F53C21F}" type="presOf" srcId="{D302F3E3-0E27-482B-8719-E331BEEF0BEB}" destId="{83681A4B-254B-46D9-A3F6-F5CA1D0C7857}" srcOrd="0" destOrd="0" presId="urn:microsoft.com/office/officeart/2005/8/layout/vList6"/>
    <dgm:cxn modelId="{3D8054A4-3382-4A59-87FE-93AB8489ABFE}" srcId="{D302F3E3-0E27-482B-8719-E331BEEF0BEB}" destId="{392335A0-9E34-453A-8978-32BBEEEAC4D3}" srcOrd="1" destOrd="0" parTransId="{944C66E2-9205-4B3D-82FD-65F3118A7B52}" sibTransId="{DA10CBAB-E212-4405-B003-5AA0A7DBB9D7}"/>
    <dgm:cxn modelId="{6B0FA2F3-F9CE-4BCB-9BFB-F763F1377A50}" srcId="{6A9F8615-818F-468E-BD6B-E87AAC93A7E7}" destId="{AED7F3BD-4364-4072-AB91-6F5C24C3E072}" srcOrd="1" destOrd="0" parTransId="{D1E177D7-520C-4A5D-A745-144DD49A2964}" sibTransId="{D56A71C3-372D-4732-8E47-93E8F7B1D516}"/>
    <dgm:cxn modelId="{1B240872-59D3-46EF-94BB-F6DF8967D0AA}" type="presOf" srcId="{6A9F8615-818F-468E-BD6B-E87AAC93A7E7}" destId="{825DE25F-157E-4DD5-B68A-83575E24B350}" srcOrd="0" destOrd="0" presId="urn:microsoft.com/office/officeart/2005/8/layout/vList6"/>
    <dgm:cxn modelId="{D12ED02B-A077-46DB-8B3F-A3FA41F9955D}" type="presOf" srcId="{AED7F3BD-4364-4072-AB91-6F5C24C3E072}" destId="{3217B19C-F23D-4210-8DE1-8AC5FEBAA896}" srcOrd="0" destOrd="0" presId="urn:microsoft.com/office/officeart/2005/8/layout/vList6"/>
    <dgm:cxn modelId="{D46886A1-E13E-4BF0-92ED-916EFE954571}" type="presOf" srcId="{99EF6786-B9FF-4E58-8F14-66503FAE9624}" destId="{39681192-BF89-4652-815C-42B3EA88A97F}" srcOrd="0" destOrd="0" presId="urn:microsoft.com/office/officeart/2005/8/layout/vList6"/>
    <dgm:cxn modelId="{9F671E5F-1A25-461C-8175-2E0D250D9FB9}" type="presOf" srcId="{C5798E13-EDC2-4ADE-ACF1-03CB0366E8E9}" destId="{39681192-BF89-4652-815C-42B3EA88A97F}" srcOrd="0" destOrd="1" presId="urn:microsoft.com/office/officeart/2005/8/layout/vList6"/>
    <dgm:cxn modelId="{CAFD9E40-86CE-4511-8761-63061BDED487}" type="presParOf" srcId="{825DE25F-157E-4DD5-B68A-83575E24B350}" destId="{80DAEF74-7A6F-4412-908F-874622E3F7C2}" srcOrd="0" destOrd="0" presId="urn:microsoft.com/office/officeart/2005/8/layout/vList6"/>
    <dgm:cxn modelId="{A6BCE0F9-8374-4757-B6FF-36E39C1AEFDA}" type="presParOf" srcId="{80DAEF74-7A6F-4412-908F-874622E3F7C2}" destId="{83681A4B-254B-46D9-A3F6-F5CA1D0C7857}" srcOrd="0" destOrd="0" presId="urn:microsoft.com/office/officeart/2005/8/layout/vList6"/>
    <dgm:cxn modelId="{46A77429-3AAE-48E6-921D-B1AB03C93971}" type="presParOf" srcId="{80DAEF74-7A6F-4412-908F-874622E3F7C2}" destId="{764740A0-C1E1-4CCE-966A-B52C717A5055}" srcOrd="1" destOrd="0" presId="urn:microsoft.com/office/officeart/2005/8/layout/vList6"/>
    <dgm:cxn modelId="{B331283C-E132-466D-A58B-C3D71C622D6D}" type="presParOf" srcId="{825DE25F-157E-4DD5-B68A-83575E24B350}" destId="{05B9ECF9-8BFC-4477-A4D2-32BA87AAA85F}" srcOrd="1" destOrd="0" presId="urn:microsoft.com/office/officeart/2005/8/layout/vList6"/>
    <dgm:cxn modelId="{E3D26A34-B957-4263-91C6-30C36059862C}" type="presParOf" srcId="{825DE25F-157E-4DD5-B68A-83575E24B350}" destId="{6BBB2720-D828-4586-B4EE-C02541FCFB61}" srcOrd="2" destOrd="0" presId="urn:microsoft.com/office/officeart/2005/8/layout/vList6"/>
    <dgm:cxn modelId="{5AFDB561-C689-45F0-8E19-D1EE87080531}" type="presParOf" srcId="{6BBB2720-D828-4586-B4EE-C02541FCFB61}" destId="{3217B19C-F23D-4210-8DE1-8AC5FEBAA896}" srcOrd="0" destOrd="0" presId="urn:microsoft.com/office/officeart/2005/8/layout/vList6"/>
    <dgm:cxn modelId="{9568A8F0-41D9-446B-A2F5-4E49954146C3}" type="presParOf" srcId="{6BBB2720-D828-4586-B4EE-C02541FCFB61}" destId="{39681192-BF89-4652-815C-42B3EA88A9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740A0-C1E1-4CCE-966A-B52C717A5055}">
      <dsp:nvSpPr>
        <dsp:cNvPr id="0" name=""/>
        <dsp:cNvSpPr/>
      </dsp:nvSpPr>
      <dsp:spPr>
        <a:xfrm>
          <a:off x="1512164" y="360032"/>
          <a:ext cx="6645286" cy="148857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>
            <a:latin typeface="Bahnschrift SemiBold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3 partneri, 3 krajiny, max.200 000 Eur, 80% spolufinancovanie</a:t>
          </a:r>
          <a:endParaRPr lang="sk-SK" sz="1600" b="1" kern="1200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sp:txBody>
      <dsp:txXfrm>
        <a:off x="1512164" y="546104"/>
        <a:ext cx="6087070" cy="1116431"/>
      </dsp:txXfrm>
    </dsp:sp>
    <dsp:sp modelId="{83681A4B-254B-46D9-A3F6-F5CA1D0C7857}">
      <dsp:nvSpPr>
        <dsp:cNvPr id="0" name=""/>
        <dsp:cNvSpPr/>
      </dsp:nvSpPr>
      <dsp:spPr>
        <a:xfrm>
          <a:off x="8" y="536738"/>
          <a:ext cx="1440015" cy="1158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Malé projekty</a:t>
          </a:r>
          <a:endParaRPr lang="sk-SK" sz="1600" b="1" kern="1200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sp:txBody>
      <dsp:txXfrm>
        <a:off x="56572" y="593302"/>
        <a:ext cx="1326887" cy="1045590"/>
      </dsp:txXfrm>
    </dsp:sp>
    <dsp:sp modelId="{39681192-BF89-4652-815C-42B3EA88A97F}">
      <dsp:nvSpPr>
        <dsp:cNvPr id="0" name=""/>
        <dsp:cNvSpPr/>
      </dsp:nvSpPr>
      <dsp:spPr>
        <a:xfrm>
          <a:off x="1584189" y="2232257"/>
          <a:ext cx="6583466" cy="145904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>
            <a:latin typeface="Bahnschrift SemiBold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5 partnerov, 5 krajín, max. 1000 000 Eur, 70% spolufinancovanie</a:t>
          </a:r>
          <a:endParaRPr lang="sk-SK" sz="1600" b="1" kern="1200" dirty="0">
            <a:latin typeface="Bahnschrift SemiLight SemiConde" panose="020B0502040204020203" pitchFamily="34" charset="0"/>
          </a:endParaRPr>
        </a:p>
      </dsp:txBody>
      <dsp:txXfrm>
        <a:off x="1584189" y="2414638"/>
        <a:ext cx="6036323" cy="1094285"/>
      </dsp:txXfrm>
    </dsp:sp>
    <dsp:sp modelId="{3217B19C-F23D-4210-8DE1-8AC5FEBAA896}">
      <dsp:nvSpPr>
        <dsp:cNvPr id="0" name=""/>
        <dsp:cNvSpPr/>
      </dsp:nvSpPr>
      <dsp:spPr>
        <a:xfrm>
          <a:off x="0" y="2376282"/>
          <a:ext cx="1460688" cy="11839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7030A0"/>
              </a:solidFill>
              <a:latin typeface="Bahnschrift SemiLight SemiConde" panose="020B0502040204020203" pitchFamily="34" charset="0"/>
            </a:rPr>
            <a:t>Stredné projekty</a:t>
          </a:r>
          <a:endParaRPr lang="sk-SK" sz="1600" b="1" kern="1200" dirty="0">
            <a:solidFill>
              <a:srgbClr val="7030A0"/>
            </a:solidFill>
            <a:latin typeface="Bahnschrift SemiLight SemiConde" panose="020B0502040204020203" pitchFamily="34" charset="0"/>
          </a:endParaRPr>
        </a:p>
      </dsp:txBody>
      <dsp:txXfrm>
        <a:off x="57795" y="2434077"/>
        <a:ext cx="1345098" cy="106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0514505F-20B3-5340-A80E-144030DD8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FAB27-5988-B24A-A303-6D11581016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220A-C692-2040-9F8C-EFC4D1CED58E}" type="datetimeFigureOut">
              <a:rPr lang="sk-SK" smtClean="0"/>
              <a:t>12. 3. 2026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4488E30-E7E5-A245-BC66-741D850F6A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CEBBF0E-4C87-7140-A11B-B1F7F5507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89C5-D6D0-804F-A9FC-8C9034ED3C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26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648384-AF3D-4EBE-879C-B52487E38F16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4B0F25-669E-4366-BCFA-18A8E0FD8D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B0F25-669E-4366-BCFA-18A8E0FD8DCF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376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B0F25-669E-4366-BCFA-18A8E0FD8DCF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55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B0F25-669E-4366-BCFA-18A8E0FD8DCF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3D41-EACF-4E64-AFC2-262113702DA6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098D-3B9E-40CD-AFC2-E3F35A0325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CE1B-57B6-4FF7-85BA-A081EF4432BC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3BA5-4C98-4D11-8101-EFD013F1FA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6FE1-A439-4B67-9480-AD336492CEFD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F5F6-D558-4B57-8CE3-D20E872B87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78FB-F353-4BB6-ADAD-3CFA1709717B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63F-5EB6-4DE1-BA67-70ED1C8106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B9E6-B714-4229-92BA-6F3FAF5EEC9A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F40E-8EC6-404D-8055-BC99453CF3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8FD8-7369-46C3-8674-1670FC15D551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B7D3-1CDE-49D7-B5AE-A675FD436C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954F-3335-461E-84DE-E5F56C082CF2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BF74-0C16-4509-8C68-85AFAB2547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BEC4-082B-4AB9-B1C9-345532F2C29C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EF5D-22F1-46C2-8286-621622D02A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C182-145D-438A-ADE2-0DD2ECDDAD72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90A-C545-43E5-A616-DE2A2F637D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4717-2865-4287-90A9-B1E9A4CD72DD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9C37-252E-4CB5-AC6E-46C4DEADC7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3F63-F232-44E4-8414-2C096BA80832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060C-22F9-43F6-A447-6EB5FEF8CC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A5D526-F4F9-454E-8619-BA6E201C89D2}" type="datetimeFigureOut">
              <a:rPr lang="sk-SK"/>
              <a:pPr>
                <a:defRPr/>
              </a:pPr>
              <a:t>12. 3. 2026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4B8527-744B-4C6C-8E79-569C72F7DE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c.europa.eu/info/funding-tenders/opportunities/portal/screen/opportunities/topic-search;callCode=Default;freeTextSearchKeyword=;matchWholeText=true;typeCodes=0,1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openingDate;orderBy=asc;onlyTenders=false;topicListKey=topicSearchTablePageSta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ission.europa.eu/strategy-and-policy/priorities-2019-2024/european-green-deal_en" TargetMode="External"/><Relationship Id="rId3" Type="http://schemas.openxmlformats.org/officeDocument/2006/relationships/hyperlink" Target="https://ec.europa.eu/info/funding-tenders/opportunities/docs/2021-2027/crea/wp-call/2026/call-fiche_crea-cult-2026-coop_en.pdf" TargetMode="External"/><Relationship Id="rId7" Type="http://schemas.openxmlformats.org/officeDocument/2006/relationships/hyperlink" Target="https://eur-lex.europa.eu/legal-content/EN/TXT/?uri=CELEX%3A32022G1207%2801%29&amp;qid=1671635488811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lture.ec.europa.eu/document/a-culture-compass-for-europe" TargetMode="External"/><Relationship Id="rId5" Type="http://schemas.openxmlformats.org/officeDocument/2006/relationships/hyperlink" Target="https://culture.ec.europa.eu/creative-europe/projects" TargetMode="External"/><Relationship Id="rId4" Type="http://schemas.openxmlformats.org/officeDocument/2006/relationships/hyperlink" Target="https://www.kreativnievropa.cz/co5fokmmap3aa309/uploads/2022/11/how-to-manage-your-lump-sum-grants_en.pdf" TargetMode="Externa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ativnievropa.cz/" TargetMode="External"/><Relationship Id="rId2" Type="http://schemas.openxmlformats.org/officeDocument/2006/relationships/hyperlink" Target="http://www.cedslovaki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33"/>
            <a:ext cx="9144000" cy="5141843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23528" y="54922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>
                <a:latin typeface="Bahnschrift SemiBold" panose="020B0502040204020203" pitchFamily="34" charset="0"/>
              </a:rPr>
              <a:t>Webinár</a:t>
            </a:r>
            <a:r>
              <a:rPr lang="sk-SK" sz="2800" dirty="0" smtClean="0">
                <a:latin typeface="Bahnschrift SemiBold" panose="020B0502040204020203" pitchFamily="34" charset="0"/>
              </a:rPr>
              <a:t> k výzve Projekty </a:t>
            </a:r>
            <a:r>
              <a:rPr lang="sk-SK" sz="2800" dirty="0">
                <a:latin typeface="Bahnschrift SemiBold" panose="020B0502040204020203" pitchFamily="34" charset="0"/>
              </a:rPr>
              <a:t>e</a:t>
            </a:r>
            <a:r>
              <a:rPr lang="sk-SK" sz="2800" dirty="0" smtClean="0">
                <a:latin typeface="Bahnschrift SemiBold" panose="020B0502040204020203" pitchFamily="34" charset="0"/>
              </a:rPr>
              <a:t>urópskej spolupráce 2026</a:t>
            </a:r>
          </a:p>
          <a:p>
            <a:endParaRPr lang="sk-SK" dirty="0" smtClean="0">
              <a:latin typeface="Bahnschrift SemiBold" panose="020B0502040204020203" pitchFamily="34" charset="0"/>
            </a:endParaRPr>
          </a:p>
          <a:p>
            <a:r>
              <a:rPr lang="sk-SK" dirty="0" smtClean="0">
                <a:latin typeface="Bahnschrift SemiBold" panose="020B0502040204020203" pitchFamily="34" charset="0"/>
              </a:rPr>
              <a:t>12.3.2026, 10:00 – 12:30</a:t>
            </a:r>
            <a:endParaRPr lang="sk-SK" dirty="0">
              <a:latin typeface="Bahnschrift SemiBold" panose="020B0502040204020203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97200"/>
            <a:ext cx="1944216" cy="5532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6270624"/>
            <a:ext cx="2409303" cy="62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39552" y="47667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sk-SK" sz="2000" u="sng" dirty="0">
              <a:solidFill>
                <a:srgbClr val="6550A3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91952" y="62907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sk-SK" sz="2000" u="sng" dirty="0">
              <a:solidFill>
                <a:srgbClr val="6550A3"/>
              </a:solidFill>
            </a:endParaRPr>
          </a:p>
        </p:txBody>
      </p:sp>
      <p:sp>
        <p:nvSpPr>
          <p:cNvPr id="10" name="Zástupný objekt pre obsah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KRAJINY PARTICIPUJÚCE NA PROGRAME</a:t>
            </a:r>
          </a:p>
          <a:p>
            <a:pPr marL="0" indent="0">
              <a:buNone/>
            </a:pPr>
            <a:endParaRPr lang="sk-SK" sz="1600" u="sng" dirty="0">
              <a:solidFill>
                <a:srgbClr val="6550A3"/>
              </a:solidFill>
              <a:latin typeface="Bahnschrift SemiLight" panose="020B0502040204020203" pitchFamily="34" charset="0"/>
            </a:endParaRPr>
          </a:p>
          <a:p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endParaRPr lang="sk-SK" sz="1600" u="sng" dirty="0">
              <a:solidFill>
                <a:srgbClr val="6550A3"/>
              </a:solidFill>
            </a:endParaRPr>
          </a:p>
          <a:p>
            <a:pPr marL="0" indent="0">
              <a:buNone/>
            </a:pPr>
            <a:endParaRPr lang="sk-SK" sz="2000" u="sng" dirty="0">
              <a:solidFill>
                <a:srgbClr val="6550A3"/>
              </a:solidFill>
            </a:endParaRPr>
          </a:p>
          <a:p>
            <a:endParaRPr lang="sk-SK" sz="1800" u="sng" dirty="0">
              <a:solidFill>
                <a:srgbClr val="6550A3"/>
              </a:solidFill>
            </a:endParaRPr>
          </a:p>
          <a:p>
            <a:pPr marL="0" indent="0">
              <a:buNone/>
            </a:pPr>
            <a:endParaRPr lang="sk-SK" sz="1800" dirty="0"/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268760"/>
            <a:ext cx="3898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Členské štáty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EU.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Krajiny </a:t>
            </a:r>
            <a:r>
              <a:rPr lang="sk-SK" sz="1600" dirty="0">
                <a:latin typeface="Bahnschrift SemiLight SemiConde" panose="020B0502040204020203" pitchFamily="34" charset="0"/>
              </a:rPr>
              <a:t>EFTA/ </a:t>
            </a:r>
            <a:r>
              <a:rPr lang="sk-SK" sz="1600" dirty="0" err="1">
                <a:latin typeface="Bahnschrift SemiLight SemiConde" panose="020B0502040204020203" pitchFamily="34" charset="0"/>
              </a:rPr>
              <a:t>European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Free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Trade</a:t>
            </a:r>
            <a:r>
              <a:rPr lang="sk-SK" sz="1600" dirty="0">
                <a:latin typeface="Bahnschrift SemiLight SemiConde" panose="020B0502040204020203" pitchFamily="34" charset="0"/>
              </a:rPr>
              <a:t> Association, EEA/ </a:t>
            </a:r>
            <a:r>
              <a:rPr lang="sk-SK" sz="1600" dirty="0" err="1">
                <a:latin typeface="Bahnschrift SemiLight SemiConde" panose="020B0502040204020203" pitchFamily="34" charset="0"/>
              </a:rPr>
              <a:t>The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European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Economic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Area</a:t>
            </a:r>
            <a:r>
              <a:rPr lang="sk-SK" sz="1600" dirty="0">
                <a:latin typeface="Bahnschrift SemiLight SemiConde" panose="020B0502040204020203" pitchFamily="34" charset="0"/>
              </a:rPr>
              <a:t>, Island, Nórsko.</a:t>
            </a: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Krajiny susediace s EÚ na základe spoločných dohôd.</a:t>
            </a:r>
          </a:p>
          <a:p>
            <a:pPr marL="0" indent="0">
              <a:buNone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Arménsko, Gruzínsko, </a:t>
            </a:r>
            <a:r>
              <a:rPr lang="sk-SK" sz="1600" b="1" dirty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Moldavsko</a:t>
            </a:r>
            <a:r>
              <a:rPr lang="sk-SK" sz="1600" dirty="0">
                <a:latin typeface="Bahnschrift SemiLight SemiConde" panose="020B0502040204020203" pitchFamily="34" charset="0"/>
              </a:rPr>
              <a:t>, Tunisko, Ukrajina.</a:t>
            </a:r>
          </a:p>
          <a:p>
            <a:endParaRPr lang="sk-SK" dirty="0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46E33D58-B597-DE2B-7EDE-DBC14B09C068}"/>
              </a:ext>
            </a:extLst>
          </p:cNvPr>
          <p:cNvSpPr txBox="1"/>
          <p:nvPr/>
        </p:nvSpPr>
        <p:spPr>
          <a:xfrm>
            <a:off x="456104" y="4869160"/>
            <a:ext cx="8666588" cy="15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Greenland (</a:t>
            </a:r>
            <a:r>
              <a:rPr lang="en-GB" sz="1350" i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Denmark</a:t>
            </a: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</a:t>
            </a:r>
          </a:p>
          <a:p>
            <a:pPr marL="214313" indent="-214313" algn="just" defTabSz="6858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French Guiana, French Polynesia, French Southern </a:t>
            </a:r>
            <a:r>
              <a:rPr lang="sl-SI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&amp; </a:t>
            </a:r>
            <a:r>
              <a:rPr lang="en-GB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Antarctic Territories, Guadeloupe, Martinique, Mayotte, New Caledonia, Reunion Island, Saint Barthelemy, Saint-Martin, St. Pierre and Miquelon, Wallis </a:t>
            </a:r>
            <a:r>
              <a:rPr lang="sl-SI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&amp; </a:t>
            </a:r>
            <a:r>
              <a:rPr lang="en-GB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Futuna Islands (</a:t>
            </a:r>
            <a:r>
              <a:rPr lang="en-GB" sz="1350" i="1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France</a:t>
            </a:r>
            <a:r>
              <a:rPr lang="en-GB" sz="1350" spc="-15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</a:t>
            </a:r>
          </a:p>
          <a:p>
            <a:pPr marL="214313" indent="-214313" algn="just" defTabSz="6858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Azores, Madeira (</a:t>
            </a:r>
            <a:r>
              <a:rPr lang="en-GB" sz="1350" i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Portugal</a:t>
            </a: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Canary Islands (</a:t>
            </a:r>
            <a:r>
              <a:rPr lang="en-GB" sz="1350" i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Spain</a:t>
            </a: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</a:t>
            </a:r>
          </a:p>
          <a:p>
            <a:pPr marL="214313" indent="-214313" algn="just" defTabSz="6858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Aruba, Bonaire, Curaçao, Saba, Sint Maarten, Sint Eustatius (</a:t>
            </a:r>
            <a:r>
              <a:rPr lang="en-GB" sz="1350" i="1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The Netherlands</a:t>
            </a:r>
            <a:r>
              <a:rPr lang="en-GB" sz="135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E3B004E2-9FCA-41ED-39DF-EC22F98BFDB0}"/>
              </a:ext>
            </a:extLst>
          </p:cNvPr>
          <p:cNvSpPr/>
          <p:nvPr/>
        </p:nvSpPr>
        <p:spPr>
          <a:xfrm>
            <a:off x="457176" y="4476420"/>
            <a:ext cx="7015472" cy="31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sl-SI" sz="13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GB" sz="13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Overseas Countries and Territories (OCTs) and Outermost Regions (ORs)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16" y="24016"/>
            <a:ext cx="2641736" cy="234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PROJEKT</a:t>
            </a:r>
            <a:endParaRPr lang="sk-SK" sz="2000" b="1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762872" cy="5400600"/>
          </a:xfrm>
        </p:spPr>
        <p:txBody>
          <a:bodyPr/>
          <a:lstStyle/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Maximálna dĺžka trvania projektu je 48 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mesiacov.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rojekt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nesmie mať viac 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ako 50 strán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.</a:t>
            </a:r>
          </a:p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F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inančná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podpora pre tretie krajiny - ocenenia a 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granty.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sk-SK" sz="1600" u="sng" dirty="0" smtClean="0">
                <a:solidFill>
                  <a:srgbClr val="7030A0"/>
                </a:solidFill>
                <a:latin typeface="Bahnschrift SemiLight SemiConde" panose="020B0502040204020203" pitchFamily="34" charset="0"/>
                <a:ea typeface="Roboto" panose="02000000000000000000" pitchFamily="2" charset="0"/>
              </a:rPr>
              <a:t>Žiadosť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Ž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iadosti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sú dostupné cez </a:t>
            </a:r>
            <a:r>
              <a:rPr lang="en-US" sz="1600" dirty="0">
                <a:solidFill>
                  <a:srgbClr val="7030A0"/>
                </a:solidFill>
                <a:latin typeface="Bahnschrift SemiLight SemiConde" panose="020B0502040204020203" pitchFamily="34" charset="0"/>
                <a:ea typeface="Roboto" panose="02000000000000000000" pitchFamily="2" charset="0"/>
                <a:hlinkClick r:id="rId2"/>
              </a:rPr>
              <a:t>Search Funding &amp; Tenders</a:t>
            </a:r>
            <a:r>
              <a:rPr lang="sk-SK" sz="1600" dirty="0">
                <a:solidFill>
                  <a:srgbClr val="7030A0"/>
                </a:solidFill>
                <a:latin typeface="Bahnschrift SemiLight SemiConde" panose="020B0502040204020203" pitchFamily="34" charset="0"/>
                <a:ea typeface="Roboto" panose="02000000000000000000" pitchFamily="2" charset="0"/>
                <a:hlinkClick r:id="rId2"/>
              </a:rPr>
              <a:t> 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portál.</a:t>
            </a:r>
            <a:endParaRPr lang="en-US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Part A.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/</a:t>
            </a:r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Administratívna časť – vypĺňa sa priamo na webe/ 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online.</a:t>
            </a:r>
            <a:endParaRPr lang="en-US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Part B.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/</a:t>
            </a:r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Technický popis projektu – vypĺňa sa off-line, dá sa stiahnuť, uložiť do formátu </a:t>
            </a:r>
            <a:r>
              <a:rPr lang="sk-SK" sz="1600" dirty="0" err="1">
                <a:latin typeface="Bahnschrift SemiLight SemiConde" panose="020B0502040204020203" pitchFamily="34" charset="0"/>
                <a:ea typeface="Roboto" panose="02000000000000000000" pitchFamily="2" charset="0"/>
              </a:rPr>
              <a:t>Pdf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 a opäť nahrať do portálu.</a:t>
            </a:r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 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rgbClr val="7030A0"/>
                </a:solidFill>
                <a:latin typeface="Bahnschrift SemiLight SemiConde" panose="020B0502040204020203" pitchFamily="34" charset="0"/>
                <a:ea typeface="Roboto" panose="02000000000000000000" pitchFamily="2" charset="0"/>
              </a:rPr>
              <a:t> </a:t>
            </a:r>
            <a:r>
              <a:rPr lang="sk-SK" sz="1600" u="sng" dirty="0" smtClean="0">
                <a:solidFill>
                  <a:srgbClr val="7030A0"/>
                </a:solidFill>
                <a:latin typeface="Bahnschrift SemiLight SemiConde" panose="020B0502040204020203" pitchFamily="34" charset="0"/>
                <a:ea typeface="Roboto" panose="02000000000000000000" pitchFamily="2" charset="0"/>
              </a:rPr>
              <a:t>Prílohy</a:t>
            </a:r>
            <a:endParaRPr lang="sk-SK" sz="1600" dirty="0" smtClean="0">
              <a:solidFill>
                <a:srgbClr val="7030A0"/>
              </a:solidFill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R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ozpočet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(</a:t>
            </a:r>
            <a:r>
              <a:rPr lang="sk-SK" sz="1600" dirty="0" err="1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excel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).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Z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oznam 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predchádzajúcich projektov (4 kľúčové podujatia za posledné 4 roky</a:t>
            </a:r>
            <a:r>
              <a:rPr lang="sk-SK" sz="1600" dirty="0" smtClean="0">
                <a:latin typeface="Bahnschrift SemiLight SemiConde" panose="020B0502040204020203" pitchFamily="34" charset="0"/>
                <a:ea typeface="Roboto" panose="02000000000000000000" pitchFamily="2" charset="0"/>
              </a:rPr>
              <a:t>).</a:t>
            </a:r>
            <a:endParaRPr lang="sk-SK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r>
              <a:rPr lang="en-US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Part C.</a:t>
            </a:r>
            <a:r>
              <a:rPr lang="sk-SK" sz="1600" dirty="0">
                <a:latin typeface="Bahnschrift SemiLight SemiConde" panose="020B0502040204020203" pitchFamily="34" charset="0"/>
                <a:ea typeface="Roboto" panose="02000000000000000000" pitchFamily="2" charset="0"/>
              </a:rPr>
              <a:t>/Doplňujúce informácie k projektu – vypĺňa sa priamo na webe/ online.</a:t>
            </a:r>
            <a:endParaRPr lang="en-US" sz="1600" dirty="0">
              <a:latin typeface="Bahnschrift SemiLight SemiConde" panose="020B0502040204020203" pitchFamily="34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sk-SK" sz="1600" u="sng" dirty="0">
              <a:solidFill>
                <a:srgbClr val="6550A3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586861" y="3267968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latin typeface="Bahnschrift SemiLight SemiConde" panose="020B0502040204020203" pitchFamily="34" charset="0"/>
              </a:rPr>
              <a:t>Re </a:t>
            </a:r>
            <a:r>
              <a:rPr lang="sk-SK" sz="1000" b="1" dirty="0" err="1" smtClean="0">
                <a:latin typeface="Bahnschrift SemiLight SemiConde" panose="020B0502040204020203" pitchFamily="34" charset="0"/>
              </a:rPr>
              <a:t>Imagine</a:t>
            </a:r>
            <a:r>
              <a:rPr lang="sk-SK" sz="1000" b="1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000" b="1" dirty="0" err="1" smtClean="0">
                <a:latin typeface="Bahnschrift SemiLight SemiConde" panose="020B0502040204020203" pitchFamily="34" charset="0"/>
              </a:rPr>
              <a:t>Europe</a:t>
            </a:r>
            <a:endParaRPr lang="sk-SK" sz="1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61" y="-20816"/>
            <a:ext cx="3570563" cy="3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KATEGÓRIE</a:t>
            </a:r>
            <a:r>
              <a:rPr lang="sk-SK" sz="2000" dirty="0" smtClean="0">
                <a:latin typeface="Bahnschrift SemiBold" panose="020B0502040204020203" pitchFamily="34" charset="0"/>
              </a:rPr>
              <a:t> </a:t>
            </a:r>
            <a:r>
              <a:rPr lang="sk-SK" sz="2000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PROJEKTOV</a:t>
            </a:r>
            <a:endParaRPr lang="sk-SK" sz="2000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4650"/>
              </p:ext>
            </p:extLst>
          </p:nvPr>
        </p:nvGraphicFramePr>
        <p:xfrm>
          <a:off x="683568" y="1196753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683568" y="3063394"/>
            <a:ext cx="2359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hnschrift SemiLight SemiConde" panose="020B0502040204020203" pitchFamily="34" charset="0"/>
              </a:rPr>
              <a:t>EUR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24.109.270 na rok 2026</a:t>
            </a:r>
            <a:endParaRPr lang="sk-SK" sz="1600" dirty="0">
              <a:latin typeface="Bahnschrift SemiLight SemiConde" panose="020B0502040204020203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83568" y="4971887"/>
            <a:ext cx="23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hnschrift SemiLight SemiConde" panose="020B0502040204020203" pitchFamily="34" charset="0"/>
              </a:rPr>
              <a:t>EUR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36.163.904 na rok 2026</a:t>
            </a:r>
            <a:endParaRPr lang="sk-SK" sz="16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ŠTRUKTÚRA PROJEKTU/ PRACOVNÉ BALÍKY</a:t>
            </a:r>
            <a:endParaRPr lang="sk-SK" sz="20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323528" y="1762604"/>
            <a:ext cx="3358087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u="sng" dirty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Obsah </a:t>
            </a:r>
            <a:r>
              <a:rPr lang="sk-SK" u="sng" dirty="0" err="1">
                <a:solidFill>
                  <a:srgbClr val="6550A3"/>
                </a:solidFill>
                <a:latin typeface="Bahnschrift SemiLight SemiConde" panose="020B0502040204020203" pitchFamily="34" charset="0"/>
              </a:rPr>
              <a:t>work</a:t>
            </a:r>
            <a:r>
              <a:rPr lang="sk-SK" u="sng" dirty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u="sng" dirty="0" err="1">
                <a:solidFill>
                  <a:srgbClr val="6550A3"/>
                </a:solidFill>
                <a:latin typeface="Bahnschrift SemiLight SemiConde" panose="020B0502040204020203" pitchFamily="34" charset="0"/>
              </a:rPr>
              <a:t>packages</a:t>
            </a:r>
            <a:endParaRPr lang="sk-SK" u="sng" dirty="0">
              <a:solidFill>
                <a:srgbClr val="6550A3"/>
              </a:solidFill>
              <a:latin typeface="Bahnschrift SemiLight SemiConde" panose="020B0502040204020203" pitchFamily="34" charset="0"/>
            </a:endParaRPr>
          </a:p>
          <a:p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Ciele</a:t>
            </a:r>
          </a:p>
          <a:p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Zoznam aktivít</a:t>
            </a:r>
          </a:p>
          <a:p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r>
              <a:rPr lang="sk-SK" sz="1600" dirty="0" err="1">
                <a:solidFill>
                  <a:schemeClr val="tx1"/>
                </a:solidFill>
                <a:latin typeface="Bahnschrift SemiLight SemiConde" panose="020B0502040204020203" pitchFamily="34" charset="0"/>
              </a:rPr>
              <a:t>Milestones</a:t>
            </a:r>
            <a:r>
              <a:rPr lang="sk-SK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(nemusia byť)</a:t>
            </a:r>
          </a:p>
          <a:p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Výstupy/ </a:t>
            </a:r>
            <a:r>
              <a:rPr lang="sk-SK" sz="1600" dirty="0" err="1">
                <a:solidFill>
                  <a:schemeClr val="tx1"/>
                </a:solidFill>
                <a:latin typeface="Bahnschrift SemiLight SemiConde" panose="020B0502040204020203" pitchFamily="34" charset="0"/>
              </a:rPr>
              <a:t>Deliverables</a:t>
            </a:r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3780096" y="2780928"/>
            <a:ext cx="4896544" cy="381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3960116" y="2908922"/>
            <a:ext cx="45365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Príklady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WP1/  Manažment, administrácia, koordinácia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WP2/  PR a marketing,  komunikácia a  </a:t>
            </a: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        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diseminácia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WP3/  Umelecký a tvorivý prejav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WP4/  </a:t>
            </a:r>
            <a:r>
              <a:rPr lang="sk-SK" sz="1600" dirty="0" err="1">
                <a:latin typeface="Bahnschrift SemiLight SemiConde" panose="020B0502040204020203" pitchFamily="34" charset="0"/>
              </a:rPr>
              <a:t>C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apacity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building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WP5/  Sieťovanie</a:t>
            </a:r>
            <a:endParaRPr lang="sk-SK" sz="16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sk-SK" sz="2000" b="1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ROZPOČET</a:t>
            </a:r>
            <a:endParaRPr lang="sk-SK" sz="2000" b="1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3048" y="1340768"/>
            <a:ext cx="3898776" cy="4608512"/>
          </a:xfrm>
        </p:spPr>
        <p:txBody>
          <a:bodyPr/>
          <a:lstStyle/>
          <a:p>
            <a:r>
              <a:rPr lang="sk-SK" sz="1600" dirty="0" smtClean="0">
                <a:latin typeface="Bahnschrift SemiLight SemiConde" panose="020B0502040204020203" pitchFamily="34" charset="0"/>
              </a:rPr>
              <a:t>Grant sa vypočítava na základe paušálnych sadzieb.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Vypočítava sa pre každú organizáciu zvlášť na základe pracovných balíkov.</a:t>
            </a: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P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riame </a:t>
            </a:r>
            <a:r>
              <a:rPr lang="sk-SK" sz="1600" dirty="0">
                <a:latin typeface="Bahnschrift SemiLight SemiConde" panose="020B0502040204020203" pitchFamily="34" charset="0"/>
              </a:rPr>
              <a:t>osobné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náklady</a:t>
            </a:r>
            <a:r>
              <a:rPr lang="sk-SK" sz="1600" dirty="0">
                <a:latin typeface="Bahnschrift SemiLight SemiConde" panose="020B0502040204020203" pitchFamily="34" charset="0"/>
              </a:rPr>
              <a:t>.</a:t>
            </a:r>
          </a:p>
          <a:p>
            <a:r>
              <a:rPr lang="sk-SK" sz="1600" dirty="0" err="1" smtClean="0">
                <a:latin typeface="Bahnschrift SemiLight SemiConde" panose="020B0502040204020203" pitchFamily="34" charset="0"/>
              </a:rPr>
              <a:t>Subcontracting</a:t>
            </a:r>
            <a:r>
              <a:rPr lang="sk-SK" sz="1600" dirty="0">
                <a:latin typeface="Bahnschrift SemiLight SemiConde" panose="020B0502040204020203" pitchFamily="34" charset="0"/>
              </a:rPr>
              <a:t>.</a:t>
            </a: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C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estovné</a:t>
            </a:r>
            <a:r>
              <a:rPr lang="sk-SK" sz="1600" dirty="0">
                <a:latin typeface="Bahnschrift SemiLight SemiConde" panose="020B0502040204020203" pitchFamily="34" charset="0"/>
              </a:rPr>
              <a:t>, diéty, vybavenie a iné náklady súvisiace s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projektom</a:t>
            </a:r>
            <a:r>
              <a:rPr lang="sk-SK" sz="1600" dirty="0">
                <a:latin typeface="Bahnschrift SemiLight SemiConde" panose="020B0502040204020203" pitchFamily="34" charset="0"/>
              </a:rPr>
              <a:t>.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F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inančná </a:t>
            </a:r>
            <a:r>
              <a:rPr lang="sk-SK" sz="1600" dirty="0">
                <a:latin typeface="Bahnschrift SemiLight SemiConde" panose="020B0502040204020203" pitchFamily="34" charset="0"/>
              </a:rPr>
              <a:t>podpora pre tretie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strany – ocenenia, granty.</a:t>
            </a:r>
            <a:endParaRPr lang="en-US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N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epriame </a:t>
            </a:r>
            <a:r>
              <a:rPr lang="sk-SK" sz="1600" dirty="0">
                <a:latin typeface="Bahnschrift SemiLight SemiConde" panose="020B0502040204020203" pitchFamily="34" charset="0"/>
              </a:rPr>
              <a:t>náklady do výšky 7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%.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Záverečná správa neobsahuje finančnú správu. 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dirty="0"/>
          </a:p>
          <a:p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526">
            <a:off x="4389941" y="2205829"/>
            <a:ext cx="43198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HODNOTIACE KRITÉRIÁ</a:t>
            </a:r>
            <a:endParaRPr lang="sk-SK" sz="2000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57200" y="2499611"/>
            <a:ext cx="3971292" cy="768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418684" y="3296745"/>
            <a:ext cx="1163816" cy="70326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30</a:t>
            </a:r>
            <a:endParaRPr lang="sk-SK" b="1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57200" y="3296745"/>
            <a:ext cx="3971292" cy="703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4441204" y="4693479"/>
            <a:ext cx="1141296" cy="77724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20</a:t>
            </a:r>
            <a:endParaRPr lang="sk-SK" b="1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57200" y="4008812"/>
            <a:ext cx="3971292" cy="712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457200" y="4728935"/>
            <a:ext cx="3971292" cy="741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4418684" y="2500689"/>
            <a:ext cx="1163816" cy="767821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30</a:t>
            </a:r>
            <a:endParaRPr lang="sk-SK" b="1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418684" y="4008811"/>
            <a:ext cx="1163816" cy="712677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20</a:t>
            </a:r>
            <a:endParaRPr lang="sk-SK" b="1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13866" y="273766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RELEVANCIA</a:t>
            </a:r>
            <a:endParaRPr lang="sk-SK" b="1" dirty="0">
              <a:solidFill>
                <a:srgbClr val="6550A3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29562" y="355646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KVALITA OBSAHU A AKTIVÍT</a:t>
            </a:r>
            <a:endParaRPr lang="sk-SK" b="1" dirty="0">
              <a:solidFill>
                <a:srgbClr val="6550A3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29562" y="4218645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RIADENIE PROJEKTU</a:t>
            </a:r>
            <a:endParaRPr lang="sk-SK" b="1" dirty="0">
              <a:solidFill>
                <a:srgbClr val="6550A3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29562" y="496042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6550A3"/>
                </a:solidFill>
                <a:latin typeface="Bahnschrift SemiLight SemiConde" panose="020B0502040204020203" pitchFamily="34" charset="0"/>
              </a:rPr>
              <a:t>DISEMINÁCIA</a:t>
            </a:r>
            <a:endParaRPr lang="sk-SK" b="1" dirty="0">
              <a:solidFill>
                <a:srgbClr val="6550A3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49174" y="5689359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Bahnschrift SemiLight SemiConde" panose="020B0502040204020203" pitchFamily="34" charset="0"/>
              </a:rPr>
              <a:t>PROJEKT MUSÍ ZÍSKAŤ MINIMÁLNE 70 BODOV.</a:t>
            </a:r>
            <a:endParaRPr lang="sk-SK" dirty="0">
              <a:latin typeface="Bahnschrift SemiLight SemiConde" panose="020B0502040204020203" pitchFamily="34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356622" y="531007"/>
            <a:ext cx="3357706" cy="2247611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 60.273.174.</a:t>
            </a:r>
          </a:p>
        </p:txBody>
      </p:sp>
    </p:spTree>
    <p:extLst>
      <p:ext uri="{BB962C8B-B14F-4D97-AF65-F5344CB8AC3E}">
        <p14:creationId xmlns:p14="http://schemas.microsoft.com/office/powerpoint/2010/main" val="35428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1.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Relevantnosť (30 bodov)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je relevantný pre vybraný cieľ výzvy.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je založený na kvalitnej analýze potrieb.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Má európsku pridanú hodnotu/dimenziu.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Nadväzuje na predchádzajúce výsledky v danej oblasti a prináša inovatívne prvky.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Prispieva k nadradeným prioritám EÚ.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2. Kvalita obsahu a aktivít (30 bodov)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Navrhnutý koncept a metodológia projektu je vhodná na dosiahnutie cieľov projektu.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Návrh a pracovný plán je konzistentný a koherentný.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prináša zrozumiteľné vysvetlenie ako bolo vytvorené partnerstvo a ako budú organizácie spolupracovať.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Rola každej organizácie je jasná a relevantná vzhľadom na jej odborné znalosti.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Cieľové skupiny a publikum sú jasne popísané ako aj konkrétny prínos projektu pre dané skupiny.</a:t>
            </a:r>
            <a:endParaRPr lang="sk-SK" dirty="0" smtClean="0">
              <a:latin typeface="Bahnschrift SemiLight SemiConde" panose="020B0502040204020203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3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3. Riadenie projektu (20 bodov)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Návrh obsahuje efektívne mechanizmy koordinácie medzi zúčastnenými organizáciami a vhodnú štruktúru riadenia (vrátane efektívnej komunikácie v rámci konzorcia).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zapája vhodné projektové tímy, personál a externé zdroje za účelom úspešnej realizácie pracovných balíkov.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Rozpočet je efektívny, transparentný a priraďuje primerané sumy ku každej aktivite.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Náklady sú v rozpočtovej tabuľke jasne odôvodnené reálnymi nákladmi organizácií a súvisia s aktivitami uvedenými v pracovných balíkoch.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Naplánované opatrenia na zabezpečenie realizácie projektu sú primerané (vrátane manažmentu, manažmentu rizík, zabezpečenia kvality, plánovania, monitorovania a hodnotenia).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4. </a:t>
            </a:r>
            <a:r>
              <a:rPr lang="sk-SK" sz="1600" b="1" dirty="0" err="1" smtClean="0">
                <a:latin typeface="Bahnschrift SemiLight SemiConde" panose="020B0502040204020203" pitchFamily="34" charset="0"/>
              </a:rPr>
              <a:t>Diseminácia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 (20 bodov)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opisuje očakávané krátkodobé, strednodobé a dlhodobé účinky.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 v dostatočnej miere popisuje konkrétne kroky na zabezpečenie udržateľnosti projektu ako aj jeho dopadu po ukončení.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Demonštruje, že komunikačné a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diseminačné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aktivity môžu osloviť a pozitívne ovplyvniť cieľové skupiny, relevantných zainteresovaných aktérov aj verejnosť.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Zviditeľňuje grant EÚ.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26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ČASOVÝ HARMONOGRAM A DEADLINY</a:t>
            </a:r>
            <a:endParaRPr lang="sk-SK" sz="2000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589691"/>
              </p:ext>
            </p:extLst>
          </p:nvPr>
        </p:nvGraphicFramePr>
        <p:xfrm>
          <a:off x="755576" y="2204864"/>
          <a:ext cx="770485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12177274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419430347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sk-SK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6065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sk-SK" b="1" dirty="0" err="1" smtClean="0">
                          <a:latin typeface="Bahnschrift SemiLight SemiConde" panose="020B0502040204020203" pitchFamily="34" charset="0"/>
                        </a:rPr>
                        <a:t>Deadline</a:t>
                      </a:r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: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5 May 2026 – 17:00:00 CET (</a:t>
                      </a:r>
                      <a:r>
                        <a:rPr lang="sk-SK" b="1" dirty="0" err="1" smtClean="0">
                          <a:latin typeface="Bahnschrift SemiLight SemiConde" panose="020B0502040204020203" pitchFamily="34" charset="0"/>
                        </a:rPr>
                        <a:t>Brussels</a:t>
                      </a:r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8422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Hodnotiaca fáza: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Máj – Október 2026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1784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Informácie</a:t>
                      </a:r>
                      <a:r>
                        <a:rPr lang="sk-SK" b="1" baseline="0" dirty="0" smtClean="0">
                          <a:latin typeface="Bahnschrift SemiLight SemiConde" panose="020B0502040204020203" pitchFamily="34" charset="0"/>
                        </a:rPr>
                        <a:t> o vyhodnotení výzvy: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November 2026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7378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Podpis</a:t>
                      </a:r>
                      <a:r>
                        <a:rPr lang="sk-SK" b="1" baseline="0" dirty="0" smtClean="0">
                          <a:latin typeface="Bahnschrift SemiLight SemiConde" panose="020B0502040204020203" pitchFamily="34" charset="0"/>
                        </a:rPr>
                        <a:t> zmluvy: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latin typeface="Bahnschrift SemiLight SemiConde" panose="020B0502040204020203" pitchFamily="34" charset="0"/>
                        </a:rPr>
                        <a:t>Február 2027</a:t>
                      </a:r>
                      <a:endParaRPr lang="sk-SK" b="1" dirty="0"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56264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99868"/>
              </p:ext>
            </p:extLst>
          </p:nvPr>
        </p:nvGraphicFramePr>
        <p:xfrm>
          <a:off x="755576" y="1834024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41408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6550A3"/>
                          </a:solidFill>
                          <a:latin typeface="Bahnschrift SemiLight SemiConde" panose="020B0502040204020203" pitchFamily="34" charset="0"/>
                        </a:rPr>
                        <a:t>Harmonogram a termíny (orientačné)</a:t>
                      </a:r>
                      <a:endParaRPr lang="sk-SK" dirty="0">
                        <a:solidFill>
                          <a:srgbClr val="6550A3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423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5796136" y="2204864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5. Marca 2026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755576" y="2204864"/>
            <a:ext cx="18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Zverejnená výzva: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167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ZMENY V PROGRAME</a:t>
            </a:r>
            <a:endParaRPr lang="sk-SK" sz="2000" b="1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Otvárajú sa iba dve kategórie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projektov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Podpora je určená pre malé projekty a stredné projekty.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Limity </a:t>
            </a:r>
            <a:r>
              <a:rPr lang="sk-SK" sz="1600" b="1" dirty="0">
                <a:latin typeface="Bahnschrift SemiLight SemiConde" panose="020B0502040204020203" pitchFamily="34" charset="0"/>
              </a:rPr>
              <a:t>zapojenia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organizácií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O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rganizácia </a:t>
            </a:r>
            <a:r>
              <a:rPr lang="sk-SK" sz="1600" dirty="0">
                <a:latin typeface="Bahnschrift SemiLight SemiConde" panose="020B0502040204020203" pitchFamily="34" charset="0"/>
              </a:rPr>
              <a:t>môže byť partnerom maximálne v 3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projektoch.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Líder </a:t>
            </a:r>
            <a:r>
              <a:rPr lang="sk-SK" sz="1600" dirty="0">
                <a:latin typeface="Bahnschrift SemiLight SemiConde" panose="020B0502040204020203" pitchFamily="34" charset="0"/>
              </a:rPr>
              <a:t>(koordinátor) môže viesť len 1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projekt.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Prepojené </a:t>
            </a:r>
            <a:r>
              <a:rPr lang="sk-SK" sz="1600" dirty="0">
                <a:latin typeface="Bahnschrift SemiLight SemiConde" panose="020B0502040204020203" pitchFamily="34" charset="0"/>
              </a:rPr>
              <a:t>subjekty (</a:t>
            </a:r>
            <a:r>
              <a:rPr lang="sk-SK" sz="1600" dirty="0" err="1">
                <a:latin typeface="Bahnschrift SemiLight SemiConde" panose="020B0502040204020203" pitchFamily="34" charset="0"/>
              </a:rPr>
              <a:t>affiliated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entities</a:t>
            </a:r>
            <a:r>
              <a:rPr lang="sk-SK" sz="1600" dirty="0">
                <a:latin typeface="Bahnschrift SemiLight SemiConde" panose="020B0502040204020203" pitchFamily="34" charset="0"/>
              </a:rPr>
              <a:t>) a pridružení partneri (</a:t>
            </a:r>
            <a:r>
              <a:rPr lang="sk-SK" sz="1600" dirty="0" err="1">
                <a:latin typeface="Bahnschrift SemiLight SemiConde" panose="020B0502040204020203" pitchFamily="34" charset="0"/>
              </a:rPr>
              <a:t>associated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partners</a:t>
            </a:r>
            <a:r>
              <a:rPr lang="sk-SK" sz="1600" dirty="0">
                <a:latin typeface="Bahnschrift SemiLight SemiConde" panose="020B0502040204020203" pitchFamily="34" charset="0"/>
              </a:rPr>
              <a:t>) sa nezapočítavajú do minimálnych kritérií oprávnenosti pre zloženie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konzorcia. 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Zodpovednosť koordinátora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Koordinátor kontroluje správnosť zapojenia všetkých partnerov.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Koordinátor vyžaduje písomný súhlas od zapojených partnerov do projektu.</a:t>
            </a: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Vylúčenie </a:t>
            </a:r>
            <a:r>
              <a:rPr lang="sk-SK" sz="1600" b="1" dirty="0">
                <a:latin typeface="Bahnschrift SemiLight SemiConde" panose="020B0502040204020203" pitchFamily="34" charset="0"/>
              </a:rPr>
              <a:t>niektorých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organizácií</a:t>
            </a:r>
          </a:p>
          <a:p>
            <a:pPr marL="741600" indent="-284400">
              <a:spcBef>
                <a:spcPts val="384"/>
              </a:spcBef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600" dirty="0" smtClean="0">
                <a:latin typeface="Bahnschrift Light SemiCondensed" panose="020B0502040204020203" pitchFamily="34" charset="0"/>
              </a:rPr>
              <a:t>Maďarské </a:t>
            </a:r>
            <a:r>
              <a:rPr lang="sk-SK" sz="1600" dirty="0" smtClean="0">
                <a:latin typeface="Bahnschrift Light SemiCondensed" panose="020B0502040204020203" pitchFamily="34" charset="0"/>
              </a:rPr>
              <a:t>verejné prospešné fondy (zákon z roku 2021, viac na str. 15 </a:t>
            </a:r>
            <a:r>
              <a:rPr lang="sk-SK" sz="1600" dirty="0" err="1" smtClean="0">
                <a:latin typeface="Bahnschrift Light SemiCondensed" panose="020B0502040204020203" pitchFamily="34" charset="0"/>
              </a:rPr>
              <a:t>call</a:t>
            </a:r>
            <a:r>
              <a:rPr lang="sk-SK" sz="1600" dirty="0" smtClean="0">
                <a:latin typeface="Bahnschrift Light SemiCondensed" panose="020B0502040204020203" pitchFamily="34" charset="0"/>
              </a:rPr>
              <a:t> dokumentu).</a:t>
            </a: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Kultúrny kompas ako nový podporný mechanizmus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Nový </a:t>
            </a:r>
            <a:r>
              <a:rPr lang="sk-SK" sz="1600" b="1" dirty="0">
                <a:latin typeface="Bahnschrift SemiLight SemiConde" panose="020B0502040204020203" pitchFamily="34" charset="0"/>
              </a:rPr>
              <a:t>člen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programu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Moldavsko je od 1. 1. 2026 novým členom programu </a:t>
            </a:r>
            <a:r>
              <a:rPr lang="sk-SK" sz="1600" dirty="0" err="1">
                <a:latin typeface="Bahnschrift SemiLight SemiConde" panose="020B0502040204020203" pitchFamily="34" charset="0"/>
              </a:rPr>
              <a:t>Creative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Europe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.</a:t>
            </a:r>
            <a:endParaRPr lang="sk-SK" sz="1600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09" y="-3304"/>
            <a:ext cx="2749691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004" y="476672"/>
            <a:ext cx="3008313" cy="707678"/>
          </a:xfrm>
        </p:spPr>
        <p:txBody>
          <a:bodyPr/>
          <a:lstStyle/>
          <a:p>
            <a:r>
              <a:rPr lang="sk-SK" dirty="0">
                <a:solidFill>
                  <a:srgbClr val="7030A0"/>
                </a:solidFill>
                <a:latin typeface="Bahnschrift SemiBold" panose="020B0502040204020203" pitchFamily="34" charset="0"/>
              </a:rPr>
              <a:t>PROGRAM WEBINÁRA</a:t>
            </a:r>
            <a:endParaRPr lang="sk-SK" dirty="0">
              <a:latin typeface="Bahnschrift SemiBold" panose="020B0502040204020203" pitchFamily="34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876698" cy="3619686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995936" y="692696"/>
            <a:ext cx="4608512" cy="5699175"/>
          </a:xfrm>
          <a:solidFill>
            <a:srgbClr val="DED7F9"/>
          </a:solidFill>
        </p:spPr>
        <p:txBody>
          <a:bodyPr/>
          <a:lstStyle/>
          <a:p>
            <a:r>
              <a:rPr lang="sk-SK" sz="1600" dirty="0" smtClean="0">
                <a:latin typeface="Bahnschrift SemiLight SemiConde" panose="020B0502040204020203" pitchFamily="34" charset="0"/>
              </a:rPr>
              <a:t>10:00 	Privítanie/Úvod do Kreatívnej Európy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10:10	Prezentácie výziev/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Projetky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	európskej 	spolupráce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10:45	Skúsenosti z podporených projektov</a:t>
            </a: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	Alexandra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Střelcová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,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Haenke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– projekt 	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Free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Radicals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	Laco Oravec, Nová Cvernovka </a:t>
            </a:r>
            <a:r>
              <a:rPr lang="sk-SK" sz="1600" smtClean="0">
                <a:latin typeface="Bahnschrift SemiLight SemiConde" panose="020B0502040204020203" pitchFamily="34" charset="0"/>
              </a:rPr>
              <a:t>– projekt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	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Greening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Hubs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11:15	Otázky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11:25	Prestávka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11:35	Sprievodca žiadosťou, FTOP, povinné 	formuláre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12:00	Otázky</a:t>
            </a:r>
            <a:endParaRPr lang="sk-SK" sz="16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U</a:t>
            </a:r>
            <a:r>
              <a:rPr lang="sk-SK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ŽITOČNÉ LINKY</a:t>
            </a:r>
          </a:p>
          <a:p>
            <a:pPr marL="0" indent="0">
              <a:buNone/>
            </a:pPr>
            <a:endParaRPr lang="sk-SK" sz="2000" b="1" dirty="0" smtClean="0">
              <a:solidFill>
                <a:srgbClr val="6550A3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FTOP portál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  <a:hlinkClick r:id="rId2"/>
              </a:rPr>
              <a:t>EU </a:t>
            </a:r>
            <a:r>
              <a:rPr lang="sk-SK" sz="1600" dirty="0" err="1">
                <a:latin typeface="Bahnschrift SemiLight SemiConde" panose="020B0502040204020203" pitchFamily="34" charset="0"/>
                <a:hlinkClick r:id="rId2"/>
              </a:rPr>
              <a:t>Funding</a:t>
            </a:r>
            <a:r>
              <a:rPr lang="sk-SK" sz="1600" dirty="0">
                <a:latin typeface="Bahnschrift SemiLight SemiConde" panose="020B0502040204020203" pitchFamily="34" charset="0"/>
                <a:hlinkClick r:id="rId2"/>
              </a:rPr>
              <a:t> &amp; </a:t>
            </a:r>
            <a:r>
              <a:rPr lang="sk-SK" sz="1600" dirty="0" err="1">
                <a:latin typeface="Bahnschrift SemiLight SemiConde" panose="020B0502040204020203" pitchFamily="34" charset="0"/>
                <a:hlinkClick r:id="rId2"/>
              </a:rPr>
              <a:t>Tenders</a:t>
            </a:r>
            <a:r>
              <a:rPr lang="sk-SK" sz="1600" dirty="0">
                <a:latin typeface="Bahnschrift SemiLight SemiConde" panose="020B0502040204020203" pitchFamily="34" charset="0"/>
                <a:hlinkClick r:id="rId2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  <a:hlinkClick r:id="rId2"/>
              </a:rPr>
              <a:t>Portal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Výzva na predkladanie žiadostí</a:t>
            </a:r>
          </a:p>
          <a:p>
            <a:pPr marL="0" indent="0">
              <a:buNone/>
            </a:pPr>
            <a:r>
              <a:rPr lang="sk-SK" sz="1600" dirty="0" smtClean="0">
                <a:latin typeface="Bahnschrift SemiLight SemiConde" panose="020B0502040204020203" pitchFamily="34" charset="0"/>
                <a:hlinkClick r:id="rId3"/>
              </a:rPr>
              <a:t>call-fiche_crea-cult-2026-coop_en.pdf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Ako pracovať s paušálnymi sadzbami v projekte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  <a:hlinkClick r:id="rId4"/>
              </a:rPr>
              <a:t>how-to-manage-your-lump-sum-grants_en.pdf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Celoeurópska databáza podporených projektov</a:t>
            </a: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  <a:hlinkClick r:id="rId5"/>
              </a:rPr>
              <a:t> https://culture.ec.europa.eu/creative-europe/projects 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Kultúrny kompas</a:t>
            </a: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Bahnschrift SemiLight SemiConde" panose="020B0502040204020203" pitchFamily="34" charset="0"/>
                <a:hlinkClick r:id="rId6"/>
              </a:rPr>
              <a:t>A </a:t>
            </a:r>
            <a:r>
              <a:rPr lang="en-US" sz="1600" dirty="0">
                <a:latin typeface="Bahnschrift SemiLight SemiConde" panose="020B0502040204020203" pitchFamily="34" charset="0"/>
                <a:hlinkClick r:id="rId6"/>
              </a:rPr>
              <a:t>Culture Compass for Europe - Culture and </a:t>
            </a:r>
            <a:r>
              <a:rPr lang="en-US" sz="1600" dirty="0" smtClean="0">
                <a:latin typeface="Bahnschrift SemiLight SemiConde" panose="020B0502040204020203" pitchFamily="34" charset="0"/>
                <a:hlinkClick r:id="rId6"/>
              </a:rPr>
              <a:t>Creativity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600" b="1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Pracovný plán pre kultúru 2023 – 2026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  <a:hlinkClick r:id="rId7"/>
              </a:rPr>
              <a:t>EUR-Lex - 32022G1207(01) - EN - EUR-Lex</a:t>
            </a:r>
            <a:endParaRPr lang="sk-SK" sz="1600" b="1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sk-SK" sz="1400" b="1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sk-SK" sz="1400" b="1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sk-SK" sz="2000" dirty="0" smtClean="0">
              <a:latin typeface="Bahnschrift Light SemiCondensed" panose="020B0502040204020203" pitchFamily="34" charset="0"/>
              <a:hlinkClick r:id="rId8"/>
            </a:endParaRPr>
          </a:p>
          <a:p>
            <a:pPr marL="0" indent="0">
              <a:buNone/>
            </a:pPr>
            <a:endParaRPr lang="sk-SK" sz="2000" b="1" u="sng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28" y="6752"/>
            <a:ext cx="3352972" cy="47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Ďakujeme za pozornosť</a:t>
            </a:r>
            <a:r>
              <a:rPr lang="sk-SK" dirty="0" smtClean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!</a:t>
            </a:r>
          </a:p>
          <a:p>
            <a:pPr marL="0" indent="0" algn="ctr">
              <a:buNone/>
            </a:pPr>
            <a:r>
              <a:rPr lang="sk-SK" sz="1600" dirty="0" smtClean="0">
                <a:solidFill>
                  <a:srgbClr val="7030A0"/>
                </a:solidFill>
                <a:latin typeface="Bahnschrift SemiLight SemiConde" panose="020B0502040204020203" pitchFamily="34" charset="0"/>
                <a:hlinkClick r:id="rId2"/>
              </a:rPr>
              <a:t>www.cedslovakia.eu</a:t>
            </a:r>
            <a:endParaRPr lang="sk-SK" sz="1600" dirty="0" smtClean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  <a:p>
            <a:pPr marL="0" indent="0" algn="ctr">
              <a:buNone/>
            </a:pPr>
            <a:r>
              <a:rPr lang="sk-SK" sz="1600" dirty="0" smtClean="0">
                <a:solidFill>
                  <a:srgbClr val="7030A0"/>
                </a:solidFill>
                <a:latin typeface="Bahnschrift SemiLight SemiConde" panose="020B0502040204020203" pitchFamily="34" charset="0"/>
                <a:hlinkClick r:id="rId3"/>
              </a:rPr>
              <a:t>www.kreativnievropa.cz</a:t>
            </a:r>
            <a:endParaRPr lang="sk-SK" sz="1600" dirty="0" smtClean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  <a:p>
            <a:pPr marL="0" indent="0" algn="ctr">
              <a:buNone/>
            </a:pPr>
            <a:endParaRPr lang="sk-SK" sz="1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  <a:p>
            <a:pPr marL="0" indent="0" algn="r">
              <a:buNone/>
            </a:pPr>
            <a:r>
              <a:rPr lang="sk-SK" sz="1600" dirty="0" err="1" smtClean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Marie</a:t>
            </a:r>
            <a:r>
              <a:rPr lang="sk-SK" sz="1600" dirty="0" smtClean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Silondi</a:t>
            </a:r>
            <a:endParaRPr lang="sk-SK" sz="1600" dirty="0" smtClean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  <a:p>
            <a:pPr marL="0" indent="0" algn="r">
              <a:buNone/>
            </a:pPr>
            <a:r>
              <a:rPr lang="sk-SK" sz="1600" dirty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Natália </a:t>
            </a:r>
            <a:r>
              <a:rPr lang="sk-SK" sz="1600" dirty="0" err="1">
                <a:solidFill>
                  <a:srgbClr val="7030A0"/>
                </a:solidFill>
                <a:latin typeface="Bahnschrift SemiLight SemiConde" panose="020B0502040204020203" pitchFamily="34" charset="0"/>
              </a:rPr>
              <a:t>Derner</a:t>
            </a:r>
            <a:r>
              <a:rPr lang="sk-SK" sz="1600" dirty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 Urblíková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7030A0"/>
                </a:solidFill>
              </a:rPr>
              <a:t>	</a:t>
            </a:r>
            <a:r>
              <a:rPr lang="sk-SK" sz="1600" dirty="0" smtClean="0">
                <a:solidFill>
                  <a:srgbClr val="7030A0"/>
                </a:solidFill>
              </a:rPr>
              <a:t>	</a:t>
            </a:r>
          </a:p>
          <a:p>
            <a:pPr marL="0" indent="0" algn="r">
              <a:buNone/>
            </a:pPr>
            <a:endParaRPr lang="sk-SK" sz="16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sk-SK" sz="16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sk-SK" sz="1600" dirty="0">
              <a:solidFill>
                <a:srgbClr val="7030A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412926" cy="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sk-SK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PROGRAM KREATÍVNA EURÓPA</a:t>
            </a:r>
            <a:endParaRPr lang="sk-SK" sz="2000" b="1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4042792" cy="5112568"/>
          </a:xfrm>
        </p:spPr>
        <p:txBody>
          <a:bodyPr/>
          <a:lstStyle/>
          <a:p>
            <a:endParaRPr lang="sk-SK" sz="1000" dirty="0"/>
          </a:p>
          <a:p>
            <a:endParaRPr lang="sk-SK" sz="1000" dirty="0"/>
          </a:p>
          <a:p>
            <a:r>
              <a:rPr lang="sk-SK" sz="1600" dirty="0">
                <a:latin typeface="Bahnschrift SemiLight SemiConde" panose="020B0502040204020203" pitchFamily="34" charset="0"/>
              </a:rPr>
              <a:t>Program Kreatívna Európa 2021 – 2027 je zacielený na organizácie z oblasti kultúrnych a kreatívnych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odvetví.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 smtClean="0">
                <a:latin typeface="Bahnschrift SemiLight SemiConde" panose="020B0502040204020203" pitchFamily="34" charset="0"/>
              </a:rPr>
              <a:t>Zámerom </a:t>
            </a:r>
            <a:r>
              <a:rPr lang="sk-SK" sz="1600" dirty="0">
                <a:latin typeface="Bahnschrift SemiLight SemiConde" panose="020B0502040204020203" pitchFamily="34" charset="0"/>
              </a:rPr>
              <a:t>programu je posilniť konkurencie schopnosť Európy v kultúre, filme a ostatných kreatívnych odvetviach a zároveň podporovať zachovanie kultúrnej a jazykovej rozmanitosti. 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Celkový rozpočet predstavuje sumu 2,44mld. Eur.</a:t>
            </a: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Program sa skladá z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3 </a:t>
            </a:r>
            <a:r>
              <a:rPr lang="sk-SK" sz="1600" dirty="0">
                <a:latin typeface="Bahnschrift SemiLight SemiConde" panose="020B0502040204020203" pitchFamily="34" charset="0"/>
              </a:rPr>
              <a:t>podprogramov: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Kultúra, </a:t>
            </a:r>
            <a:r>
              <a:rPr lang="sk-SK" sz="1600" dirty="0">
                <a:latin typeface="Bahnschrift SemiLight SemiConde" panose="020B0502040204020203" pitchFamily="34" charset="0"/>
              </a:rPr>
              <a:t>MEDIA + medziodborové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programy, </a:t>
            </a:r>
            <a:r>
              <a:rPr lang="sk-SK" sz="1600" dirty="0">
                <a:latin typeface="Bahnschrift SemiLight SemiConde" panose="020B0502040204020203" pitchFamily="34" charset="0"/>
              </a:rPr>
              <a:t>podporujú aj aktivity v oblasti mediálnej gramotnosti a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žurnalistiky.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endParaRPr lang="sk-SK" sz="1600" dirty="0"/>
          </a:p>
          <a:p>
            <a:endParaRPr lang="sk-SK" sz="1000" dirty="0"/>
          </a:p>
          <a:p>
            <a:endParaRPr lang="sk-SK" sz="1000" dirty="0"/>
          </a:p>
          <a:p>
            <a:endParaRPr lang="sk-SK" sz="1000" dirty="0"/>
          </a:p>
        </p:txBody>
      </p:sp>
      <p:pic>
        <p:nvPicPr>
          <p:cNvPr id="4" name="Zástupný objekt pre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27731">
            <a:off x="4456875" y="2244465"/>
            <a:ext cx="4787507" cy="2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9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ŠTRUKTÚRA PROGRAMU/ GRANTOVÉ OKRUHY</a:t>
            </a:r>
            <a:endParaRPr lang="sk-SK" sz="20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1700808"/>
            <a:ext cx="3024336" cy="369332"/>
          </a:xfrm>
          <a:prstGeom prst="rect">
            <a:avLst/>
          </a:prstGeom>
          <a:solidFill>
            <a:srgbClr val="DED7F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Kultúra</a:t>
            </a:r>
            <a:r>
              <a:rPr lang="sk-SK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endParaRPr lang="sk-SK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727225" y="1694736"/>
            <a:ext cx="2376264" cy="369332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Medziodborová časť</a:t>
            </a:r>
            <a:endParaRPr lang="sk-SK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492122" y="1694736"/>
            <a:ext cx="17940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Kaskádové granty</a:t>
            </a:r>
            <a:endParaRPr lang="sk-SK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5536" y="2852936"/>
            <a:ext cx="3168351" cy="3046988"/>
          </a:xfrm>
          <a:prstGeom prst="rect">
            <a:avLst/>
          </a:prstGeom>
          <a:solidFill>
            <a:srgbClr val="DED7F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Projekty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europskej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spolupráce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Európske platformy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Európske siete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Cirkulácia európskych literárnych diel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Paneurópske kultúrne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Culture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Moves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Europe</a:t>
            </a:r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776112" y="2852936"/>
            <a:ext cx="2384648" cy="830997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Innovation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Lab</a:t>
            </a: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Media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sektor/ žurnalisti</a:t>
            </a:r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414327" y="2852936"/>
            <a:ext cx="219012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Perform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Europe</a:t>
            </a: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GreenBeat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Nexus</a:t>
            </a:r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endParaRPr lang="sk-SK" sz="1600" dirty="0" smtClean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Culture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Helps</a:t>
            </a:r>
            <a:r>
              <a:rPr lang="sk-SK" sz="1600" dirty="0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a ZMINA </a:t>
            </a:r>
            <a:r>
              <a:rPr lang="sk-SK" sz="1600" dirty="0" err="1" smtClean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Rebuilding</a:t>
            </a:r>
            <a:endParaRPr lang="sk-SK" sz="1600" dirty="0">
              <a:solidFill>
                <a:schemeClr val="tx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KULTÚRNY KOMPAS</a:t>
            </a:r>
            <a:endParaRPr lang="sk-SK" sz="20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Nový strategický politický rámec</a:t>
            </a:r>
            <a:r>
              <a:rPr lang="sk-SK" sz="1600" dirty="0">
                <a:latin typeface="Bahnschrift SemiLight SemiConde" panose="020B0502040204020203" pitchFamily="34" charset="0"/>
              </a:rPr>
              <a:t>, ktorý formuje kultúrnu politiku Európskej únie. Jeho cieľom je posilniť úlohu kultúry pri budovaní európskej identity a zároveň riešiť hlavné systémové prekážky, ktoré brzdia rozvoj kultúrnych a kreatívnych odvetví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.</a:t>
            </a: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Štyri hlavné výzvy, na ktoré sa Kompas zameriava: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Obmedzovanie umeleckej slobody</a:t>
            </a:r>
            <a:r>
              <a:rPr lang="sk-SK" sz="1600" dirty="0">
                <a:latin typeface="Bahnschrift SemiLight SemiConde" panose="020B0502040204020203" pitchFamily="34" charset="0"/>
              </a:rPr>
              <a:t> – podpora nezávislej tvorby a ochrana slobody umeleckého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prejavu.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Neisté životné a pracovné podmienky umelcov</a:t>
            </a:r>
            <a:r>
              <a:rPr lang="sk-SK" sz="1600" dirty="0">
                <a:latin typeface="Bahnschrift SemiLight SemiConde" panose="020B0502040204020203" pitchFamily="34" charset="0"/>
              </a:rPr>
              <a:t> – zlepšovanie pracovných podmienok a príjmov v kultúrnom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sektore.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Nerovný prístup ku kultúre</a:t>
            </a:r>
            <a:r>
              <a:rPr lang="sk-SK" sz="1600" dirty="0">
                <a:latin typeface="Bahnschrift SemiLight SemiConde" panose="020B0502040204020203" pitchFamily="34" charset="0"/>
              </a:rPr>
              <a:t> – zvyšovanie dostupnosti kultúry a podpory účasti pre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všetkých.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Transformačný vplyv umelej inteligencie (AI)</a:t>
            </a:r>
            <a:r>
              <a:rPr lang="sk-SK" sz="1600" dirty="0">
                <a:latin typeface="Bahnschrift SemiLight SemiConde" panose="020B0502040204020203" pitchFamily="34" charset="0"/>
              </a:rPr>
              <a:t> – využívanie AI v prospech tvorcov pri súčasnom rešpektovaní autorských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práv.</a:t>
            </a: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pPr marL="0" indent="0" algn="ctr">
              <a:buNone/>
            </a:pPr>
            <a:endParaRPr lang="sk-SK" sz="1200" b="1" i="1" dirty="0" smtClean="0">
              <a:latin typeface="Bahnschrift SemiLight SemiConde" panose="020B0502040204020203" pitchFamily="34" charset="0"/>
            </a:endParaRPr>
          </a:p>
          <a:p>
            <a:pPr marL="0" indent="0" algn="ctr">
              <a:buNone/>
            </a:pPr>
            <a:r>
              <a:rPr lang="sk-SK" sz="1200" b="1" i="1" dirty="0" smtClean="0">
                <a:latin typeface="Bahnschrift SemiLight SemiConde" panose="020B0502040204020203" pitchFamily="34" charset="0"/>
              </a:rPr>
              <a:t>Projektové </a:t>
            </a:r>
            <a:r>
              <a:rPr lang="sk-SK" sz="1200" b="1" i="1" dirty="0">
                <a:latin typeface="Bahnschrift SemiLight SemiConde" panose="020B0502040204020203" pitchFamily="34" charset="0"/>
              </a:rPr>
              <a:t>žiadosti</a:t>
            </a:r>
            <a:r>
              <a:rPr lang="sk-SK" sz="1200" i="1" dirty="0">
                <a:latin typeface="Bahnschrift SemiLight SemiConde" panose="020B0502040204020203" pitchFamily="34" charset="0"/>
              </a:rPr>
              <a:t> (najmä v časti Relevancia) by mali jasne vysvetliť, akým spôsobom projekt prispieva k napĺňaniu hlavných princípov Kompasu.</a:t>
            </a:r>
          </a:p>
          <a:p>
            <a:endParaRPr lang="sk-SK" sz="1600" dirty="0" smtClean="0"/>
          </a:p>
        </p:txBody>
      </p:sp>
    </p:spTree>
    <p:extLst>
      <p:ext uri="{BB962C8B-B14F-4D97-AF65-F5344CB8AC3E}">
        <p14:creationId xmlns:p14="http://schemas.microsoft.com/office/powerpoint/2010/main" val="22753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sk-SK" sz="1600" dirty="0">
              <a:latin typeface="Roboto light"/>
            </a:endParaRPr>
          </a:p>
          <a:p>
            <a:endParaRPr lang="sk-SK" sz="2000" u="sng" dirty="0">
              <a:solidFill>
                <a:srgbClr val="6550A3"/>
              </a:solidFill>
              <a:latin typeface="Roboto light"/>
            </a:endParaRPr>
          </a:p>
          <a:p>
            <a:pPr marL="0" indent="0">
              <a:buNone/>
            </a:pPr>
            <a:endParaRPr lang="sk-SK" sz="2000" u="sng" dirty="0">
              <a:solidFill>
                <a:srgbClr val="6550A3"/>
              </a:solidFill>
              <a:latin typeface="+mj-lt"/>
            </a:endParaRPr>
          </a:p>
          <a:p>
            <a:endParaRPr lang="sk-SK" sz="1800" u="sng" dirty="0">
              <a:solidFill>
                <a:srgbClr val="6550A3"/>
              </a:solidFill>
              <a:latin typeface="+mj-lt"/>
            </a:endParaRPr>
          </a:p>
          <a:p>
            <a:pPr marL="0" indent="0">
              <a:buNone/>
            </a:pPr>
            <a:endParaRPr lang="sk-SK" sz="1800" dirty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95536" y="1395777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latin typeface="Bahnschrift SemiLight SemiConde" panose="020B0502040204020203" pitchFamily="34" charset="0"/>
              </a:rPr>
              <a:t>Environmentálne </a:t>
            </a:r>
            <a:r>
              <a:rPr lang="sk-SK" sz="1600" b="1" smtClean="0">
                <a:latin typeface="Bahnschrift SemiLight SemiConde" panose="020B0502040204020203" pitchFamily="34" charset="0"/>
              </a:rPr>
              <a:t>úsilie EÚ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hnschrift SemiLight SemiConde" panose="020B0502040204020203" pitchFamily="34" charset="0"/>
              </a:rPr>
              <a:t>Greening </a:t>
            </a:r>
            <a:r>
              <a:rPr lang="en-US" sz="1600" dirty="0">
                <a:latin typeface="Bahnschrift SemiLight SemiConde" panose="020B0502040204020203" pitchFamily="34" charset="0"/>
              </a:rPr>
              <a:t>the Creative Europe </a:t>
            </a:r>
            <a:r>
              <a:rPr lang="en-US" sz="1600" dirty="0" err="1" smtClean="0">
                <a:latin typeface="Bahnschrift SemiLight SemiConde" panose="020B0502040204020203" pitchFamily="34" charset="0"/>
              </a:rPr>
              <a:t>Programme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  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hnschrift SemiLight SemiConde" panose="020B0502040204020203" pitchFamily="34" charset="0"/>
              </a:rPr>
              <a:t>Quality </a:t>
            </a:r>
            <a:r>
              <a:rPr lang="en-US" sz="1600" dirty="0">
                <a:latin typeface="Bahnschrift SemiLight SemiConde" panose="020B0502040204020203" pitchFamily="34" charset="0"/>
              </a:rPr>
              <a:t>Assessment of Green Aspects in Creative Europe Projects 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  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(</a:t>
            </a:r>
            <a:r>
              <a:rPr lang="en-US" sz="1600" dirty="0">
                <a:latin typeface="Bahnschrift SemiLight SemiConde" panose="020B0502040204020203" pitchFamily="34" charset="0"/>
              </a:rPr>
              <a:t>Culture strand)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hnschrift SemiLight SemiConde" panose="020B0502040204020203" pitchFamily="34" charset="0"/>
              </a:rPr>
              <a:t>2025 </a:t>
            </a:r>
            <a:r>
              <a:rPr lang="en-US" sz="1600" dirty="0">
                <a:latin typeface="Bahnschrift SemiLight SemiConde" panose="020B0502040204020203" pitchFamily="34" charset="0"/>
              </a:rPr>
              <a:t>Report of the EU Member State Expert Group for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practical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  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 </a:t>
            </a:r>
            <a:r>
              <a:rPr lang="en-US" sz="1600" dirty="0">
                <a:latin typeface="Bahnschrift SemiLight SemiConde" panose="020B0502040204020203" pitchFamily="34" charset="0"/>
              </a:rPr>
              <a:t>guidance on implementing effective green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practices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Inklúzia a rodová rovnosť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 smtClean="0">
                <a:latin typeface="Bahnschrift SemiLight SemiConde" panose="020B0502040204020203" pitchFamily="34" charset="0"/>
              </a:rPr>
              <a:t>Diversity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and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inclusion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 smtClean="0">
                <a:latin typeface="Bahnschrift SemiLight SemiConde" panose="020B0502040204020203" pitchFamily="34" charset="0"/>
              </a:rPr>
              <a:t>strategy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2030</a:t>
            </a: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Digitálna transformácia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EU </a:t>
            </a:r>
            <a:r>
              <a:rPr lang="sk-SK" sz="1600" dirty="0" err="1">
                <a:latin typeface="Bahnschrift SemiLight SemiConde" panose="020B0502040204020203" pitchFamily="34" charset="0"/>
              </a:rPr>
              <a:t>Artificial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Intelligence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err="1">
                <a:latin typeface="Bahnschrift SemiLight SemiConde" panose="020B0502040204020203" pitchFamily="34" charset="0"/>
              </a:rPr>
              <a:t>Act</a:t>
            </a: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hnschrift SemiLight SemiConde" panose="020B0502040204020203" pitchFamily="34" charset="0"/>
              </a:rPr>
              <a:t>European </a:t>
            </a:r>
            <a:r>
              <a:rPr lang="en-US" sz="1600" dirty="0">
                <a:latin typeface="Bahnschrift SemiLight SemiConde" panose="020B0502040204020203" pitchFamily="34" charset="0"/>
              </a:rPr>
              <a:t>Declaration on Digital Rights and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Principles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b="1" dirty="0">
                <a:latin typeface="Bahnschrift SemiLight SemiConde" panose="020B0502040204020203" pitchFamily="34" charset="0"/>
              </a:rPr>
              <a:t>Medzinárodné </a:t>
            </a:r>
            <a:r>
              <a:rPr lang="sk-SK" sz="1600" b="1" dirty="0" smtClean="0">
                <a:latin typeface="Bahnschrift SemiLight SemiConde" panose="020B0502040204020203" pitchFamily="34" charset="0"/>
              </a:rPr>
              <a:t>vzťahy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hnschrift SemiLight SemiConde" panose="020B0502040204020203" pitchFamily="34" charset="0"/>
              </a:rPr>
              <a:t>Towards </a:t>
            </a:r>
            <a:r>
              <a:rPr lang="en-US" sz="1600" dirty="0">
                <a:latin typeface="Bahnschrift SemiLight SemiConde" panose="020B0502040204020203" pitchFamily="34" charset="0"/>
              </a:rPr>
              <a:t>an EU strategy for international cultural 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relations </a:t>
            </a:r>
            <a:r>
              <a:rPr lang="en-US" sz="1600" dirty="0">
                <a:latin typeface="Bahnschrift SemiLight SemiConde" panose="020B0502040204020203" pitchFamily="34" charset="0"/>
              </a:rPr>
              <a:t>(2016</a:t>
            </a:r>
            <a:r>
              <a:rPr lang="en-US" sz="1600" dirty="0" smtClean="0">
                <a:latin typeface="Bahnschrift SemiLight SemiConde" panose="020B0502040204020203" pitchFamily="34" charset="0"/>
              </a:rPr>
              <a:t>)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endParaRPr lang="sk-SK" sz="16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94" y="32896"/>
            <a:ext cx="2902099" cy="421026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824536" cy="792088"/>
          </a:xfrm>
        </p:spPr>
        <p:txBody>
          <a:bodyPr/>
          <a:lstStyle/>
          <a:p>
            <a:pPr algn="l"/>
            <a:r>
              <a:rPr lang="sk-SK" sz="2000" b="1" dirty="0" smtClean="0">
                <a:solidFill>
                  <a:srgbClr val="6550A3"/>
                </a:solidFill>
                <a:latin typeface="Bahnschrift SemiBold" panose="020B0502040204020203" pitchFamily="34" charset="0"/>
              </a:rPr>
              <a:t>PRIEREZOVÉ PRIORITY</a:t>
            </a:r>
            <a:endParaRPr lang="sk-SK" sz="2000" b="1" dirty="0">
              <a:solidFill>
                <a:srgbClr val="6550A3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476366" cy="593830"/>
          </a:xfrm>
        </p:spPr>
        <p:txBody>
          <a:bodyPr/>
          <a:lstStyle/>
          <a:p>
            <a:pPr algn="l"/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/>
            </a:r>
            <a:b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</a:br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PROJEKTY EURÓPSKEJ SPOLUPRÁCE 2026</a:t>
            </a:r>
            <a:endParaRPr lang="sk-SK" sz="20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Zástupný objekt pre obsah 3" descr="Obrázok, na ktorom je text, detské kresby&#10;&#10;Automaticky generovaný popis">
            <a:extLst>
              <a:ext uri="{FF2B5EF4-FFF2-40B4-BE49-F238E27FC236}">
                <a16:creationId xmlns:a16="http://schemas.microsoft.com/office/drawing/2014/main" id="{832AAE71-D42D-B909-FD97-7ADE257C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9160"/>
            <a:ext cx="3628174" cy="452596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010782" y="1700808"/>
            <a:ext cx="4233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Bahnschrift SemiLight SemiConde" panose="020B0502040204020203" pitchFamily="34" charset="0"/>
              </a:rPr>
              <a:t>Projekty by mali podporovať:</a:t>
            </a:r>
          </a:p>
          <a:p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Nadnárodnú spoluprácu </a:t>
            </a:r>
            <a:r>
              <a:rPr lang="sk-SK" sz="1600" dirty="0">
                <a:latin typeface="Bahnschrift SemiLight SemiConde" panose="020B0502040204020203" pitchFamily="34" charset="0"/>
              </a:rPr>
              <a:t>medzi kultúrnymi a kreatívnymi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odvetviami a ich organizáciami.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Z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viditeľňovanie </a:t>
            </a:r>
            <a:r>
              <a:rPr lang="sk-SK" sz="1600" dirty="0">
                <a:latin typeface="Bahnschrift SemiLight SemiConde" panose="020B0502040204020203" pitchFamily="34" charset="0"/>
              </a:rPr>
              <a:t>a šírenie európskych diel a mobilitu profesionálov v tomto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sektore.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Projekty by sa mali zamerať napr. na podporu rozvoja talentu</a:t>
            </a:r>
            <a:r>
              <a:rPr lang="sk-SK" sz="1600" dirty="0">
                <a:latin typeface="Bahnschrift SemiLight SemiConde" panose="020B0502040204020203" pitchFamily="34" charset="0"/>
              </a:rPr>
              <a:t>,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inovácii, udržateľného rozvoja </a:t>
            </a:r>
            <a:r>
              <a:rPr lang="sk-SK" sz="1600" dirty="0">
                <a:latin typeface="Bahnschrift SemiLight SemiConde" panose="020B0502040204020203" pitchFamily="34" charset="0"/>
              </a:rPr>
              <a:t>a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tvorbu nových </a:t>
            </a:r>
            <a:r>
              <a:rPr lang="sk-SK" sz="1600" dirty="0">
                <a:latin typeface="Bahnschrift SemiLight SemiConde" panose="020B0502040204020203" pitchFamily="34" charset="0"/>
              </a:rPr>
              <a:t>pracovných miest. </a:t>
            </a:r>
            <a:endParaRPr lang="sk-SK" sz="1600" dirty="0" smtClean="0">
              <a:latin typeface="Bahnschrift SemiLight SemiCond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Bahnschrift SemiLight SemiConde" panose="020B0502040204020203" pitchFamily="34" charset="0"/>
              </a:rPr>
              <a:t>P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osilňovanie </a:t>
            </a:r>
            <a:r>
              <a:rPr lang="sk-SK" sz="1600" dirty="0">
                <a:latin typeface="Bahnschrift SemiLight SemiConde" panose="020B0502040204020203" pitchFamily="34" charset="0"/>
              </a:rPr>
              <a:t>spoločenskej odolnosti, podporu sociálneho začlenenia, demokratickej participácie a </a:t>
            </a:r>
            <a:r>
              <a:rPr lang="sk-SK" sz="1600" dirty="0" err="1">
                <a:latin typeface="Bahnschrift SemiLight SemiConde" panose="020B0502040204020203" pitchFamily="34" charset="0"/>
              </a:rPr>
              <a:t>medzikultúrneho</a:t>
            </a:r>
            <a:r>
              <a:rPr lang="sk-SK" sz="1600" dirty="0">
                <a:latin typeface="Bahnschrift SemiLight SemiConde" panose="020B0502040204020203" pitchFamily="34" charset="0"/>
              </a:rPr>
              <a:t> dialógu vrátane zapájania ľudí so zdravotným postihnutím, príslušníkov menšín a sociálne marginalizovaných skupín.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0" y="6225124"/>
            <a:ext cx="1425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latin typeface="Bahnschrift SemiLight SemiConde" panose="020B0502040204020203" pitchFamily="34" charset="0"/>
              </a:rPr>
              <a:t>Eastern</a:t>
            </a:r>
            <a:r>
              <a:rPr lang="sk-SK" sz="1200" b="1" dirty="0" smtClean="0">
                <a:latin typeface="Bahnschrift SemiLight SemiConde" panose="020B0502040204020203" pitchFamily="34" charset="0"/>
              </a:rPr>
              <a:t> </a:t>
            </a:r>
            <a:r>
              <a:rPr lang="sk-SK" sz="1200" b="1" dirty="0" err="1" smtClean="0">
                <a:latin typeface="Bahnschrift SemiLight SemiConde" panose="020B0502040204020203" pitchFamily="34" charset="0"/>
              </a:rPr>
              <a:t>Sugar</a:t>
            </a:r>
            <a:endParaRPr lang="sk-SK" sz="1200" b="1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CIELE PROGRAMU</a:t>
            </a:r>
            <a:endParaRPr lang="sk-SK" sz="20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0" indent="0">
              <a:buNone/>
            </a:pPr>
            <a:r>
              <a:rPr lang="sk-SK" sz="1600" b="1" dirty="0">
                <a:latin typeface="Bahnschrift SemiLight SemiConde" panose="020B0502040204020203" pitchFamily="34" charset="0"/>
              </a:rPr>
              <a:t>Cieľ 1 – Nadnárodná tvorba a cirkulácia</a:t>
            </a:r>
            <a:r>
              <a:rPr lang="sk-SK" sz="1600" dirty="0">
                <a:latin typeface="Bahnschrift SemiLight SemiConde" panose="020B0502040204020203" pitchFamily="34" charset="0"/>
              </a:rPr>
              <a:t/>
            </a:r>
            <a:br>
              <a:rPr lang="sk-SK" sz="1600" dirty="0">
                <a:latin typeface="Bahnschrift SemiLight SemiConde" panose="020B0502040204020203" pitchFamily="34" charset="0"/>
              </a:rPr>
            </a:br>
            <a:r>
              <a:rPr lang="sk-SK" sz="1600" dirty="0">
                <a:latin typeface="Bahnschrift SemiLight SemiConde" panose="020B0502040204020203" pitchFamily="34" charset="0"/>
              </a:rPr>
              <a:t>Podpora nadnárodnej tvorby a šírenia európskych diel a mobility umelcov s cieľom posilniť spoluprácu, rozšíriť publikum a podporiť rozvoj kultúrnych organizácií. Dôležitým nástrojom je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spolupráca/ koprodukcia</a:t>
            </a:r>
            <a:r>
              <a:rPr lang="sk-SK" sz="1600" dirty="0">
                <a:latin typeface="Bahnschrift SemiLight SemiConde" panose="020B0502040204020203" pitchFamily="34" charset="0"/>
              </a:rPr>
              <a:t>, ktorá podporuje kreativitu, zdieľanie zdrojov a medzinárodnú distribúciu diel. Projekty majú prinášať nové a kreatívne spôsoby tvorby a šírenia kultúrneho obsahu.</a:t>
            </a:r>
          </a:p>
          <a:p>
            <a:pPr marL="0" indent="0">
              <a:buNone/>
            </a:pPr>
            <a:endParaRPr lang="sk-SK" sz="1600" b="1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Bahnschrift SemiLight SemiConde" panose="020B0502040204020203" pitchFamily="34" charset="0"/>
              </a:rPr>
              <a:t>Cieľ </a:t>
            </a:r>
            <a:r>
              <a:rPr lang="sk-SK" sz="1600" b="1" dirty="0">
                <a:latin typeface="Bahnschrift SemiLight SemiConde" panose="020B0502040204020203" pitchFamily="34" charset="0"/>
              </a:rPr>
              <a:t>2 – Inovácie</a:t>
            </a:r>
            <a:r>
              <a:rPr lang="sk-SK" sz="1600" dirty="0">
                <a:latin typeface="Bahnschrift SemiLight SemiConde" panose="020B0502040204020203" pitchFamily="34" charset="0"/>
              </a:rPr>
              <a:t/>
            </a:r>
            <a:br>
              <a:rPr lang="sk-SK" sz="1600" dirty="0">
                <a:latin typeface="Bahnschrift SemiLight SemiConde" panose="020B0502040204020203" pitchFamily="34" charset="0"/>
              </a:rPr>
            </a:br>
            <a:r>
              <a:rPr lang="sk-SK" sz="1600" dirty="0">
                <a:latin typeface="Bahnschrift SemiLight SemiConde" panose="020B0502040204020203" pitchFamily="34" charset="0"/>
              </a:rPr>
              <a:t>Posilnenie kapacít európskeho kultúrneho a kreatívneho sektora v oblasti rozvoja talentu, inovácií, rastu a tvorby pracovných miest. Inovácie môžu mať technologický aj umelecký charakter a zahŕňajú nové modely spolupráce, tvorby a distribúcie diel, ako aj prenos inovatívnych postupov medzi regiónmi a sektormi. Dôraz sa kladie aj na spoločenské témy, ako je rozvoj publika, pracovné podmienky umelcov, rodová rovnosť, inklúzia zraniteľných skupín, digitalizácia a využívanie AI, boj proti klimatickej zmene a prínos kultúry pre zdravie a kvalitu života.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57200" y="5764164"/>
            <a:ext cx="81472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200" i="1" dirty="0">
                <a:latin typeface="Bahnschrift SemiLight SemiConde" panose="020B0502040204020203" pitchFamily="34" charset="0"/>
              </a:rPr>
              <a:t>V časti C online prihlášky musia žiadatelia určiť a vybrať, ktorý z dvoch uvedených cieľov (Cieľ 1 alebo Cieľ 2) návrh projektu napĺňa. Je potrebné zvoliť iba jeden z cieľov, aj keď by projekt mohol byť relevantný pre oba.</a:t>
            </a:r>
          </a:p>
          <a:p>
            <a:r>
              <a:rPr lang="sk-SK" sz="1200" i="1" dirty="0">
                <a:latin typeface="Bahnschrift SemiLight SemiConde" panose="020B0502040204020203" pitchFamily="34" charset="0"/>
              </a:rPr>
              <a:t>Žiadatelia musia v prihláške (časť 1.1 Technického opisu – časť B) opísať, akým spôsobom návrh projektu napĺňa zvolený cieľ.</a:t>
            </a:r>
          </a:p>
        </p:txBody>
      </p:sp>
    </p:spTree>
    <p:extLst>
      <p:ext uri="{BB962C8B-B14F-4D97-AF65-F5344CB8AC3E}">
        <p14:creationId xmlns:p14="http://schemas.microsoft.com/office/powerpoint/2010/main" val="8394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3898776" cy="5688632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OPRÁVNENÍ ŽIADATELIA</a:t>
            </a:r>
          </a:p>
          <a:p>
            <a:pPr marL="0" indent="0">
              <a:buNone/>
            </a:pPr>
            <a:endParaRPr lang="sk-SK" sz="2000" u="sng" dirty="0">
              <a:solidFill>
                <a:srgbClr val="7030A0"/>
              </a:solidFill>
              <a:latin typeface="Bahnschrift SemiLight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P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rávnické </a:t>
            </a:r>
            <a:r>
              <a:rPr lang="sk-SK" sz="1600" dirty="0">
                <a:latin typeface="Bahnschrift SemiLight SemiConde" panose="020B0502040204020203" pitchFamily="34" charset="0"/>
              </a:rPr>
              <a:t>osoby (verejná alebo súkromná organizácia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).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O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rganizácia </a:t>
            </a:r>
            <a:r>
              <a:rPr lang="sk-SK" sz="1600" dirty="0">
                <a:latin typeface="Bahnschrift SemiLight SemiConde" panose="020B0502040204020203" pitchFamily="34" charset="0"/>
              </a:rPr>
              <a:t>aktívna v oblasti kultúry a kreatívneho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priemyslu. </a:t>
            </a:r>
            <a:endParaRPr lang="sk-SK" sz="1600" dirty="0">
              <a:latin typeface="Bahnschrift SemiLight SemiConde" panose="020B0502040204020203" pitchFamily="34" charset="0"/>
            </a:endParaRPr>
          </a:p>
          <a:p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O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rganizácia </a:t>
            </a:r>
            <a:r>
              <a:rPr lang="sk-SK" sz="1600" dirty="0">
                <a:latin typeface="Bahnschrift SemiLight SemiConde" panose="020B0502040204020203" pitchFamily="34" charset="0"/>
              </a:rPr>
              <a:t>založená a oficiálne registrovaná v jednej z oprávnenej krajín zúčastňujúcich sa na programe: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</a:rPr>
              <a:t>        - členské štáty EU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</a:rPr>
              <a:t>        - oprávnené krajiny mimo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EU,</a:t>
            </a:r>
          </a:p>
          <a:p>
            <a:pPr marL="0" indent="0">
              <a:buNone/>
            </a:pPr>
            <a:r>
              <a:rPr lang="sk-SK" sz="1600" dirty="0" smtClean="0">
                <a:latin typeface="Bahnschrift SemiLight SemiConde" panose="020B0502040204020203" pitchFamily="34" charset="0"/>
              </a:rPr>
              <a:t>        - pristupujúce, potenciálne </a:t>
            </a:r>
          </a:p>
          <a:p>
            <a:pPr marL="0" indent="0">
              <a:buNone/>
            </a:pPr>
            <a:r>
              <a:rPr lang="sk-SK" sz="1600" dirty="0">
                <a:latin typeface="Bahnschrift SemiLight SemiConde" panose="020B0502040204020203" pitchFamily="34" charset="0"/>
              </a:rPr>
              <a:t> 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          kandidátske krajiny.</a:t>
            </a:r>
          </a:p>
          <a:p>
            <a:pPr marL="0" indent="0">
              <a:buNone/>
            </a:pPr>
            <a:endParaRPr lang="sk-SK" sz="1600" dirty="0">
              <a:latin typeface="Bahnschrift SemiLight SemiConde" panose="020B0502040204020203" pitchFamily="34" charset="0"/>
            </a:endParaRPr>
          </a:p>
          <a:p>
            <a:r>
              <a:rPr lang="sk-SK" sz="1600" dirty="0">
                <a:latin typeface="Bahnschrift SemiLight SemiConde" panose="020B0502040204020203" pitchFamily="34" charset="0"/>
              </a:rPr>
              <a:t>O</a:t>
            </a:r>
            <a:r>
              <a:rPr lang="sk-SK" sz="1600" dirty="0" smtClean="0">
                <a:latin typeface="Bahnschrift SemiLight SemiConde" panose="020B0502040204020203" pitchFamily="34" charset="0"/>
              </a:rPr>
              <a:t>rganizácia </a:t>
            </a:r>
            <a:r>
              <a:rPr lang="sk-SK" sz="1600" dirty="0">
                <a:latin typeface="Bahnschrift SemiLight SemiConde" panose="020B0502040204020203" pitchFamily="34" charset="0"/>
              </a:rPr>
              <a:t>existujúca aspoň 2 roky v čase podania projektu.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5486400" y="3646397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b="1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Be</a:t>
            </a:r>
            <a:r>
              <a:rPr lang="sk-SK" sz="1000" b="1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sk-SK" sz="1000" b="1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SpectACTive</a:t>
            </a:r>
            <a:r>
              <a:rPr lang="sk-SK" sz="1000" b="1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!</a:t>
            </a:r>
            <a:endParaRPr lang="sk-SK" sz="1000" b="1" dirty="0">
              <a:latin typeface="Bahnschrift SemiLight SemiConde" panose="020B0502040204020203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11960" y="3326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sz="16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22683</TotalTime>
  <Words>1742</Words>
  <Application>Microsoft Office PowerPoint</Application>
  <PresentationFormat>Prezentácia na obrazovke (4:3)</PresentationFormat>
  <Paragraphs>287</Paragraphs>
  <Slides>21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35" baseType="lpstr">
      <vt:lpstr>MS PGothic</vt:lpstr>
      <vt:lpstr>Arial</vt:lpstr>
      <vt:lpstr>Bahnschrift Light SemiCondensed</vt:lpstr>
      <vt:lpstr>Bahnschrift SemiBold</vt:lpstr>
      <vt:lpstr>Bahnschrift SemiLight</vt:lpstr>
      <vt:lpstr>Bahnschrift SemiLight Condensed</vt:lpstr>
      <vt:lpstr>Bahnschrift SemiLight SemiConde</vt:lpstr>
      <vt:lpstr>Calibri</vt:lpstr>
      <vt:lpstr>Roboto</vt:lpstr>
      <vt:lpstr>Roboto Light</vt:lpstr>
      <vt:lpstr>Roboto Light</vt:lpstr>
      <vt:lpstr>Times New Roman</vt:lpstr>
      <vt:lpstr>Wingdings</vt:lpstr>
      <vt:lpstr>Motív Office</vt:lpstr>
      <vt:lpstr>Prezentácia programu PowerPoint</vt:lpstr>
      <vt:lpstr>PROGRAM WEBINÁRA</vt:lpstr>
      <vt:lpstr>PROGRAM KREATÍVNA EURÓPA</vt:lpstr>
      <vt:lpstr>ŠTRUKTÚRA PROGRAMU/ GRANTOVÉ OKRUHY</vt:lpstr>
      <vt:lpstr>KULTÚRNY KOMPAS</vt:lpstr>
      <vt:lpstr>PRIEREZOVÉ PRIORITY</vt:lpstr>
      <vt:lpstr> PROJEKTY EURÓPSKEJ SPOLUPRÁCE 2026</vt:lpstr>
      <vt:lpstr>CIELE PROGRAMU</vt:lpstr>
      <vt:lpstr>Prezentácia programu PowerPoint</vt:lpstr>
      <vt:lpstr>Prezentácia programu PowerPoint</vt:lpstr>
      <vt:lpstr>PROJEKT</vt:lpstr>
      <vt:lpstr>KATEGÓRIE PROJEKTOV</vt:lpstr>
      <vt:lpstr>ŠTRUKTÚRA PROJEKTU/ PRACOVNÉ BALÍKY</vt:lpstr>
      <vt:lpstr>ROZPOČET</vt:lpstr>
      <vt:lpstr>HODNOTIACE KRITÉRIÁ</vt:lpstr>
      <vt:lpstr>Prezentácia programu PowerPoint</vt:lpstr>
      <vt:lpstr>Prezentácia programu PowerPoint</vt:lpstr>
      <vt:lpstr>ČASOVÝ HARMONOGRAM A DEADLINY</vt:lpstr>
      <vt:lpstr>ZMENY V PROGRAME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duchovaz</dc:creator>
  <cp:lastModifiedBy>Natália Urblíková</cp:lastModifiedBy>
  <cp:revision>707</cp:revision>
  <dcterms:created xsi:type="dcterms:W3CDTF">2015-02-02T10:49:25Z</dcterms:created>
  <dcterms:modified xsi:type="dcterms:W3CDTF">2026-03-12T16:21:10Z</dcterms:modified>
</cp:coreProperties>
</file>